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60"/>
  </p:notesMasterIdLst>
  <p:sldIdLst>
    <p:sldId id="256" r:id="rId5"/>
    <p:sldId id="257" r:id="rId6"/>
    <p:sldId id="268" r:id="rId7"/>
    <p:sldId id="292" r:id="rId8"/>
    <p:sldId id="306" r:id="rId9"/>
    <p:sldId id="258" r:id="rId10"/>
    <p:sldId id="318" r:id="rId11"/>
    <p:sldId id="267" r:id="rId12"/>
    <p:sldId id="278" r:id="rId13"/>
    <p:sldId id="303" r:id="rId14"/>
    <p:sldId id="316" r:id="rId15"/>
    <p:sldId id="288" r:id="rId16"/>
    <p:sldId id="259" r:id="rId17"/>
    <p:sldId id="262" r:id="rId18"/>
    <p:sldId id="263" r:id="rId19"/>
    <p:sldId id="301" r:id="rId20"/>
    <p:sldId id="293" r:id="rId21"/>
    <p:sldId id="294" r:id="rId22"/>
    <p:sldId id="305" r:id="rId23"/>
    <p:sldId id="295" r:id="rId24"/>
    <p:sldId id="260" r:id="rId25"/>
    <p:sldId id="279" r:id="rId26"/>
    <p:sldId id="280" r:id="rId27"/>
    <p:sldId id="283" r:id="rId28"/>
    <p:sldId id="290" r:id="rId29"/>
    <p:sldId id="300" r:id="rId30"/>
    <p:sldId id="304" r:id="rId31"/>
    <p:sldId id="309" r:id="rId32"/>
    <p:sldId id="272" r:id="rId33"/>
    <p:sldId id="265" r:id="rId34"/>
    <p:sldId id="282" r:id="rId35"/>
    <p:sldId id="284" r:id="rId36"/>
    <p:sldId id="286" r:id="rId37"/>
    <p:sldId id="308" r:id="rId38"/>
    <p:sldId id="261" r:id="rId39"/>
    <p:sldId id="299" r:id="rId40"/>
    <p:sldId id="266" r:id="rId41"/>
    <p:sldId id="281" r:id="rId42"/>
    <p:sldId id="285" r:id="rId43"/>
    <p:sldId id="298" r:id="rId44"/>
    <p:sldId id="289" r:id="rId45"/>
    <p:sldId id="296" r:id="rId46"/>
    <p:sldId id="287" r:id="rId47"/>
    <p:sldId id="277" r:id="rId48"/>
    <p:sldId id="297" r:id="rId49"/>
    <p:sldId id="302" r:id="rId50"/>
    <p:sldId id="307" r:id="rId51"/>
    <p:sldId id="312" r:id="rId52"/>
    <p:sldId id="310" r:id="rId53"/>
    <p:sldId id="311" r:id="rId54"/>
    <p:sldId id="313" r:id="rId55"/>
    <p:sldId id="317" r:id="rId56"/>
    <p:sldId id="319" r:id="rId57"/>
    <p:sldId id="320" r:id="rId58"/>
    <p:sldId id="321" r:id="rId59"/>
  </p:sldIdLst>
  <p:sldSz cx="12192000" cy="6858000"/>
  <p:notesSz cx="7315200" cy="9601200"/>
  <p:embeddedFontLst>
    <p:embeddedFont>
      <p:font typeface="Century Gothic" panose="020B0502020202020204" pitchFamily="34" charset="0"/>
      <p:regular r:id="rId61"/>
      <p:bold r:id="rId62"/>
      <p:italic r:id="rId63"/>
      <p:boldItalic r:id="rId6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2" roundtripDataSignature="AMtx7mhupymLSXdHBo4NmtcRwUnKNOa3M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F3325C-4056-D716-195F-EE072F9CD9E0}" name="Guest User" initials="GU" userId="S::urn:spo:tenantanon#4ebd3457-8e1c-49f6-80da-461d039df32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C215AC-F227-015B-329B-B7551F60B79E}" v="132" dt="2026-06-02T20:12:32.6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447" autoAdjust="0"/>
  </p:normalViewPr>
  <p:slideViewPr>
    <p:cSldViewPr snapToGrid="0">
      <p:cViewPr varScale="1">
        <p:scale>
          <a:sx n="100" d="100"/>
          <a:sy n="100" d="100"/>
        </p:scale>
        <p:origin x="876" y="78"/>
      </p:cViewPr>
      <p:guideLst>
        <p:guide orient="horz" pos="2160"/>
        <p:guide pos="3840"/>
      </p:guideLst>
    </p:cSldViewPr>
  </p:slideViewPr>
  <p:notesTextViewPr>
    <p:cViewPr>
      <p:scale>
        <a:sx n="1" d="1"/>
        <a:sy n="1" d="1"/>
      </p:scale>
      <p:origin x="0" y="0"/>
    </p:cViewPr>
  </p:notesTextViewPr>
  <p:notesViewPr>
    <p:cSldViewPr snapToGrid="0">
      <p:cViewPr>
        <p:scale>
          <a:sx n="100" d="100"/>
          <a:sy n="100" d="100"/>
        </p:scale>
        <p:origin x="1484" y="-36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font" Target="fonts/font3.fntdata"/><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font" Target="fonts/font1.fntdata"/><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font" Target="fonts/font4.fntdata"/><Relationship Id="rId77" Type="http://schemas.microsoft.com/office/2015/10/relationships/revisionInfo" Target="revisionInfo.xml"/><Relationship Id="rId8" Type="http://schemas.openxmlformats.org/officeDocument/2006/relationships/slide" Target="slides/slide4.xml"/><Relationship Id="rId51" Type="http://schemas.openxmlformats.org/officeDocument/2006/relationships/slide" Target="slides/slide47.xml"/><Relationship Id="rId72" Type="http://customschemas.google.com/relationships/presentationmetadata" Target="metadata"/><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font" Target="fonts/font2.fntdata"/><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73" Type="http://schemas.openxmlformats.org/officeDocument/2006/relationships/presProps" Target="presProps.xml"/><Relationship Id="rId78"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1727"/>
          </a:xfrm>
          <a:prstGeom prst="rect">
            <a:avLst/>
          </a:prstGeom>
          <a:noFill/>
          <a:ln>
            <a:noFill/>
          </a:ln>
        </p:spPr>
        <p:txBody>
          <a:bodyPr spcFirstLastPara="1" wrap="square" lIns="96650" tIns="48325" rIns="96650" bIns="4832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1727"/>
          </a:xfrm>
          <a:prstGeom prst="rect">
            <a:avLst/>
          </a:prstGeom>
          <a:noFill/>
          <a:ln>
            <a:noFill/>
          </a:ln>
        </p:spPr>
        <p:txBody>
          <a:bodyPr spcFirstLastPara="1" wrap="square" lIns="96650" tIns="48325" rIns="96650" bIns="4832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5"/>
            <a:ext cx="3169920" cy="481726"/>
          </a:xfrm>
          <a:prstGeom prst="rect">
            <a:avLst/>
          </a:prstGeom>
          <a:noFill/>
          <a:ln>
            <a:noFill/>
          </a:ln>
        </p:spPr>
        <p:txBody>
          <a:bodyPr spcFirstLastPara="1" wrap="square" lIns="96650" tIns="48325" rIns="96650" bIns="4832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gcc02.safelinks.protection.outlook.com/?url=https%3A%2F%2Fwww.legislature.mi.gov%2FLaws%2FMCL%3FobjectName%3DMCL-380-1135&amp;data=05%7C02%7CLichtN%40michigan.gov%7C3002b5dc337d4bd8abe508deab60c6c0%7Cd5fb7087377742ad966a892ef47225d1%7C0%7C0%7C639136629297037914%7CUnknown%7CTWFpbGZsb3d8eyJFbXB0eU1hcGkiOnRydWUsIlYiOiIwLjAuMDAwMCIsIlAiOiJXaW4zMiIsIkFOIjoiTWFpbCIsIldUIjoyfQ%3D%3D%7C0%7C%7C%7C&amp;sdata=bqxios656Y2gFSY9al6FMXJrYGYwTzVnjlNCYMJuc4w%3D&amp;reserved=0"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s://gcc02.safelinks.protection.outlook.com/?url=https%3A%2F%2Fwww.legislature.mi.gov%2FLaws%2FMCL%3FobjectName%3Dmcl-380-1134&amp;data=05%7C02%7CLichtN%40michigan.gov%7C3002b5dc337d4bd8abe508deab60c6c0%7Cd5fb7087377742ad966a892ef47225d1%7C0%7C0%7C639136629297066868%7CUnknown%7CTWFpbGZsb3d8eyJFbXB0eU1hcGkiOnRydWUsIlYiOiIwLjAuMDAwMCIsIlAiOiJXaW4zMiIsIkFOIjoiTWFpbCIsIldUIjoyfQ%3D%3D%7C0%7C%7C%7C&amp;sdata=N0iZ9wrkrst3XxgOfColwD8qor04MsTp%2FA2rpBkMosE%3D&amp;reserved=0"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michigan.gov/dtmb/-/media/Project/Websites/dtmb/Services/Records-Management/RMS_GS2.pdf?rev=91062aaa0d62497cbf5b39a157ccc98a&amp;hash=74F9CB6E4F58D65D2E662EA248E97592#page=31"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1: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lvl="0" indent="0" algn="l" rtl="0">
              <a:spcBef>
                <a:spcPts val="0"/>
              </a:spcBef>
              <a:spcAft>
                <a:spcPts val="0"/>
              </a:spcAft>
              <a:buNone/>
            </a:pPr>
            <a:endParaRPr/>
          </a:p>
        </p:txBody>
      </p:sp>
      <p:sp>
        <p:nvSpPr>
          <p:cNvPr id="104" name="Google Shape;104;p1:notes"/>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730BDB43-B998-18E6-4D81-EBA6C0E02B11}"/>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61F93CA4-59EF-2F66-B791-A0742E3F988F}"/>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28BE7BB0-EB2D-D84E-88EE-5BA536A38E7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Audits: Auditors will review for count periods. </a:t>
            </a:r>
          </a:p>
        </p:txBody>
      </p:sp>
      <p:sp>
        <p:nvSpPr>
          <p:cNvPr id="112" name="Google Shape;112;p2:notes">
            <a:extLst>
              <a:ext uri="{FF2B5EF4-FFF2-40B4-BE49-F238E27FC236}">
                <a16:creationId xmlns:a16="http://schemas.microsoft.com/office/drawing/2014/main" id="{9D4A8AE9-6555-4E20-07AA-58A014376075}"/>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40683056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DC431F38-FE26-3622-E589-C13A84529012}"/>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933EEB6D-021B-F1D3-4E29-CD91CEE9596B}"/>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B6671C23-9C2A-E089-1891-3A3C29E0F274}"/>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PAM 1-9 - a grade level certified teacher of an alternative education learning lab where: </a:t>
            </a:r>
            <a:endParaRPr lang="en-US" dirty="0"/>
          </a:p>
          <a:p>
            <a:pPr marL="0" indent="0"/>
            <a:r>
              <a:rPr lang="en-US" dirty="0">
                <a:solidFill>
                  <a:srgbClr val="333333"/>
                </a:solidFill>
              </a:rPr>
              <a:t>• pupils have access to multiple courses virtually, </a:t>
            </a:r>
            <a:endParaRPr lang="en-US" dirty="0">
              <a:solidFill>
                <a:srgbClr val="000000"/>
              </a:solidFill>
            </a:endParaRPr>
          </a:p>
          <a:p>
            <a:pPr marL="0" indent="0"/>
            <a:r>
              <a:rPr lang="en-US" dirty="0">
                <a:solidFill>
                  <a:srgbClr val="333333"/>
                </a:solidFill>
              </a:rPr>
              <a:t>• pupils attend the lab in person, </a:t>
            </a:r>
            <a:endParaRPr lang="en-US" dirty="0">
              <a:solidFill>
                <a:srgbClr val="000000"/>
              </a:solidFill>
            </a:endParaRPr>
          </a:p>
          <a:p>
            <a:pPr marL="0" indent="0"/>
            <a:r>
              <a:rPr lang="en-US" dirty="0">
                <a:solidFill>
                  <a:srgbClr val="333333"/>
                </a:solidFill>
              </a:rPr>
              <a:t>• attendance is recorded tracking the entry and exit time for the pupils (unless another method to track attendance has been approved by the pupil membership auditor), </a:t>
            </a:r>
            <a:endParaRPr lang="en-US" dirty="0">
              <a:solidFill>
                <a:srgbClr val="000000"/>
              </a:solidFill>
            </a:endParaRPr>
          </a:p>
          <a:p>
            <a:pPr marL="0" indent="0"/>
            <a:r>
              <a:rPr lang="en-US" dirty="0">
                <a:solidFill>
                  <a:srgbClr val="333333"/>
                </a:solidFill>
              </a:rPr>
              <a:t>• pupils are flagged as being alternative education participants in MSDS, </a:t>
            </a:r>
            <a:endParaRPr lang="en-US" dirty="0">
              <a:solidFill>
                <a:srgbClr val="000000"/>
              </a:solidFill>
            </a:endParaRPr>
          </a:p>
          <a:p>
            <a:pPr marL="0" indent="0"/>
            <a:r>
              <a:rPr lang="en-US" dirty="0">
                <a:solidFill>
                  <a:srgbClr val="333333"/>
                </a:solidFill>
              </a:rPr>
              <a:t>• and all the pupils in the alternative education learning lab have the participant flag. </a:t>
            </a:r>
            <a:endParaRPr lang="en-US" dirty="0"/>
          </a:p>
        </p:txBody>
      </p:sp>
      <p:sp>
        <p:nvSpPr>
          <p:cNvPr id="112" name="Google Shape;112;p2:notes">
            <a:extLst>
              <a:ext uri="{FF2B5EF4-FFF2-40B4-BE49-F238E27FC236}">
                <a16:creationId xmlns:a16="http://schemas.microsoft.com/office/drawing/2014/main" id="{6464E031-12DF-0B7C-E0E5-B6B50DB2AFD5}"/>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1034529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49785A1B-582C-8C2B-13D0-7918E4798227}"/>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A8D12736-20CF-E08D-E9EC-20C34DF59442}"/>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674CEA3A-B52C-2060-7965-F7F47AEE6E02}"/>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a:solidFill>
                  <a:srgbClr val="333333"/>
                </a:solidFill>
              </a:rPr>
              <a:t>PA - Yes, you can request additional forgiven time for shared time programs located in another building using the same requirements and processes utilized for other buildings within the district. When a district submits a "district-wide" request, itis assumed it is for all grades, buildings and programs eventhough space is only given to list five.</a:t>
            </a:r>
            <a:endParaRPr lang="en-US" dirty="0">
              <a:solidFill>
                <a:srgbClr val="333333"/>
              </a:solidFill>
            </a:endParaRPr>
          </a:p>
        </p:txBody>
      </p:sp>
      <p:sp>
        <p:nvSpPr>
          <p:cNvPr id="112" name="Google Shape;112;p2:notes">
            <a:extLst>
              <a:ext uri="{FF2B5EF4-FFF2-40B4-BE49-F238E27FC236}">
                <a16:creationId xmlns:a16="http://schemas.microsoft.com/office/drawing/2014/main" id="{3F298FD4-30DA-EE2C-E6F4-6D057EFB342A}"/>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8752064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79E4E9E1-C302-5463-957D-944C737AB2CF}"/>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23E15A30-F795-8C9D-F872-832A85F7D6F4}"/>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FC8BA1AE-BB95-59AB-AEAD-548B5F131437}"/>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Anne H</a:t>
            </a:r>
          </a:p>
          <a:p>
            <a:pPr marL="0" indent="0"/>
            <a:endParaRPr lang="en-US" dirty="0">
              <a:solidFill>
                <a:srgbClr val="333333"/>
              </a:solidFill>
            </a:endParaRPr>
          </a:p>
          <a:p>
            <a:pPr marL="0" indent="0"/>
            <a:r>
              <a:rPr lang="en-US" dirty="0">
                <a:solidFill>
                  <a:srgbClr val="333333"/>
                </a:solidFill>
              </a:rPr>
              <a:t>There’s no minimum special education FTE, but there is a maximum general education FTE of 0.5.</a:t>
            </a:r>
            <a:endParaRPr lang="en-US" dirty="0"/>
          </a:p>
          <a:p>
            <a:pPr marL="0" indent="0"/>
            <a:endParaRPr lang="en-US" dirty="0">
              <a:solidFill>
                <a:srgbClr val="333333"/>
              </a:solidFill>
            </a:endParaRPr>
          </a:p>
          <a:p>
            <a:pPr marL="0" indent="0"/>
            <a:r>
              <a:rPr lang="en-US" dirty="0">
                <a:solidFill>
                  <a:srgbClr val="000000"/>
                </a:solidFill>
              </a:rPr>
              <a:t>No current requirement to select this field, but if you sign up for it in secure site and it is not checked, OEAA will be asking why you are asking for this test if you didn't report it.</a:t>
            </a:r>
            <a:endParaRPr lang="en-US" dirty="0">
              <a:solidFill>
                <a:srgbClr val="333333"/>
              </a:solidFill>
            </a:endParaRP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DC89A903-05A9-2007-B939-BEE284856278}"/>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8055830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94FE1595-293F-2BD5-4415-FD4803C208B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6CBA4425-81BE-8649-FECD-4F49B31A059C}"/>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5ACE0215-45DE-F876-E33E-8B165F6DD562}"/>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(Nicole) Special Ed</a:t>
            </a:r>
            <a:endParaRPr lang="en-US" dirty="0">
              <a:solidFill>
                <a:srgbClr val="000000"/>
              </a:solidFill>
            </a:endParaRPr>
          </a:p>
          <a:p>
            <a:r>
              <a:rPr lang="en-US" dirty="0">
                <a:solidFill>
                  <a:srgbClr val="333333"/>
                </a:solidFill>
              </a:rPr>
              <a:t>Yes, t</a:t>
            </a:r>
            <a:r>
              <a:rPr lang="en-US" dirty="0">
                <a:solidFill>
                  <a:srgbClr val="000000"/>
                </a:solidFill>
              </a:rPr>
              <a:t>he prior school enrollment documents could be used to show evidence of where they lived prior </a:t>
            </a:r>
          </a:p>
          <a:p>
            <a:endParaRPr lang="en-US" dirty="0">
              <a:solidFill>
                <a:srgbClr val="333333"/>
              </a:solidFill>
            </a:endParaRP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BC2ED2E0-9A48-41CE-28BF-029601959981}"/>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4164642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92A5A50-8258-E093-7801-B699F1B3B4A7}"/>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4DAA9297-9480-F77D-2CFF-A982671FC59C}"/>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5AA4DB9C-9A49-1858-7D85-181169D60FEF}"/>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(Nicole) Special Ed</a:t>
            </a:r>
            <a:endParaRPr lang="en-US" dirty="0">
              <a:solidFill>
                <a:srgbClr val="444444"/>
              </a:solidFill>
            </a:endParaRPr>
          </a:p>
          <a:p>
            <a:endParaRPr lang="en-US" dirty="0">
              <a:solidFill>
                <a:srgbClr val="444444"/>
              </a:solidFill>
            </a:endParaRPr>
          </a:p>
          <a:p>
            <a:r>
              <a:rPr lang="en-US" dirty="0">
                <a:solidFill>
                  <a:srgbClr val="333333"/>
                </a:solidFill>
              </a:rPr>
              <a:t>Please submit this question directly to the OSE Pupil accounting email so we know who to connect with for follow up questions and respond to.  mde-ose-pupil-accounting@michigan.gov</a:t>
            </a:r>
            <a:endParaRPr lang="en-US" dirty="0">
              <a:solidFill>
                <a:srgbClr val="444444"/>
              </a:solidFill>
            </a:endParaRPr>
          </a:p>
          <a:p>
            <a:pPr marL="0" indent="0"/>
            <a:endParaRPr lang="en-US" dirty="0">
              <a:solidFill>
                <a:srgbClr val="444444"/>
              </a:solidFill>
            </a:endParaRPr>
          </a:p>
          <a:p>
            <a:endParaRPr lang="en-US" dirty="0">
              <a:solidFill>
                <a:srgbClr val="333333"/>
              </a:solidFill>
            </a:endParaRPr>
          </a:p>
          <a:p>
            <a:endParaRPr lang="en-US" dirty="0">
              <a:solidFill>
                <a:srgbClr val="333333"/>
              </a:solidFill>
            </a:endParaRPr>
          </a:p>
          <a:p>
            <a:endParaRPr lang="en-US" dirty="0">
              <a:solidFill>
                <a:srgbClr val="333333"/>
              </a:solidFill>
            </a:endParaRP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874FAB4C-F15A-4F53-BD92-DB0924390EA2}"/>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4229522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85EC872-01CE-003E-779A-4A270BDE6B59}"/>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96C0CCAA-475F-880B-96F9-6E0DA9A4D1E4}"/>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3D08DEE4-CD8C-EED4-7573-ED7C1E9F0BB7}"/>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Special Ed – Colleen O'Connor</a:t>
            </a:r>
            <a:endParaRPr lang="en-US" dirty="0">
              <a:solidFill>
                <a:srgbClr val="000000"/>
              </a:solidFill>
            </a:endParaRPr>
          </a:p>
          <a:p>
            <a:r>
              <a:rPr lang="en-US" dirty="0">
                <a:solidFill>
                  <a:srgbClr val="333333"/>
                </a:solidFill>
              </a:rPr>
              <a:t>1755 is a service provision model that requires an early childhood teacher with special education endorsement to provide educational oversight. Based on the individually calculated needs of the child, the teacher may provide direct specialized instruction in combination with other support, may provide the only supports, or may simply provide the educational oversight to related service providers. The decision around which supports will be provided is an IEP decision. </a:t>
            </a:r>
          </a:p>
          <a:p>
            <a:endParaRPr lang="en-US" dirty="0">
              <a:solidFill>
                <a:srgbClr val="333333"/>
              </a:solidFill>
            </a:endParaRPr>
          </a:p>
          <a:p>
            <a:r>
              <a:rPr lang="en-US" dirty="0">
                <a:solidFill>
                  <a:srgbClr val="333333"/>
                </a:solidFill>
              </a:rPr>
              <a:t>Group instruction is allowable if the objectives on which the different children are working are the same or complimentary. Hours that generate an FTE claim are associated with the child in question being provided educational benefit that aligns with his or her objectives. </a:t>
            </a: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B9BCF5DD-B2D9-A503-2BFB-616D311F1537}"/>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31696396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C6332DE7-5D17-0A94-D46A-710B9A88ABBA}"/>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F86E109B-9C46-DBC6-E648-048076032F07}"/>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88CDCE2E-F49E-58FD-ACF0-B7EEDA6D5F6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(Ann) Special Ed</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Within 10 school days from the request for initial evaluation, the district must provide notice of their plan stating whether they plan to evaluate the student.</a:t>
            </a:r>
          </a:p>
          <a:p>
            <a:pPr marL="0" indent="0"/>
            <a:endParaRPr lang="en-US" dirty="0">
              <a:solidFill>
                <a:srgbClr val="333333"/>
              </a:solidFill>
            </a:endParaRPr>
          </a:p>
          <a:p>
            <a:pPr marL="0" indent="0"/>
            <a:r>
              <a:rPr lang="en-US" dirty="0">
                <a:solidFill>
                  <a:srgbClr val="333333"/>
                </a:solidFill>
              </a:rPr>
              <a:t>Once parent consent is received by the district, the district has 30 school days to evaluate.</a:t>
            </a:r>
          </a:p>
          <a:p>
            <a:pPr marL="0" indent="0"/>
            <a:endParaRPr lang="en-US" dirty="0">
              <a:solidFill>
                <a:srgbClr val="333333"/>
              </a:solidFill>
            </a:endParaRPr>
          </a:p>
          <a:p>
            <a:pPr marL="0" indent="0"/>
            <a:r>
              <a:rPr lang="en-US" dirty="0">
                <a:solidFill>
                  <a:srgbClr val="333333"/>
                </a:solidFill>
              </a:rPr>
              <a:t>With these 2 timelines in mind, the district could choose either option.</a:t>
            </a: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90AA408F-B85F-0946-3840-71C2BE050D36}"/>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29673261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5E88A864-8326-955F-44FC-F54D444A60AF}"/>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0C958E4-1CEA-7B87-25AB-54703D1136B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E4BF09B0-6F25-293F-A345-2CB959A7007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(Nicole) In both situations, the district would have to follow their child find procedures and determine if they will conduct an evaluation, however; when an evaluation is requested a district must respond with notice within 10 school days.</a:t>
            </a:r>
            <a:endParaRPr lang="en-US" dirty="0"/>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CA70C766-92C2-307D-B9CD-72B22F065626}"/>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18307652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CD7FD93C-F831-3223-AC2D-ECA30C1319FD}"/>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BC92BA17-417B-3B52-6AFE-CBE944DFD0D9}"/>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10A78862-30E0-D57A-D26E-B4AB5DEFC219}"/>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(Ann) Special Ed</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No, enrollment may not be delayed until the record is located.</a:t>
            </a:r>
          </a:p>
          <a:p>
            <a:pPr marL="0" indent="0"/>
            <a:endParaRPr lang="en-US" dirty="0">
              <a:solidFill>
                <a:srgbClr val="333333"/>
              </a:solidFill>
            </a:endParaRPr>
          </a:p>
          <a:p>
            <a:pPr marL="0" indent="0"/>
            <a:r>
              <a:rPr lang="en-US" dirty="0">
                <a:solidFill>
                  <a:srgbClr val="333333"/>
                </a:solidFill>
              </a:rPr>
              <a:t>If the parent has a copy of the IEP, it can be used.</a:t>
            </a:r>
          </a:p>
          <a:p>
            <a:pPr marL="0" indent="0"/>
            <a:endParaRPr lang="en-US" dirty="0">
              <a:solidFill>
                <a:srgbClr val="333333"/>
              </a:solidFill>
            </a:endParaRPr>
          </a:p>
          <a:p>
            <a:r>
              <a:rPr lang="en-US" dirty="0">
                <a:solidFill>
                  <a:srgbClr val="333333"/>
                </a:solidFill>
                <a:hlinkClick r:id="rId3"/>
              </a:rPr>
              <a:t>MCL 380.1135</a:t>
            </a:r>
            <a:r>
              <a:rPr lang="en-US" dirty="0">
                <a:solidFill>
                  <a:srgbClr val="333333"/>
                </a:solidFill>
              </a:rPr>
              <a:t> addresses timelines for districts to send records when a student transfers districts: </a:t>
            </a:r>
            <a:endParaRPr lang="en-US" dirty="0"/>
          </a:p>
          <a:p>
            <a:r>
              <a:rPr lang="en-US" dirty="0">
                <a:solidFill>
                  <a:srgbClr val="333333"/>
                </a:solidFill>
              </a:rPr>
              <a:t> “Within 14 days after enrolling a transfer student, the school shall request in writing directly from the student's previous school a copy of his or her school record. Any school that compiles records for each student in the school and that is requested to forward a copy of a transferring student's record to the new school shall comply within 30 days after receipt of the request unless the record has been tagged under section 1134. If a student record has been tagged under </a:t>
            </a:r>
            <a:r>
              <a:rPr lang="en-US" dirty="0">
                <a:solidFill>
                  <a:srgbClr val="333333"/>
                </a:solidFill>
                <a:hlinkClick r:id="rId4"/>
              </a:rPr>
              <a:t>MCL 380.1134,</a:t>
            </a:r>
            <a:r>
              <a:rPr lang="en-US" dirty="0">
                <a:solidFill>
                  <a:srgbClr val="333333"/>
                </a:solidFill>
              </a:rPr>
              <a:t> a copy of the student record must not be forwarded, and the requested school shall notify the law enforcement agency that notified the school district of the missing student under section 8 of 1968 PA 319, MCL 28.258, of the request. “</a:t>
            </a:r>
            <a:endParaRPr lang="en-US" dirty="0"/>
          </a:p>
          <a:p>
            <a:r>
              <a:rPr lang="en-US" dirty="0">
                <a:solidFill>
                  <a:srgbClr val="333333"/>
                </a:solidFill>
              </a:rPr>
              <a:t>When a student has an IEP, the new district has an obligation to ensure FAPE is provided to the student and must take reasonable steps to promptly obtain the student’s records which could be before the timelines outlined in MCL 380.1135</a:t>
            </a:r>
            <a:endParaRPr lang="en-US" dirty="0"/>
          </a:p>
          <a:p>
            <a:r>
              <a:rPr lang="en-US" dirty="0">
                <a:solidFill>
                  <a:srgbClr val="333333"/>
                </a:solidFill>
              </a:rPr>
              <a:t>When a copy of the student's IEP is available, whether from the parents or the former school district, the new school district can implement the IEP if the parent agrees and the new school district determines the IEP from the previous district is appropriate and can be implemented as written.</a:t>
            </a:r>
            <a:endParaRPr lang="en-US" dirty="0"/>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95046255-4029-CC1E-535C-7D60B90C55C4}"/>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64485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a:spLocks noGrp="1" noRot="1" noChangeAspect="1"/>
          </p:cNvSpPr>
          <p:nvPr>
            <p:ph type="sldImg" idx="2"/>
          </p:nvPr>
        </p:nvSpPr>
        <p:spPr>
          <a:xfrm>
            <a:off x="731838"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Joel: local district decision</a:t>
            </a:r>
          </a:p>
        </p:txBody>
      </p:sp>
      <p:sp>
        <p:nvSpPr>
          <p:cNvPr id="112" name="Google Shape;112;p2:notes"/>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9A33722D-8C76-AFA3-3556-C6D78A64F296}"/>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BA5965FC-8584-0C7C-BFBE-DCAB2ABD4371}"/>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EEF44FDB-26D1-C87D-6CD0-74CDE21B14E2}"/>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OSE – Sean </a:t>
            </a:r>
            <a:endParaRPr lang="en-US" dirty="0">
              <a:solidFill>
                <a:srgbClr val="000000"/>
              </a:solidFill>
            </a:endParaRPr>
          </a:p>
          <a:p>
            <a:endParaRPr lang="en-US" dirty="0">
              <a:solidFill>
                <a:srgbClr val="333333"/>
              </a:solidFill>
            </a:endParaRPr>
          </a:p>
          <a:p>
            <a:r>
              <a:rPr lang="en-US" dirty="0">
                <a:solidFill>
                  <a:srgbClr val="333333"/>
                </a:solidFill>
              </a:rPr>
              <a:t>The placement of a student is an IEP team decision,  When the IEP Team has fully considered the individual needs of the student, the programs and services will be determined based on those needs. Programs and services shall not be restricted to programs and services currently available, Therefore, the district in which the student has enrolled may need to consider partnering with another district when a student is in need of a program or service that the district does not have</a:t>
            </a:r>
            <a:endParaRPr lang="en-US" dirty="0"/>
          </a:p>
          <a:p>
            <a:endParaRPr lang="en-US" dirty="0">
              <a:solidFill>
                <a:srgbClr val="333333"/>
              </a:solidFill>
            </a:endParaRPr>
          </a:p>
          <a:p>
            <a:endParaRPr lang="en-US" dirty="0">
              <a:solidFill>
                <a:srgbClr val="333333"/>
              </a:solidFill>
            </a:endParaRPr>
          </a:p>
          <a:p>
            <a:r>
              <a:rPr lang="en-US" dirty="0">
                <a:solidFill>
                  <a:srgbClr val="333333"/>
                </a:solidFill>
              </a:rPr>
              <a:t>The receiving school district has a responsibility of providing FAPE to a student who is transferring into the district from either another district within the state or from out of state. This transfer of placement must be done as soon as possible and in consultation with the student's parent/guardian. The transfer should be documented through a transfer of placement. The language within the Individuals with Disabilities Education Act (IDEA) (34 CFR 300.323) and Michigan Administrative Rules for Special Education (MARSE) : 340.1721b(5) requires that the programs and servicers be </a:t>
            </a:r>
            <a:r>
              <a:rPr lang="en-US" b="1" dirty="0">
                <a:solidFill>
                  <a:srgbClr val="333333"/>
                </a:solidFill>
              </a:rPr>
              <a:t>comparable </a:t>
            </a:r>
            <a:r>
              <a:rPr lang="en-US" dirty="0">
                <a:solidFill>
                  <a:srgbClr val="333333"/>
                </a:solidFill>
              </a:rPr>
              <a:t>to those within the student's the current IEP. For instances in which the student needs what the district does not currently provide, there are many variables that play into using another district within the ISD including existing or proposed cooperative agreements. The student would need to be </a:t>
            </a:r>
            <a:r>
              <a:rPr lang="en-US" dirty="0" err="1">
                <a:solidFill>
                  <a:srgbClr val="333333"/>
                </a:solidFill>
              </a:rPr>
              <a:t>IEP'd</a:t>
            </a:r>
            <a:r>
              <a:rPr lang="en-US" dirty="0">
                <a:solidFill>
                  <a:srgbClr val="333333"/>
                </a:solidFill>
              </a:rPr>
              <a:t> to the other </a:t>
            </a:r>
            <a:r>
              <a:rPr lang="en-US" dirty="0" err="1">
                <a:solidFill>
                  <a:srgbClr val="333333"/>
                </a:solidFill>
              </a:rPr>
              <a:t>distict</a:t>
            </a:r>
            <a:r>
              <a:rPr lang="en-US" dirty="0">
                <a:solidFill>
                  <a:srgbClr val="333333"/>
                </a:solidFill>
              </a:rPr>
              <a:t> with the resident district still obligated to providing FAPE. For in-state transfers, the receiving district has 30 school days in which to accept the current IEP or develop and implement a new IEP. For students transferring from out of state, the receiving district has the same 30-school-day timeline to determine the student's eligibility using Michigan standards and develop a suitable IEP.</a:t>
            </a:r>
            <a:endParaRPr lang="en-US" dirty="0"/>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F2D7F054-DAD1-5B56-CC39-B3B0051F0DEF}"/>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20</a:t>
            </a:fld>
            <a:endParaRPr/>
          </a:p>
        </p:txBody>
      </p:sp>
    </p:spTree>
    <p:extLst>
      <p:ext uri="{BB962C8B-B14F-4D97-AF65-F5344CB8AC3E}">
        <p14:creationId xmlns:p14="http://schemas.microsoft.com/office/powerpoint/2010/main" val="31781361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9D1B87F1-0C6D-B66A-7900-6E9A08EAC00F}"/>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CE87982-4A21-A600-6BD6-D5A9F673DBC1}"/>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C6425D79-FAC4-18FE-E444-0D562C32B236}"/>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sz="1200" b="0" i="0" u="none" strike="noStrike" cap="none" dirty="0">
                <a:solidFill>
                  <a:schemeClr val="dk1"/>
                </a:solidFill>
                <a:effectLst/>
                <a:latin typeface="Calibri"/>
                <a:ea typeface="Calibri"/>
                <a:cs typeface="Calibri"/>
                <a:sym typeface="Calibri"/>
              </a:rPr>
              <a:t>Short answer – yes, this may be correct depending on the details of the individual situation.</a:t>
            </a:r>
          </a:p>
          <a:p>
            <a:r>
              <a:rPr lang="en-US" sz="1200" b="0" i="0" u="none" strike="noStrike" cap="none" dirty="0">
                <a:solidFill>
                  <a:schemeClr val="dk1"/>
                </a:solidFill>
                <a:effectLst/>
                <a:latin typeface="Calibri"/>
                <a:ea typeface="Calibri"/>
                <a:cs typeface="Calibri"/>
                <a:sym typeface="Calibri"/>
              </a:rPr>
              <a:t>And this one has a few layers for the district homeless liaison to consider.</a:t>
            </a:r>
          </a:p>
          <a:p>
            <a:r>
              <a:rPr lang="en-US" sz="1200" b="0" i="0" u="none" strike="noStrike" cap="none" dirty="0">
                <a:solidFill>
                  <a:schemeClr val="dk1"/>
                </a:solidFill>
                <a:effectLst/>
                <a:latin typeface="Calibri"/>
                <a:ea typeface="Calibri"/>
                <a:cs typeface="Calibri"/>
                <a:sym typeface="Calibri"/>
              </a:rPr>
              <a:t> </a:t>
            </a:r>
          </a:p>
          <a:p>
            <a:r>
              <a:rPr lang="en-US" sz="1200" b="1" i="0" u="none" strike="noStrike" cap="none" dirty="0">
                <a:solidFill>
                  <a:schemeClr val="dk1"/>
                </a:solidFill>
                <a:effectLst/>
                <a:latin typeface="Calibri"/>
                <a:ea typeface="Calibri"/>
                <a:cs typeface="Calibri"/>
                <a:sym typeface="Calibri"/>
              </a:rPr>
              <a:t>First</a:t>
            </a:r>
            <a:r>
              <a:rPr lang="en-US" sz="1200" b="0" i="0" u="none" strike="noStrike" cap="none" dirty="0">
                <a:solidFill>
                  <a:schemeClr val="dk1"/>
                </a:solidFill>
                <a:effectLst/>
                <a:latin typeface="Calibri"/>
                <a:ea typeface="Calibri"/>
                <a:cs typeface="Calibri"/>
                <a:sym typeface="Calibri"/>
              </a:rPr>
              <a:t>, is this a formal kinship placement through DHHS or the courts?  If so, foster care rules would apply, and the student is unlikely to be considered unaccompanied. </a:t>
            </a:r>
          </a:p>
          <a:p>
            <a:r>
              <a:rPr lang="en-US" sz="1200" b="1" i="0" u="none" strike="noStrike" cap="none" dirty="0">
                <a:solidFill>
                  <a:schemeClr val="dk1"/>
                </a:solidFill>
                <a:effectLst/>
                <a:latin typeface="Calibri"/>
                <a:ea typeface="Calibri"/>
                <a:cs typeface="Calibri"/>
                <a:sym typeface="Calibri"/>
              </a:rPr>
              <a:t>Next</a:t>
            </a:r>
            <a:r>
              <a:rPr lang="en-US" sz="1200" b="0" i="0" u="none" strike="noStrike" cap="none" dirty="0">
                <a:solidFill>
                  <a:schemeClr val="dk1"/>
                </a:solidFill>
                <a:effectLst/>
                <a:latin typeface="Calibri"/>
                <a:ea typeface="Calibri"/>
                <a:cs typeface="Calibri"/>
                <a:sym typeface="Calibri"/>
              </a:rPr>
              <a:t>, is this a formal arrangement between the parent and caregiver? Is there a power of attorney or guardianship documents to share with the school?  If so, the McKinney-Vento homeless education criteria of fixed and regular would be met, and the homeless education liaison should determine if the situation is adequate? One helpful question to ask is - where is the child sleeping?  If the child is sleeping on a couch or floor in common space, that is likely not adequate.  Context matters and authority for the eligibility decision is the liaison's responsibility.  The liaison must provide the caregiver or youth information on disputing the decision. In this situation, the student is not considered unaccompanied due to the availability of formal documentation. </a:t>
            </a:r>
          </a:p>
          <a:p>
            <a:r>
              <a:rPr lang="en-US" sz="1200" b="1" i="0" u="none" strike="noStrike" cap="none" dirty="0">
                <a:solidFill>
                  <a:schemeClr val="dk1"/>
                </a:solidFill>
                <a:effectLst/>
                <a:latin typeface="Calibri"/>
                <a:ea typeface="Calibri"/>
                <a:cs typeface="Calibri"/>
                <a:sym typeface="Calibri"/>
              </a:rPr>
              <a:t>Lastly</a:t>
            </a:r>
            <a:r>
              <a:rPr lang="en-US" sz="1200" b="0" i="0" u="none" strike="noStrike" cap="none" dirty="0">
                <a:solidFill>
                  <a:schemeClr val="dk1"/>
                </a:solidFill>
                <a:effectLst/>
                <a:latin typeface="Calibri"/>
                <a:ea typeface="Calibri"/>
                <a:cs typeface="Calibri"/>
                <a:sym typeface="Calibri"/>
              </a:rPr>
              <a:t>, if there is no formal documentation, the liaison will need to review the nightly residence to determine if it is fixed, regular and adequate. The liaison may consider the child unaccompanied due to the lack of formal documentation placing the child in the relative's care.  </a:t>
            </a:r>
          </a:p>
          <a:p>
            <a:r>
              <a:rPr lang="en-US" sz="1200" b="0" i="0" u="none" strike="noStrike" cap="none" dirty="0">
                <a:solidFill>
                  <a:schemeClr val="dk1"/>
                </a:solidFill>
                <a:effectLst/>
                <a:latin typeface="Calibri"/>
                <a:ea typeface="Calibri"/>
                <a:cs typeface="Calibri"/>
                <a:sym typeface="Calibri"/>
              </a:rPr>
              <a:t>As a reminder, a student may be unaccompanied </a:t>
            </a:r>
            <a:r>
              <a:rPr lang="en-US" sz="1200" b="1" i="0" u="none" strike="noStrike" cap="none" dirty="0">
                <a:solidFill>
                  <a:schemeClr val="dk1"/>
                </a:solidFill>
                <a:effectLst/>
                <a:latin typeface="Calibri"/>
                <a:ea typeface="Calibri"/>
                <a:cs typeface="Calibri"/>
                <a:sym typeface="Calibri"/>
              </a:rPr>
              <a:t>and </a:t>
            </a:r>
            <a:r>
              <a:rPr lang="en-US" sz="1200" b="0" i="0" u="none" strike="noStrike" cap="none" dirty="0">
                <a:solidFill>
                  <a:schemeClr val="dk1"/>
                </a:solidFill>
                <a:effectLst/>
                <a:latin typeface="Calibri"/>
                <a:ea typeface="Calibri"/>
                <a:cs typeface="Calibri"/>
                <a:sym typeface="Calibri"/>
              </a:rPr>
              <a:t>have stable housing. A student may also be unaccompanied and experiencing homelessness as defined in the McKinney Vento Act.  The two determinations are separate, but have important implications for the rights and protections provided under the MV Act. </a:t>
            </a: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12005906-292F-D051-DC78-34B40D385698}"/>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21</a:t>
            </a:fld>
            <a:endParaRPr/>
          </a:p>
        </p:txBody>
      </p:sp>
    </p:spTree>
    <p:extLst>
      <p:ext uri="{BB962C8B-B14F-4D97-AF65-F5344CB8AC3E}">
        <p14:creationId xmlns:p14="http://schemas.microsoft.com/office/powerpoint/2010/main" val="2652044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3F9790E4-EBAB-C339-279A-B6694FCA2151}"/>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ABC0F82-51EF-12C9-64DE-E3AA573702F3}"/>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04E1B2E6-8BD9-1F11-2071-B162B868ECB0}"/>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If the enrollment occurs outside of the SOC windows, and there is no release, and the student does not meet any of the exceptions to enroll and count the student otherwise, there is nothing in law preventing the district from allowing the enrollment, but they would not be eligible to claim state aid until a time where the requirements can be met.</a:t>
            </a:r>
          </a:p>
        </p:txBody>
      </p:sp>
      <p:sp>
        <p:nvSpPr>
          <p:cNvPr id="112" name="Google Shape;112;p2:notes">
            <a:extLst>
              <a:ext uri="{FF2B5EF4-FFF2-40B4-BE49-F238E27FC236}">
                <a16:creationId xmlns:a16="http://schemas.microsoft.com/office/drawing/2014/main" id="{E5D5B9D9-90C3-8DD7-6A2C-D22081E95F6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22</a:t>
            </a:fld>
            <a:endParaRPr/>
          </a:p>
        </p:txBody>
      </p:sp>
    </p:spTree>
    <p:extLst>
      <p:ext uri="{BB962C8B-B14F-4D97-AF65-F5344CB8AC3E}">
        <p14:creationId xmlns:p14="http://schemas.microsoft.com/office/powerpoint/2010/main" val="26231494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D3201C49-8127-737C-20FC-CF657702BDF7}"/>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67F92BF-F315-D94C-2283-311C9295D92D}"/>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C3E08B86-43EF-288F-B5B1-3338082548B8}"/>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The law allows a student to enroll where either of the parents reside, so beyond the custody issues, the enrollment would be allowable without additional documentation. </a:t>
            </a:r>
          </a:p>
        </p:txBody>
      </p:sp>
      <p:sp>
        <p:nvSpPr>
          <p:cNvPr id="112" name="Google Shape;112;p2:notes">
            <a:extLst>
              <a:ext uri="{FF2B5EF4-FFF2-40B4-BE49-F238E27FC236}">
                <a16:creationId xmlns:a16="http://schemas.microsoft.com/office/drawing/2014/main" id="{0C39D0F8-9927-FBF1-073F-8143DBFAA1B7}"/>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23</a:t>
            </a:fld>
            <a:endParaRPr/>
          </a:p>
        </p:txBody>
      </p:sp>
    </p:spTree>
    <p:extLst>
      <p:ext uri="{BB962C8B-B14F-4D97-AF65-F5344CB8AC3E}">
        <p14:creationId xmlns:p14="http://schemas.microsoft.com/office/powerpoint/2010/main" val="10575646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F456BA4D-2224-9E0E-92AE-FA4DFA20105F}"/>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DE92BB6B-80D9-E1D0-E65A-A36A04A53B3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212B53C1-0253-5A23-98F4-97BAF0B58421}"/>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a:solidFill>
                  <a:srgbClr val="333333"/>
                </a:solidFill>
              </a:rPr>
              <a:t>We may need to take this one back for further discussion.</a:t>
            </a:r>
          </a:p>
        </p:txBody>
      </p:sp>
      <p:sp>
        <p:nvSpPr>
          <p:cNvPr id="112" name="Google Shape;112;p2:notes">
            <a:extLst>
              <a:ext uri="{FF2B5EF4-FFF2-40B4-BE49-F238E27FC236}">
                <a16:creationId xmlns:a16="http://schemas.microsoft.com/office/drawing/2014/main" id="{46F1C322-7AD5-712D-4795-F336877367E8}"/>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24</a:t>
            </a:fld>
            <a:endParaRPr/>
          </a:p>
        </p:txBody>
      </p:sp>
    </p:spTree>
    <p:extLst>
      <p:ext uri="{BB962C8B-B14F-4D97-AF65-F5344CB8AC3E}">
        <p14:creationId xmlns:p14="http://schemas.microsoft.com/office/powerpoint/2010/main" val="23029968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0A329C00-4676-704B-3BCC-BA08270F0B44}"/>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0A5F78B-8807-70AB-E48C-F5C88E9F88B4}"/>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2DEE8694-062A-F990-D800-85FC2923396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Mary Teachout: As the legislation is mute on private schools in regards to expulsions, I would direct them to their legal counsel. </a:t>
            </a:r>
            <a:endParaRPr lang="en-US" dirty="0"/>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CD92F110-B4AB-4591-9E99-C5348611629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25</a:t>
            </a:fld>
            <a:endParaRPr/>
          </a:p>
        </p:txBody>
      </p:sp>
    </p:spTree>
    <p:extLst>
      <p:ext uri="{BB962C8B-B14F-4D97-AF65-F5344CB8AC3E}">
        <p14:creationId xmlns:p14="http://schemas.microsoft.com/office/powerpoint/2010/main" val="246194528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38109704-E472-AD76-29B1-01BB8180286A}"/>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C785DFE1-6ABE-A5A1-43A4-443A60EB9C86}"/>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2AA78259-BF7F-5EAF-FC43-8C506EE6A98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Under Section 6(6)(f) of the State School Aid Act, if a pupil’s district of residence changes after the fall count day and before the supplemental count day but the pupil continues to be enrolled on the supplemental count day as a no break in service</a:t>
            </a:r>
            <a:endParaRPr lang="en-US" dirty="0"/>
          </a:p>
        </p:txBody>
      </p:sp>
      <p:sp>
        <p:nvSpPr>
          <p:cNvPr id="112" name="Google Shape;112;p2:notes">
            <a:extLst>
              <a:ext uri="{FF2B5EF4-FFF2-40B4-BE49-F238E27FC236}">
                <a16:creationId xmlns:a16="http://schemas.microsoft.com/office/drawing/2014/main" id="{CF899590-664D-BCBB-824D-E84E74A97A46}"/>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26</a:t>
            </a:fld>
            <a:endParaRPr/>
          </a:p>
        </p:txBody>
      </p:sp>
    </p:spTree>
    <p:extLst>
      <p:ext uri="{BB962C8B-B14F-4D97-AF65-F5344CB8AC3E}">
        <p14:creationId xmlns:p14="http://schemas.microsoft.com/office/powerpoint/2010/main" val="22694434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783672A8-BB6F-9DB6-E9E4-CA786B7E6F54}"/>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A97B416-4118-B871-014A-E2B653CDC669}"/>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762F048B-7C3D-B389-695D-2861E9B0F84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Given that the student moved after count day, there is no consequence if the district chooses to continue to educate the student through the end of the school year.</a:t>
            </a:r>
          </a:p>
        </p:txBody>
      </p:sp>
      <p:sp>
        <p:nvSpPr>
          <p:cNvPr id="112" name="Google Shape;112;p2:notes">
            <a:extLst>
              <a:ext uri="{FF2B5EF4-FFF2-40B4-BE49-F238E27FC236}">
                <a16:creationId xmlns:a16="http://schemas.microsoft.com/office/drawing/2014/main" id="{17FB4ADA-1019-CA52-2C59-EE62D8332797}"/>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27</a:t>
            </a:fld>
            <a:endParaRPr/>
          </a:p>
        </p:txBody>
      </p:sp>
    </p:spTree>
    <p:extLst>
      <p:ext uri="{BB962C8B-B14F-4D97-AF65-F5344CB8AC3E}">
        <p14:creationId xmlns:p14="http://schemas.microsoft.com/office/powerpoint/2010/main" val="8835830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9ABAF52-9429-EFD5-5FDC-48D317FE253E}"/>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41DB3315-7EB5-68EF-AF5B-55C81CAD0EC6}"/>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93F2F773-7D97-108B-44A3-0021C0589468}"/>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r>
              <a:rPr lang="en-US" dirty="0">
                <a:solidFill>
                  <a:srgbClr val="333333"/>
                </a:solidFill>
              </a:rPr>
              <a:t>PA  - The key requirement is that the parent or legal guardian “notifies the public school in writing that he or she intends to enroll the child in kindergarten for that school year.”</a:t>
            </a:r>
            <a:endParaRPr lang="en-US" dirty="0"/>
          </a:p>
          <a:p>
            <a:r>
              <a:rPr lang="en-US" dirty="0">
                <a:solidFill>
                  <a:srgbClr val="333333"/>
                </a:solidFill>
              </a:rPr>
              <a:t>The statute does not prescribe a separate form, letter, or heightened documentation requirement. It simply requires written notification of the parent’s intent.</a:t>
            </a:r>
            <a:endParaRPr lang="en-US" dirty="0"/>
          </a:p>
          <a:p>
            <a:r>
              <a:rPr lang="en-US" dirty="0">
                <a:solidFill>
                  <a:srgbClr val="333333"/>
                </a:solidFill>
              </a:rPr>
              <a:t>So, in practice, a signed enrollment form does suffice.</a:t>
            </a: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23C198BF-9EBA-A3BE-C5E4-27D128C02247}"/>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28</a:t>
            </a:fld>
            <a:endParaRPr/>
          </a:p>
        </p:txBody>
      </p:sp>
    </p:spTree>
    <p:extLst>
      <p:ext uri="{BB962C8B-B14F-4D97-AF65-F5344CB8AC3E}">
        <p14:creationId xmlns:p14="http://schemas.microsoft.com/office/powerpoint/2010/main" val="7900167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84E0FBB5-2C35-4B36-19A6-6EDF8EBAD98A}"/>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5761DCA9-EA4F-2217-128D-49AF9CF868E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3F0D04F2-8D79-A7E3-CD64-5328F683F805}"/>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Only if you have five or more items on your receipt.</a:t>
            </a:r>
          </a:p>
        </p:txBody>
      </p:sp>
      <p:sp>
        <p:nvSpPr>
          <p:cNvPr id="112" name="Google Shape;112;p2:notes">
            <a:extLst>
              <a:ext uri="{FF2B5EF4-FFF2-40B4-BE49-F238E27FC236}">
                <a16:creationId xmlns:a16="http://schemas.microsoft.com/office/drawing/2014/main" id="{276ECB28-2098-71B0-DD10-A88693ED4AB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29</a:t>
            </a:fld>
            <a:endParaRPr/>
          </a:p>
        </p:txBody>
      </p:sp>
    </p:spTree>
    <p:extLst>
      <p:ext uri="{BB962C8B-B14F-4D97-AF65-F5344CB8AC3E}">
        <p14:creationId xmlns:p14="http://schemas.microsoft.com/office/powerpoint/2010/main" val="813013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CC98C734-4BFE-8E46-DBD0-ADB6E083038C}"/>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26493DF-DB89-0C63-9907-6F098295A6AB}"/>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010EF8EA-AFCC-F2AE-A623-B80171BBD7C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CEPI. Yes as long as the student received a diploma first.</a:t>
            </a:r>
          </a:p>
          <a:p>
            <a:pPr marL="0" indent="0"/>
            <a:endParaRPr lang="en-US" dirty="0">
              <a:solidFill>
                <a:srgbClr val="333333"/>
              </a:solidFill>
            </a:endParaRPr>
          </a:p>
          <a:p>
            <a:pPr marL="0" indent="0"/>
            <a:r>
              <a:rPr lang="en-US" dirty="0">
                <a:solidFill>
                  <a:srgbClr val="333333"/>
                </a:solidFill>
              </a:rPr>
              <a:t>Yes, this would be the correct exit code to use. Definition of Exit Code 04 in the MSDS Details Manual includes "Trade" (Student earned a diploma and, to the best of the district’s knowledge, enrolled in a nondegree-granting institution (e.g., trade, technical, vocational, or business school). - Kenzie</a:t>
            </a:r>
          </a:p>
        </p:txBody>
      </p:sp>
      <p:sp>
        <p:nvSpPr>
          <p:cNvPr id="112" name="Google Shape;112;p2:notes">
            <a:extLst>
              <a:ext uri="{FF2B5EF4-FFF2-40B4-BE49-F238E27FC236}">
                <a16:creationId xmlns:a16="http://schemas.microsoft.com/office/drawing/2014/main" id="{E9BD878C-3978-B666-83E8-EE65943FD56C}"/>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42643131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A294F997-4F0F-C950-AD56-9609D20BFFA1}"/>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DBEACE4-9B17-4799-B906-C24E57751C9C}"/>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6B8C7CE3-B947-881C-0697-9BE33ECF432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If the student was counted in the fall, the district may continue the enrollment through the end of the school year without a release.  The student would need to apply for SOC after that....</a:t>
            </a:r>
          </a:p>
          <a:p>
            <a:pPr marL="0" indent="0"/>
            <a:endParaRPr lang="en-US" dirty="0">
              <a:solidFill>
                <a:srgbClr val="333333"/>
              </a:solidFill>
            </a:endParaRPr>
          </a:p>
        </p:txBody>
      </p:sp>
      <p:sp>
        <p:nvSpPr>
          <p:cNvPr id="112" name="Google Shape;112;p2:notes">
            <a:extLst>
              <a:ext uri="{FF2B5EF4-FFF2-40B4-BE49-F238E27FC236}">
                <a16:creationId xmlns:a16="http://schemas.microsoft.com/office/drawing/2014/main" id="{FFC0AB11-DABF-B3DD-A716-D322988D3C7E}"/>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30</a:t>
            </a:fld>
            <a:endParaRPr/>
          </a:p>
        </p:txBody>
      </p:sp>
    </p:spTree>
    <p:extLst>
      <p:ext uri="{BB962C8B-B14F-4D97-AF65-F5344CB8AC3E}">
        <p14:creationId xmlns:p14="http://schemas.microsoft.com/office/powerpoint/2010/main" val="3888240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F9D03CB6-BC2B-FB3A-0795-B8391DECC5D0}"/>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2DEFC217-0633-FA02-3153-490E9CB8728D}"/>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7297CBE9-2AD6-A423-57E9-D88E1C4694C3}"/>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No, the law has three specific considerations that can be used for denial:  suspension within the last two years, expulsion, or a felony.</a:t>
            </a:r>
          </a:p>
        </p:txBody>
      </p:sp>
      <p:sp>
        <p:nvSpPr>
          <p:cNvPr id="112" name="Google Shape;112;p2:notes">
            <a:extLst>
              <a:ext uri="{FF2B5EF4-FFF2-40B4-BE49-F238E27FC236}">
                <a16:creationId xmlns:a16="http://schemas.microsoft.com/office/drawing/2014/main" id="{5B227B5A-F086-7747-EB51-59AF249EDD1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31</a:t>
            </a:fld>
            <a:endParaRPr/>
          </a:p>
        </p:txBody>
      </p:sp>
    </p:spTree>
    <p:extLst>
      <p:ext uri="{BB962C8B-B14F-4D97-AF65-F5344CB8AC3E}">
        <p14:creationId xmlns:p14="http://schemas.microsoft.com/office/powerpoint/2010/main" val="38159767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DF777B3B-B8FB-53C6-6BB3-454532A87DE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C6283363-6B3F-E333-DEB9-56D161F41E3D}"/>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C8C00C68-7C6D-C1B0-1505-9431D9B65A5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Both students would be subject to needing to apply for SOC enrollment, even the older student who was formerly a resident.  Once a student has been enrolled and attended under 105/105c, subsection 11 protects the student from being returned to their resident district.  If the student has never attended, and no agreement is reached, the application can be denied.</a:t>
            </a:r>
          </a:p>
          <a:p>
            <a:pPr marL="0" indent="0"/>
            <a:endParaRPr lang="en-US" dirty="0">
              <a:solidFill>
                <a:srgbClr val="333333"/>
              </a:solidFill>
            </a:endParaRPr>
          </a:p>
          <a:p>
            <a:pPr marL="0" indent="0"/>
            <a:r>
              <a:rPr lang="en-US" dirty="0">
                <a:solidFill>
                  <a:srgbClr val="333333"/>
                </a:solidFill>
              </a:rPr>
              <a:t>Preference only applies if one sibling is already enrolled under SOC.</a:t>
            </a:r>
          </a:p>
        </p:txBody>
      </p:sp>
      <p:sp>
        <p:nvSpPr>
          <p:cNvPr id="112" name="Google Shape;112;p2:notes">
            <a:extLst>
              <a:ext uri="{FF2B5EF4-FFF2-40B4-BE49-F238E27FC236}">
                <a16:creationId xmlns:a16="http://schemas.microsoft.com/office/drawing/2014/main" id="{B4C5C54B-E093-975F-ED51-3F1B40358E4A}"/>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32</a:t>
            </a:fld>
            <a:endParaRPr/>
          </a:p>
        </p:txBody>
      </p:sp>
    </p:spTree>
    <p:extLst>
      <p:ext uri="{BB962C8B-B14F-4D97-AF65-F5344CB8AC3E}">
        <p14:creationId xmlns:p14="http://schemas.microsoft.com/office/powerpoint/2010/main" val="34346488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646B8D59-2159-83B0-9A0F-C38041B0968E}"/>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E8FAF088-77EE-7773-52D3-17E7A82F1BF8}"/>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290147F1-F400-26A2-E1D6-48BBB44A579B}"/>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OSE Sean </a:t>
            </a:r>
          </a:p>
          <a:p>
            <a:pPr marL="0" indent="0"/>
            <a:r>
              <a:rPr lang="en-US" dirty="0">
                <a:solidFill>
                  <a:srgbClr val="333333"/>
                </a:solidFill>
              </a:rPr>
              <a:t>There is not a formula for this, but my suggestion would be to calculate what the special education program or service typically costs for a student enrolled in your district and then start considering the revenue the district will receive to cover those costs.</a:t>
            </a:r>
          </a:p>
          <a:p>
            <a:pPr marL="0" indent="0"/>
            <a:r>
              <a:rPr lang="en-US" dirty="0">
                <a:solidFill>
                  <a:srgbClr val="333333"/>
                </a:solidFill>
              </a:rPr>
              <a:t>The district is going to receive:</a:t>
            </a:r>
          </a:p>
          <a:p>
            <a:pPr marL="171450" indent="-171450">
              <a:buChar char="•"/>
            </a:pPr>
            <a:r>
              <a:rPr lang="en-US" dirty="0">
                <a:solidFill>
                  <a:srgbClr val="333333"/>
                </a:solidFill>
              </a:rPr>
              <a:t>Foundation allowance for the student</a:t>
            </a:r>
          </a:p>
          <a:p>
            <a:pPr marL="171450" indent="-171450">
              <a:buChar char="•"/>
            </a:pPr>
            <a:r>
              <a:rPr lang="en-US" dirty="0">
                <a:solidFill>
                  <a:srgbClr val="333333"/>
                </a:solidFill>
              </a:rPr>
              <a:t>28% of any costs reported on the SE-4096 actual cost report for state categorical reimbursement</a:t>
            </a:r>
          </a:p>
          <a:p>
            <a:pPr marL="171450" indent="-171450">
              <a:buChar char="•"/>
            </a:pPr>
            <a:r>
              <a:rPr lang="en-US" dirty="0">
                <a:solidFill>
                  <a:srgbClr val="333333"/>
                </a:solidFill>
              </a:rPr>
              <a:t>70% of any specialized transportation costs reported for state categorical reimbursement</a:t>
            </a:r>
          </a:p>
          <a:p>
            <a:pPr marL="171450" indent="-171450">
              <a:buChar char="•"/>
            </a:pPr>
            <a:r>
              <a:rPr lang="en-US" dirty="0">
                <a:solidFill>
                  <a:srgbClr val="333333"/>
                </a:solidFill>
              </a:rPr>
              <a:t>IDEA funding will be allocated to the ISD for that student</a:t>
            </a:r>
          </a:p>
          <a:p>
            <a:pPr marL="0" indent="0"/>
            <a:r>
              <a:rPr lang="en-US" dirty="0">
                <a:solidFill>
                  <a:srgbClr val="333333"/>
                </a:solidFill>
              </a:rPr>
              <a:t>Keep in mind the agreement also needs to address how the agreement will be amended in the event there are major changes in the added costs related to the student. </a:t>
            </a:r>
          </a:p>
        </p:txBody>
      </p:sp>
      <p:sp>
        <p:nvSpPr>
          <p:cNvPr id="112" name="Google Shape;112;p2:notes">
            <a:extLst>
              <a:ext uri="{FF2B5EF4-FFF2-40B4-BE49-F238E27FC236}">
                <a16:creationId xmlns:a16="http://schemas.microsoft.com/office/drawing/2014/main" id="{4A50474F-2596-EB07-CED7-D74653FA0CE9}"/>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33</a:t>
            </a:fld>
            <a:endParaRPr/>
          </a:p>
        </p:txBody>
      </p:sp>
    </p:spTree>
    <p:extLst>
      <p:ext uri="{BB962C8B-B14F-4D97-AF65-F5344CB8AC3E}">
        <p14:creationId xmlns:p14="http://schemas.microsoft.com/office/powerpoint/2010/main" val="253172613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42B821D-9F69-F31A-B8FB-1526F07939D4}"/>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17FC1F52-6431-AF81-25B3-FB4A737CA594}"/>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E2E1A3B7-0BC4-AB86-3D1A-8B8D5B7D9CF8}"/>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Yes, section 6 allows for a nonresident to be enrolled without a release for up to a 0.5 FTE.</a:t>
            </a:r>
          </a:p>
        </p:txBody>
      </p:sp>
      <p:sp>
        <p:nvSpPr>
          <p:cNvPr id="112" name="Google Shape;112;p2:notes">
            <a:extLst>
              <a:ext uri="{FF2B5EF4-FFF2-40B4-BE49-F238E27FC236}">
                <a16:creationId xmlns:a16="http://schemas.microsoft.com/office/drawing/2014/main" id="{D6005545-8ACA-09F5-12B0-68D4FB86A1B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34</a:t>
            </a:fld>
            <a:endParaRPr/>
          </a:p>
        </p:txBody>
      </p:sp>
    </p:spTree>
    <p:extLst>
      <p:ext uri="{BB962C8B-B14F-4D97-AF65-F5344CB8AC3E}">
        <p14:creationId xmlns:p14="http://schemas.microsoft.com/office/powerpoint/2010/main" val="14236520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1A6AD2B-395F-E896-E218-6371B6773419}"/>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E25E7EE5-5AE6-6AE4-87F0-E8B2DC6F60A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D040EE87-F8D9-6B6D-BC26-76CE70FEA8C8}"/>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Jessica?</a:t>
            </a:r>
            <a:br>
              <a:rPr lang="en-US" dirty="0"/>
            </a:br>
            <a:br>
              <a:rPr lang="en-US" dirty="0"/>
            </a:br>
            <a:r>
              <a:rPr lang="en-US" dirty="0"/>
              <a:t>The retention schedule now separates former CA-60 contents into academic records (1400A) and non-academic records (1400B). For students who drop out, records remain active until the expected graduation date. After that, academic records under 1400A must be retained for an additional 60 years, while non-academic records under 1400B may be destroyed at the expected graduation date.</a:t>
            </a:r>
            <a:br>
              <a:rPr lang="en-US" dirty="0"/>
            </a:br>
            <a:br>
              <a:rPr lang="en-US" dirty="0"/>
            </a:br>
            <a:r>
              <a:rPr lang="en-US" dirty="0">
                <a:solidFill>
                  <a:srgbClr val="000000"/>
                </a:solidFill>
                <a:hlinkClick r:id="rId3"/>
              </a:rPr>
              <a:t>Records Retention 1400A &amp; 1400B</a:t>
            </a:r>
          </a:p>
          <a:p>
            <a:pPr marL="0" indent="0"/>
            <a:endParaRPr lang="en-US" dirty="0">
              <a:solidFill>
                <a:srgbClr val="000000"/>
              </a:solidFill>
            </a:endParaRPr>
          </a:p>
          <a:p>
            <a:pPr marL="0" indent="0"/>
            <a:r>
              <a:rPr lang="en-US" dirty="0">
                <a:solidFill>
                  <a:srgbClr val="000000"/>
                </a:solidFill>
              </a:rPr>
              <a:t>Electronically?</a:t>
            </a:r>
          </a:p>
        </p:txBody>
      </p:sp>
      <p:sp>
        <p:nvSpPr>
          <p:cNvPr id="112" name="Google Shape;112;p2:notes">
            <a:extLst>
              <a:ext uri="{FF2B5EF4-FFF2-40B4-BE49-F238E27FC236}">
                <a16:creationId xmlns:a16="http://schemas.microsoft.com/office/drawing/2014/main" id="{CDEE6D61-9521-0CA0-5310-5F0D7BB21E20}"/>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35</a:t>
            </a:fld>
            <a:endParaRPr/>
          </a:p>
        </p:txBody>
      </p:sp>
    </p:spTree>
    <p:extLst>
      <p:ext uri="{BB962C8B-B14F-4D97-AF65-F5344CB8AC3E}">
        <p14:creationId xmlns:p14="http://schemas.microsoft.com/office/powerpoint/2010/main" val="384797555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9620CB1F-7B34-6240-4043-9A571BE3633C}"/>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580EBAF-B091-49E6-265C-07C727D40C55}"/>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535512B0-E3FA-5C4A-E6D8-B9BEE5030C9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 Federal law requires written consent from the parent to transfer the birth certificate under FERPA. Federal law does not require schools to copy birth certificates.</a:t>
            </a:r>
          </a:p>
        </p:txBody>
      </p:sp>
      <p:sp>
        <p:nvSpPr>
          <p:cNvPr id="112" name="Google Shape;112;p2:notes">
            <a:extLst>
              <a:ext uri="{FF2B5EF4-FFF2-40B4-BE49-F238E27FC236}">
                <a16:creationId xmlns:a16="http://schemas.microsoft.com/office/drawing/2014/main" id="{E59246E5-6BD0-D755-412B-985D8DCBCA9D}"/>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36</a:t>
            </a:fld>
            <a:endParaRPr/>
          </a:p>
        </p:txBody>
      </p:sp>
    </p:spTree>
    <p:extLst>
      <p:ext uri="{BB962C8B-B14F-4D97-AF65-F5344CB8AC3E}">
        <p14:creationId xmlns:p14="http://schemas.microsoft.com/office/powerpoint/2010/main" val="6940913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0B71B847-0FEB-88B6-AAA8-F0F3247F3821}"/>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DEA3293-E592-2E18-229C-EC3759A0A002}"/>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42A5E75E-87A7-05B6-7A4B-CEC66395043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Katie - CTE Cosmetology requires certification/ ACA AND a valid LARA license. </a:t>
            </a:r>
          </a:p>
        </p:txBody>
      </p:sp>
      <p:sp>
        <p:nvSpPr>
          <p:cNvPr id="112" name="Google Shape;112;p2:notes">
            <a:extLst>
              <a:ext uri="{FF2B5EF4-FFF2-40B4-BE49-F238E27FC236}">
                <a16:creationId xmlns:a16="http://schemas.microsoft.com/office/drawing/2014/main" id="{E3913C76-12D7-CE8C-DE1E-4AE3AA036912}"/>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37</a:t>
            </a:fld>
            <a:endParaRPr/>
          </a:p>
        </p:txBody>
      </p:sp>
    </p:spTree>
    <p:extLst>
      <p:ext uri="{BB962C8B-B14F-4D97-AF65-F5344CB8AC3E}">
        <p14:creationId xmlns:p14="http://schemas.microsoft.com/office/powerpoint/2010/main" val="39289401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CBC095D8-7AA9-C64F-FFCB-DFB65E412F0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41277F30-4202-DB8C-F330-D13A717534D6}"/>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E128CAD8-BCC5-0CC2-FC1F-3DF731B7D30F}"/>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Katie – Yes. Per federal IDEA, teachers in Special Education assignments are required to hold at least a Bachelors degree. It doesn't matter if the teacher is hired directly by a District or through a 3rd party agency. </a:t>
            </a:r>
          </a:p>
        </p:txBody>
      </p:sp>
      <p:sp>
        <p:nvSpPr>
          <p:cNvPr id="112" name="Google Shape;112;p2:notes">
            <a:extLst>
              <a:ext uri="{FF2B5EF4-FFF2-40B4-BE49-F238E27FC236}">
                <a16:creationId xmlns:a16="http://schemas.microsoft.com/office/drawing/2014/main" id="{748A2072-139F-E39C-81D7-B14B04CFE76C}"/>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38</a:t>
            </a:fld>
            <a:endParaRPr/>
          </a:p>
        </p:txBody>
      </p:sp>
    </p:spTree>
    <p:extLst>
      <p:ext uri="{BB962C8B-B14F-4D97-AF65-F5344CB8AC3E}">
        <p14:creationId xmlns:p14="http://schemas.microsoft.com/office/powerpoint/2010/main" val="26213637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0EA55F6D-3129-3239-8276-FAD416F4D09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5A3508F1-2A63-0D1A-5010-0FAF3D080D8C}"/>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AAAC185E-DC90-C596-BBE8-41BE0A76FE7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The process for verification is something that districts can determine locally.  </a:t>
            </a:r>
          </a:p>
        </p:txBody>
      </p:sp>
      <p:sp>
        <p:nvSpPr>
          <p:cNvPr id="112" name="Google Shape;112;p2:notes">
            <a:extLst>
              <a:ext uri="{FF2B5EF4-FFF2-40B4-BE49-F238E27FC236}">
                <a16:creationId xmlns:a16="http://schemas.microsoft.com/office/drawing/2014/main" id="{5A21B7FB-AE45-8002-C91D-5CA9990FDFE4}"/>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39</a:t>
            </a:fld>
            <a:endParaRPr/>
          </a:p>
        </p:txBody>
      </p:sp>
    </p:spTree>
    <p:extLst>
      <p:ext uri="{BB962C8B-B14F-4D97-AF65-F5344CB8AC3E}">
        <p14:creationId xmlns:p14="http://schemas.microsoft.com/office/powerpoint/2010/main" val="890202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695DDA0-386B-0C6B-EFBC-FDD6F70A54FC}"/>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077F1888-B66C-4761-F777-280003E1791B}"/>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A5E38D3B-A7FD-ACF5-2D3A-8EEAEF2BDD7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CEPI: For students in an EMC program you have to remember to continue to report the 3500 Program Participation code. When the student completes the EMC program you also have to report the corresponding EMC District Exit Status code 40 or 41 along with the Additional Graduation Award in the Enrollment Component.</a:t>
            </a:r>
            <a:endParaRPr lang="en-US" dirty="0"/>
          </a:p>
        </p:txBody>
      </p:sp>
      <p:sp>
        <p:nvSpPr>
          <p:cNvPr id="112" name="Google Shape;112;p2:notes">
            <a:extLst>
              <a:ext uri="{FF2B5EF4-FFF2-40B4-BE49-F238E27FC236}">
                <a16:creationId xmlns:a16="http://schemas.microsoft.com/office/drawing/2014/main" id="{9D87DAAF-61F3-A925-D44D-5925F1FBBE77}"/>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376288680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209D660E-29E2-210A-4428-F68311661FAA}"/>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FEAA8BFC-F2C3-D8B4-225C-2EC07893C128}"/>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EF561689-00E0-03EF-AE08-72CF438372BE}"/>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Yes, since one of the parents is a resident, the student can utilize that parent's residency for enrollment.</a:t>
            </a:r>
          </a:p>
        </p:txBody>
      </p:sp>
      <p:sp>
        <p:nvSpPr>
          <p:cNvPr id="112" name="Google Shape;112;p2:notes">
            <a:extLst>
              <a:ext uri="{FF2B5EF4-FFF2-40B4-BE49-F238E27FC236}">
                <a16:creationId xmlns:a16="http://schemas.microsoft.com/office/drawing/2014/main" id="{67606FBA-AF14-21A0-CAED-D0329A36359E}"/>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40</a:t>
            </a:fld>
            <a:endParaRPr/>
          </a:p>
        </p:txBody>
      </p:sp>
    </p:spTree>
    <p:extLst>
      <p:ext uri="{BB962C8B-B14F-4D97-AF65-F5344CB8AC3E}">
        <p14:creationId xmlns:p14="http://schemas.microsoft.com/office/powerpoint/2010/main" val="25297057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581F657E-5028-A0CF-AF52-684D059C3DCC}"/>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07A100F5-3D3C-C90C-0EFA-7955A9DB6CD7}"/>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6F45E404-15D0-9A49-AB57-4106E80C440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Yes, you might have a conversation with your SIS vendor to see how other districts are recording reduced schedules, but from an audit standpoint, we would want a schedule that reflects the reduction and indicates which periods the student should be expected to be in attendance to the best of the district's ability. </a:t>
            </a:r>
          </a:p>
        </p:txBody>
      </p:sp>
      <p:sp>
        <p:nvSpPr>
          <p:cNvPr id="112" name="Google Shape;112;p2:notes">
            <a:extLst>
              <a:ext uri="{FF2B5EF4-FFF2-40B4-BE49-F238E27FC236}">
                <a16:creationId xmlns:a16="http://schemas.microsoft.com/office/drawing/2014/main" id="{C57F2AC9-5241-CB93-75D6-80D225F04603}"/>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41</a:t>
            </a:fld>
            <a:endParaRPr/>
          </a:p>
        </p:txBody>
      </p:sp>
    </p:spTree>
    <p:extLst>
      <p:ext uri="{BB962C8B-B14F-4D97-AF65-F5344CB8AC3E}">
        <p14:creationId xmlns:p14="http://schemas.microsoft.com/office/powerpoint/2010/main" val="19299218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F08EC62-9353-4C33-F2A0-B85F21BEBE0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D53C8AE-37EF-EC70-61A1-27430A1E5A1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CDB27B52-71B0-0414-98A9-5AD09506A70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IEP Reduced Schedules are intended for medical or emotional issues that are supported by a physician and reflected in the IEP.  As with many IEP things, it's going to depend on the situation and the documentation.</a:t>
            </a:r>
          </a:p>
        </p:txBody>
      </p:sp>
      <p:sp>
        <p:nvSpPr>
          <p:cNvPr id="112" name="Google Shape;112;p2:notes">
            <a:extLst>
              <a:ext uri="{FF2B5EF4-FFF2-40B4-BE49-F238E27FC236}">
                <a16:creationId xmlns:a16="http://schemas.microsoft.com/office/drawing/2014/main" id="{9DB8A7DF-A4C1-84DA-5D25-B9FDB678475B}"/>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42</a:t>
            </a:fld>
            <a:endParaRPr/>
          </a:p>
        </p:txBody>
      </p:sp>
    </p:spTree>
    <p:extLst>
      <p:ext uri="{BB962C8B-B14F-4D97-AF65-F5344CB8AC3E}">
        <p14:creationId xmlns:p14="http://schemas.microsoft.com/office/powerpoint/2010/main" val="34431915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8D26A90E-BD6B-BEE8-36D2-32EAB490854A}"/>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9EAA47DF-F525-D4A4-F5D7-F2C5ECD61D9B}"/>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7BDB2754-E26D-4770-FA2B-CD2AAF5B7B36}"/>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Yes, the process and timelines begin once the request is made.   The school district must, within three days after notification by a parent or legal guardian, plan to provide these services if the following conditions are met:</a:t>
            </a:r>
            <a:br>
              <a:rPr lang="en-US" dirty="0">
                <a:solidFill>
                  <a:srgbClr val="333333"/>
                </a:solidFill>
              </a:rPr>
            </a:br>
            <a:r>
              <a:rPr lang="en-US" dirty="0"/>
              <a:t>e pupil is enrolled in the school district and assigned to an appropriate general or special education</a:t>
            </a:r>
            <a:endParaRPr lang="en-US" dirty="0">
              <a:solidFill>
                <a:srgbClr val="333333"/>
              </a:solidFill>
            </a:endParaRPr>
          </a:p>
          <a:p>
            <a:r>
              <a:rPr lang="en-US"/>
              <a:t>program.</a:t>
            </a:r>
          </a:p>
          <a:p>
            <a:r>
              <a:rPr lang="en-US"/>
              <a:t>2) The pupil is unable to attend school because of medical condition.</a:t>
            </a:r>
          </a:p>
          <a:p>
            <a:r>
              <a:rPr lang="en-US" dirty="0"/>
              <a:t>3) The pupil can participate in instructional activities while at home or in the hospital.</a:t>
            </a:r>
          </a:p>
          <a:p>
            <a:r>
              <a:rPr lang="en-US" dirty="0"/>
              <a:t>4) It is anticipated that the pupil will be homebound or hospitalized for at least five consecutive school</a:t>
            </a:r>
          </a:p>
          <a:p>
            <a:r>
              <a:rPr lang="en-US"/>
              <a:t>days.</a:t>
            </a:r>
          </a:p>
          <a:p>
            <a:r>
              <a:rPr lang="en-US"/>
              <a:t>Note: Pupils who can attend school part-time are expected to do so and do not qualify for homebound or</a:t>
            </a:r>
          </a:p>
          <a:p>
            <a:pPr marL="0" indent="0"/>
            <a:endParaRPr lang="en-US" dirty="0"/>
          </a:p>
        </p:txBody>
      </p:sp>
      <p:sp>
        <p:nvSpPr>
          <p:cNvPr id="112" name="Google Shape;112;p2:notes">
            <a:extLst>
              <a:ext uri="{FF2B5EF4-FFF2-40B4-BE49-F238E27FC236}">
                <a16:creationId xmlns:a16="http://schemas.microsoft.com/office/drawing/2014/main" id="{43E65E38-A8E8-9F8B-02BD-6CA95D0F4A96}"/>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43</a:t>
            </a:fld>
            <a:endParaRPr/>
          </a:p>
        </p:txBody>
      </p:sp>
    </p:spTree>
    <p:extLst>
      <p:ext uri="{BB962C8B-B14F-4D97-AF65-F5344CB8AC3E}">
        <p14:creationId xmlns:p14="http://schemas.microsoft.com/office/powerpoint/2010/main" val="17773101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0CE89862-8B9A-0E5F-00E0-1BC0683613CF}"/>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8A73B21D-A597-A4C6-ECCE-6311541927C6}"/>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8EC88082-1AC2-E335-4640-31EDF94F8EF2}"/>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Nothing official, yet.. But 'unofficially' we should probably create a support group. - Kenzie</a:t>
            </a:r>
          </a:p>
        </p:txBody>
      </p:sp>
      <p:sp>
        <p:nvSpPr>
          <p:cNvPr id="112" name="Google Shape;112;p2:notes">
            <a:extLst>
              <a:ext uri="{FF2B5EF4-FFF2-40B4-BE49-F238E27FC236}">
                <a16:creationId xmlns:a16="http://schemas.microsoft.com/office/drawing/2014/main" id="{5D989451-BCDB-8113-691D-8072ACEEC262}"/>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44</a:t>
            </a:fld>
            <a:endParaRPr/>
          </a:p>
        </p:txBody>
      </p:sp>
    </p:spTree>
    <p:extLst>
      <p:ext uri="{BB962C8B-B14F-4D97-AF65-F5344CB8AC3E}">
        <p14:creationId xmlns:p14="http://schemas.microsoft.com/office/powerpoint/2010/main" val="40722540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547BD11C-A397-4E2F-92A2-A25C672257C5}"/>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F2AF780D-DA57-06D9-A53C-E5175AA40119}"/>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969AB9DC-3643-B0D3-1593-F6D215EB2494}"/>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Yes, these students are allowed to either enroll in either the last district or the current one; the goal here is to provide some educational stability.</a:t>
            </a:r>
          </a:p>
        </p:txBody>
      </p:sp>
      <p:sp>
        <p:nvSpPr>
          <p:cNvPr id="112" name="Google Shape;112;p2:notes">
            <a:extLst>
              <a:ext uri="{FF2B5EF4-FFF2-40B4-BE49-F238E27FC236}">
                <a16:creationId xmlns:a16="http://schemas.microsoft.com/office/drawing/2014/main" id="{059276FE-02CD-D61E-7DF6-E718370F2C7F}"/>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45</a:t>
            </a:fld>
            <a:endParaRPr/>
          </a:p>
        </p:txBody>
      </p:sp>
    </p:spTree>
    <p:extLst>
      <p:ext uri="{BB962C8B-B14F-4D97-AF65-F5344CB8AC3E}">
        <p14:creationId xmlns:p14="http://schemas.microsoft.com/office/powerpoint/2010/main" val="30349368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BAA03208-3E2E-CE4D-A60C-0035E753E0CE}"/>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BAC7DDC3-111D-860F-8FF7-BD4FDB971E43}"/>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6B72829E-F6B9-37B4-D947-7B10351C7A0D}"/>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J - In Michigan, an “out-of-formula” district is a district whose local property tax revenue generates more money per pupil than the foundation allowance amount set by the state funding formula. Because the district already raises more than the formula amount locally, it does not receive the standard state foundation allowance funding that most districts receive.</a:t>
            </a:r>
            <a:br>
              <a:rPr lang="en-US" dirty="0">
                <a:solidFill>
                  <a:srgbClr val="333333"/>
                </a:solidFill>
              </a:rPr>
            </a:br>
            <a:br>
              <a:rPr lang="en-US" dirty="0"/>
            </a:br>
            <a:r>
              <a:rPr lang="en-US" dirty="0">
                <a:solidFill>
                  <a:srgbClr val="333333"/>
                </a:solidFill>
              </a:rPr>
              <a:t>Some out of formula districts do receive some other state aid like at risk funds, isolated district funds, </a:t>
            </a:r>
            <a:r>
              <a:rPr lang="en-US" dirty="0" err="1">
                <a:solidFill>
                  <a:srgbClr val="333333"/>
                </a:solidFill>
              </a:rPr>
              <a:t>headlee</a:t>
            </a:r>
            <a:r>
              <a:rPr lang="en-US" dirty="0">
                <a:solidFill>
                  <a:srgbClr val="333333"/>
                </a:solidFill>
              </a:rPr>
              <a:t> obligation for data collection, etc. So while they are out of formula, if they receive any sort of state aid, there would be a reduction in that state aid for any shortfalls.</a:t>
            </a:r>
          </a:p>
        </p:txBody>
      </p:sp>
      <p:sp>
        <p:nvSpPr>
          <p:cNvPr id="112" name="Google Shape;112;p2:notes">
            <a:extLst>
              <a:ext uri="{FF2B5EF4-FFF2-40B4-BE49-F238E27FC236}">
                <a16:creationId xmlns:a16="http://schemas.microsoft.com/office/drawing/2014/main" id="{C2C5F73A-9C9C-EE77-14E8-D247BF14278A}"/>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46</a:t>
            </a:fld>
            <a:endParaRPr/>
          </a:p>
        </p:txBody>
      </p:sp>
    </p:spTree>
    <p:extLst>
      <p:ext uri="{BB962C8B-B14F-4D97-AF65-F5344CB8AC3E}">
        <p14:creationId xmlns:p14="http://schemas.microsoft.com/office/powerpoint/2010/main" val="148304211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0AD2445E-5766-E9AB-A4C8-648191DE6B43}"/>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A28936C8-6836-ECC0-EF7B-45597612B602}"/>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FBF8F01C-F69E-EDB7-1F11-5AC317ABB75E}"/>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MDE would remove the claim so it would just be the loss of funding for that specific claim.</a:t>
            </a:r>
          </a:p>
        </p:txBody>
      </p:sp>
      <p:sp>
        <p:nvSpPr>
          <p:cNvPr id="112" name="Google Shape;112;p2:notes">
            <a:extLst>
              <a:ext uri="{FF2B5EF4-FFF2-40B4-BE49-F238E27FC236}">
                <a16:creationId xmlns:a16="http://schemas.microsoft.com/office/drawing/2014/main" id="{C16A718E-F09D-24B7-A56E-3E84A2F36453}"/>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47</a:t>
            </a:fld>
            <a:endParaRPr/>
          </a:p>
        </p:txBody>
      </p:sp>
    </p:spTree>
    <p:extLst>
      <p:ext uri="{BB962C8B-B14F-4D97-AF65-F5344CB8AC3E}">
        <p14:creationId xmlns:p14="http://schemas.microsoft.com/office/powerpoint/2010/main" val="345825136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39E460E-FDC9-E1E6-3A3F-B87751291647}"/>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2579EF78-E125-3D61-A499-FEBBC5BD95E4}"/>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A3A44E28-A9E1-BFD4-BBA7-70ADB7C576F8}"/>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The request should come from the enrolling district. Records should not be released to a third party.</a:t>
            </a:r>
            <a:endParaRPr lang="en-US" dirty="0"/>
          </a:p>
        </p:txBody>
      </p:sp>
      <p:sp>
        <p:nvSpPr>
          <p:cNvPr id="112" name="Google Shape;112;p2:notes">
            <a:extLst>
              <a:ext uri="{FF2B5EF4-FFF2-40B4-BE49-F238E27FC236}">
                <a16:creationId xmlns:a16="http://schemas.microsoft.com/office/drawing/2014/main" id="{5B12DDB7-2460-CE41-7AFC-7C808D1A6EA8}"/>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48</a:t>
            </a:fld>
            <a:endParaRPr/>
          </a:p>
        </p:txBody>
      </p:sp>
    </p:spTree>
    <p:extLst>
      <p:ext uri="{BB962C8B-B14F-4D97-AF65-F5344CB8AC3E}">
        <p14:creationId xmlns:p14="http://schemas.microsoft.com/office/powerpoint/2010/main" val="16448058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818BD14-DC05-0014-C6FC-8799D16E6E4D}"/>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CD8D078D-A5BE-C99A-34E4-EEE573D91349}"/>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9CC54B44-B97E-8194-931E-46543751862E}"/>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It depends on if the student meets the requirements under section 6 that would allow the student to be considered alternative education and thus enroll without a release.  Otherwise, SOC or a release would be needed.</a:t>
            </a:r>
          </a:p>
        </p:txBody>
      </p:sp>
      <p:sp>
        <p:nvSpPr>
          <p:cNvPr id="112" name="Google Shape;112;p2:notes">
            <a:extLst>
              <a:ext uri="{FF2B5EF4-FFF2-40B4-BE49-F238E27FC236}">
                <a16:creationId xmlns:a16="http://schemas.microsoft.com/office/drawing/2014/main" id="{3C5A4574-5330-DB14-900A-3B77AA522682}"/>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49</a:t>
            </a:fld>
            <a:endParaRPr/>
          </a:p>
        </p:txBody>
      </p:sp>
    </p:spTree>
    <p:extLst>
      <p:ext uri="{BB962C8B-B14F-4D97-AF65-F5344CB8AC3E}">
        <p14:creationId xmlns:p14="http://schemas.microsoft.com/office/powerpoint/2010/main" val="1108010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E36A6DDF-6ED4-DACC-C7A4-425ABB6E69BB}"/>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982730BA-DB1C-E241-FE7A-917D08752CEF}"/>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F720E5B6-3356-2DD2-3D09-AE1894ED1097}"/>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CEPI</a:t>
            </a:r>
          </a:p>
          <a:p>
            <a:pPr marL="0" indent="0"/>
            <a:endParaRPr lang="en-US" dirty="0">
              <a:solidFill>
                <a:srgbClr val="333333"/>
              </a:solidFill>
            </a:endParaRPr>
          </a:p>
          <a:p>
            <a:pPr marL="0" indent="0"/>
            <a:r>
              <a:rPr lang="en-US" dirty="0">
                <a:solidFill>
                  <a:srgbClr val="333333"/>
                </a:solidFill>
              </a:rPr>
              <a:t>As far as student reporting goes in MSDS, you would report the same way as you do for other high school students. Only difference for students in an EMC program is you have to remember to continue to report the 3500 Program Participation code. When the student completes the EMC program you also have to report the corresponding EMC District Exit Status code 40 or 41 along with the Additional Graduation Award in the Enrollment Component.</a:t>
            </a:r>
            <a:endParaRPr lang="en-US" dirty="0"/>
          </a:p>
        </p:txBody>
      </p:sp>
      <p:sp>
        <p:nvSpPr>
          <p:cNvPr id="112" name="Google Shape;112;p2:notes">
            <a:extLst>
              <a:ext uri="{FF2B5EF4-FFF2-40B4-BE49-F238E27FC236}">
                <a16:creationId xmlns:a16="http://schemas.microsoft.com/office/drawing/2014/main" id="{0271129D-2756-5353-AA16-D795975B69EB}"/>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117314165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4BE6429-19D7-6A77-8E43-21B4F1A97EF7}"/>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95F82B29-2D38-C86B-F69B-00D4DEE64A62}"/>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A9A0C779-392E-5843-5E96-90E45FEA4A9C}"/>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000000"/>
                </a:solidFill>
              </a:rPr>
              <a:t>Somewhat a district determination.  Was credit awarded?</a:t>
            </a:r>
          </a:p>
        </p:txBody>
      </p:sp>
      <p:sp>
        <p:nvSpPr>
          <p:cNvPr id="112" name="Google Shape;112;p2:notes">
            <a:extLst>
              <a:ext uri="{FF2B5EF4-FFF2-40B4-BE49-F238E27FC236}">
                <a16:creationId xmlns:a16="http://schemas.microsoft.com/office/drawing/2014/main" id="{9074D826-19EC-F5F6-915D-B509E3AB41FA}"/>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50</a:t>
            </a:fld>
            <a:endParaRPr/>
          </a:p>
        </p:txBody>
      </p:sp>
    </p:spTree>
    <p:extLst>
      <p:ext uri="{BB962C8B-B14F-4D97-AF65-F5344CB8AC3E}">
        <p14:creationId xmlns:p14="http://schemas.microsoft.com/office/powerpoint/2010/main" val="14270554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B33F2A71-3234-F876-8F92-236DCB671A0E}"/>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151888BB-4399-5418-0F37-CEB694DC52CE}"/>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8A7444A2-F532-018D-FB78-AA582F3C81D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Audits: (Jose) The return date should be included on the 10/30 date absence report. This should be checked to ensure that the student returned in the 10/30 day window.</a:t>
            </a:r>
            <a:endParaRPr lang="en-US" dirty="0"/>
          </a:p>
        </p:txBody>
      </p:sp>
      <p:sp>
        <p:nvSpPr>
          <p:cNvPr id="112" name="Google Shape;112;p2:notes">
            <a:extLst>
              <a:ext uri="{FF2B5EF4-FFF2-40B4-BE49-F238E27FC236}">
                <a16:creationId xmlns:a16="http://schemas.microsoft.com/office/drawing/2014/main" id="{D479BE14-D592-54E2-377A-47B79428DE9B}"/>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51</a:t>
            </a:fld>
            <a:endParaRPr/>
          </a:p>
        </p:txBody>
      </p:sp>
    </p:spTree>
    <p:extLst>
      <p:ext uri="{BB962C8B-B14F-4D97-AF65-F5344CB8AC3E}">
        <p14:creationId xmlns:p14="http://schemas.microsoft.com/office/powerpoint/2010/main" val="229929087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9C3FD5B7-766F-9C8C-60D9-722518627C45}"/>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D255CD3A-1773-65BB-D1EA-4F2CAA9CA526}"/>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01012CA6-2A3E-913D-0456-91D94AED54AE}"/>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 Yes, they should be included on the 5QC list.</a:t>
            </a:r>
          </a:p>
        </p:txBody>
      </p:sp>
      <p:sp>
        <p:nvSpPr>
          <p:cNvPr id="112" name="Google Shape;112;p2:notes">
            <a:extLst>
              <a:ext uri="{FF2B5EF4-FFF2-40B4-BE49-F238E27FC236}">
                <a16:creationId xmlns:a16="http://schemas.microsoft.com/office/drawing/2014/main" id="{CBF61BBD-4F04-E757-C71B-0A2C3F9FCB6E}"/>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52</a:t>
            </a:fld>
            <a:endParaRPr/>
          </a:p>
        </p:txBody>
      </p:sp>
    </p:spTree>
    <p:extLst>
      <p:ext uri="{BB962C8B-B14F-4D97-AF65-F5344CB8AC3E}">
        <p14:creationId xmlns:p14="http://schemas.microsoft.com/office/powerpoint/2010/main" val="3299341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3111D76-AD7A-8390-FB28-F9E6576DA404}"/>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1B1FB730-9BEA-99A3-4DC4-CD7DB71BA941}"/>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32AB4FAD-FCCD-7539-3FD3-BDC3A4784D64}"/>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Audits: Auditors will review for count periods. However, just because attendance it is not being reviewed outside of this window does not mean it should not be signed during other times. </a:t>
            </a:r>
          </a:p>
          <a:p>
            <a:pPr marL="0" indent="0"/>
            <a:endParaRPr lang="en-US" dirty="0">
              <a:solidFill>
                <a:srgbClr val="333333"/>
              </a:solidFill>
            </a:endParaRPr>
          </a:p>
          <a:p>
            <a:pPr marL="0" indent="0"/>
            <a:endParaRPr lang="en-US" dirty="0">
              <a:solidFill>
                <a:srgbClr val="333333"/>
              </a:solidFill>
            </a:endParaRPr>
          </a:p>
          <a:p>
            <a:pPr marL="0" indent="0"/>
            <a:r>
              <a:rPr lang="en-US" dirty="0">
                <a:solidFill>
                  <a:srgbClr val="333333"/>
                </a:solidFill>
              </a:rPr>
              <a:t>PAM: The teacher must certify the source attendance document by signing it in ink regardless of the format. The document must include the name of the class, class period, and dates. Teachers must sign digital attendance documents on a weekly basis (minimally). If the record is in pencil, the teacher of record must total the daily attendance in ink.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The records must be printed and signed for the week before the count date, the count week, and the four (4) weeks following the count week, to ensure that the auditor can verify pupil attendance for pupils who were absent on count day but returned under the 10/30-day rule or returned from a suspension or expulsion. Pupils who were suspended or expelled must have been in attendance at some point during the current school year prior to the suspension or expulsion to be eligible for membership.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For electronic attendance records, the district must provide the pupil membership auditor with the written electronic attendance procedures and teachers must take attendance every day of operation even if the district does not print the attendance records for the remainder of the year.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that have the permission of their pupil membership auditor to participate in “green auditing,” must provide electronic access to the local district attendance records for review during Michigan Department of Education 2025-26 Pupil Accounting Manual Required Documentation 1-5 the audit process. The district will provide a certification document to the pupil membership auditor containing the names and dated signatures of all teachers of record, attesting to the accuracy of the electronic attendance documentation or file(s) provided to the auditor. The certification document must follow the form prescribed by the Department and intermediate school district. An alternate form of attendance recordkeeping may be necessary if the pupil membership auditor deems an electronic system as unreliable.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The attendance requirement must be met for membership purposes for a pupil to be counted. Additional or alternative attendance and participation requirements may apply to pupils attending through nonconventional means. Refer to the applicable section of this manual for the nonconventional program in question for additional detail regarding requirements for counting membership.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must document the method used to confirm pupil attendance and comply with specific guidelines for each nonconventional program. This documentation must be available to pupil membership auditors for review. </a:t>
            </a:r>
            <a:endParaRPr lang="en-US" dirty="0"/>
          </a:p>
        </p:txBody>
      </p:sp>
      <p:sp>
        <p:nvSpPr>
          <p:cNvPr id="112" name="Google Shape;112;p2:notes">
            <a:extLst>
              <a:ext uri="{FF2B5EF4-FFF2-40B4-BE49-F238E27FC236}">
                <a16:creationId xmlns:a16="http://schemas.microsoft.com/office/drawing/2014/main" id="{97E9787F-706B-FAE3-0176-9752D904372C}"/>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2884772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13111D76-AD7A-8390-FB28-F9E6576DA404}"/>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1B1FB730-9BEA-99A3-4DC4-CD7DB71BA941}"/>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32AB4FAD-FCCD-7539-3FD3-BDC3A4784D64}"/>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Audits: Auditors will review for count periods. However, just because attendance it is not being reviewed outside of this window does not mean it should not be signed during other times. </a:t>
            </a:r>
          </a:p>
          <a:p>
            <a:pPr marL="0" indent="0"/>
            <a:endParaRPr lang="en-US" dirty="0">
              <a:solidFill>
                <a:srgbClr val="333333"/>
              </a:solidFill>
            </a:endParaRPr>
          </a:p>
          <a:p>
            <a:pPr marL="0" indent="0"/>
            <a:endParaRPr lang="en-US" dirty="0">
              <a:solidFill>
                <a:srgbClr val="333333"/>
              </a:solidFill>
            </a:endParaRPr>
          </a:p>
          <a:p>
            <a:pPr marL="0" indent="0"/>
            <a:r>
              <a:rPr lang="en-US" dirty="0">
                <a:solidFill>
                  <a:srgbClr val="333333"/>
                </a:solidFill>
              </a:rPr>
              <a:t>PAM: The teacher must certify the source attendance document by signing it in ink regardless of the format. The document must include the name of the class, class period, and dates. Teachers must sign digital attendance documents on a weekly basis (minimally). If the record is in pencil, the teacher of record must total the daily attendance in ink.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The records must be printed and signed for the week before the count date, the count week, and the four (4) weeks following the count week, to ensure that the auditor can verify pupil attendance for pupils who were absent on count day but returned under the 10/30-day rule or returned from a suspension or expulsion. Pupils who were suspended or expelled must have been in attendance at some point during the current school year prior to the suspension or expulsion to be eligible for membership.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For electronic attendance records, the district must provide the pupil membership auditor with the written electronic attendance procedures and teachers must take attendance every day of operation even if the district does not print the attendance records for the remainder of the year.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that have the permission of their pupil membership auditor to participate in “green auditing,” must provide electronic access to the local district attendance records for review during Michigan Department of Education 2025-26 Pupil Accounting Manual Required Documentation 1-5 the audit process. The district will provide a certification document to the pupil membership auditor containing the names and dated signatures of all teachers of record, attesting to the accuracy of the electronic attendance documentation or file(s) provided to the auditor. The certification document must follow the form prescribed by the Department and intermediate school district. An alternate form of attendance recordkeeping may be necessary if the pupil membership auditor deems an electronic system as unreliable.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The attendance requirement must be met for membership purposes for a pupil to be counted. Additional or alternative attendance and participation requirements may apply to pupils attending through nonconventional means. Refer to the applicable section of this manual for the nonconventional program in question for additional detail regarding requirements for counting membership.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must document the method used to confirm pupil attendance and comply with specific guidelines for each nonconventional program. This documentation must be available to pupil membership auditors for review. </a:t>
            </a:r>
            <a:endParaRPr lang="en-US" dirty="0"/>
          </a:p>
        </p:txBody>
      </p:sp>
      <p:sp>
        <p:nvSpPr>
          <p:cNvPr id="112" name="Google Shape;112;p2:notes">
            <a:extLst>
              <a:ext uri="{FF2B5EF4-FFF2-40B4-BE49-F238E27FC236}">
                <a16:creationId xmlns:a16="http://schemas.microsoft.com/office/drawing/2014/main" id="{97E9787F-706B-FAE3-0176-9752D904372C}"/>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2281713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CBAA96FE-4FC2-FF40-A744-E7BC0B514DF2}"/>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77EE7FFC-9E16-28B5-DDF1-603ED33CE5D3}"/>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568410B4-B7FA-89C4-DB5F-BFC02D54009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dirty="0">
                <a:solidFill>
                  <a:srgbClr val="333333"/>
                </a:solidFill>
              </a:rPr>
              <a:t>PA - The state school aid act has separate definitions for district and intermediate school district, so we look for which entities are mentioned within the statute to determine which requirements apply to who.  That said, ISDs are required to meet the day, hour, and attendance requirements... however, the statute lacks the penalty language that applies to districts when we are talking about ISDs.  IF the ISD claims the membership, they are on the hook for the TIME and ATTENDANCE.  IF not, the district would be and they would be subject to any applicable penalties.</a:t>
            </a:r>
          </a:p>
        </p:txBody>
      </p:sp>
      <p:sp>
        <p:nvSpPr>
          <p:cNvPr id="112" name="Google Shape;112;p2:notes">
            <a:extLst>
              <a:ext uri="{FF2B5EF4-FFF2-40B4-BE49-F238E27FC236}">
                <a16:creationId xmlns:a16="http://schemas.microsoft.com/office/drawing/2014/main" id="{A94DBE3D-EFF2-37F4-D101-5340F4A5E03E}"/>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20318586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a:extLst>
            <a:ext uri="{FF2B5EF4-FFF2-40B4-BE49-F238E27FC236}">
              <a16:creationId xmlns:a16="http://schemas.microsoft.com/office/drawing/2014/main" id="{78C61AB0-36CB-5CAD-CEC4-EEE2AA454CA9}"/>
            </a:ext>
          </a:extLst>
        </p:cNvPr>
        <p:cNvGrpSpPr/>
        <p:nvPr/>
      </p:nvGrpSpPr>
      <p:grpSpPr>
        <a:xfrm>
          <a:off x="0" y="0"/>
          <a:ext cx="0" cy="0"/>
          <a:chOff x="0" y="0"/>
          <a:chExt cx="0" cy="0"/>
        </a:xfrm>
      </p:grpSpPr>
      <p:sp>
        <p:nvSpPr>
          <p:cNvPr id="110" name="Google Shape;110;p2:notes">
            <a:extLst>
              <a:ext uri="{FF2B5EF4-FFF2-40B4-BE49-F238E27FC236}">
                <a16:creationId xmlns:a16="http://schemas.microsoft.com/office/drawing/2014/main" id="{255DEA6B-6D8E-9671-7205-201691927F0A}"/>
              </a:ext>
            </a:extLst>
          </p:cNvPr>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p2:notes">
            <a:extLst>
              <a:ext uri="{FF2B5EF4-FFF2-40B4-BE49-F238E27FC236}">
                <a16:creationId xmlns:a16="http://schemas.microsoft.com/office/drawing/2014/main" id="{04AC421F-722F-58F2-808E-6372A4C77F3A}"/>
              </a:ext>
            </a:extLst>
          </p:cNvPr>
          <p:cNvSpPr txBox="1">
            <a:spLocks noGrp="1"/>
          </p:cNvSpPr>
          <p:nvPr>
            <p:ph type="body" idx="1"/>
          </p:nvPr>
        </p:nvSpPr>
        <p:spPr>
          <a:xfrm>
            <a:off x="731520" y="4620577"/>
            <a:ext cx="5852160" cy="3780473"/>
          </a:xfrm>
          <a:prstGeom prst="rect">
            <a:avLst/>
          </a:prstGeom>
          <a:noFill/>
          <a:ln>
            <a:noFill/>
          </a:ln>
        </p:spPr>
        <p:txBody>
          <a:bodyPr spcFirstLastPara="1" wrap="square" lIns="96650" tIns="48325" rIns="96650" bIns="48325" anchor="t" anchorCtr="0">
            <a:noAutofit/>
          </a:bodyPr>
          <a:lstStyle/>
          <a:p>
            <a:pPr marL="0" indent="0"/>
            <a:r>
              <a:rPr lang="en-US">
                <a:solidFill>
                  <a:srgbClr val="333333"/>
                </a:solidFill>
              </a:rPr>
              <a:t>Audits: No... then smile</a:t>
            </a:r>
          </a:p>
          <a:p>
            <a:pPr marL="0" indent="0"/>
            <a:endParaRPr lang="en-US">
              <a:solidFill>
                <a:srgbClr val="333333"/>
              </a:solidFill>
            </a:endParaRPr>
          </a:p>
        </p:txBody>
      </p:sp>
      <p:sp>
        <p:nvSpPr>
          <p:cNvPr id="112" name="Google Shape;112;p2:notes">
            <a:extLst>
              <a:ext uri="{FF2B5EF4-FFF2-40B4-BE49-F238E27FC236}">
                <a16:creationId xmlns:a16="http://schemas.microsoft.com/office/drawing/2014/main" id="{0FF51966-4F37-A9C0-CCDA-52BA7A1CA589}"/>
              </a:ext>
            </a:extLst>
          </p:cNvPr>
          <p:cNvSpPr txBox="1">
            <a:spLocks noGrp="1"/>
          </p:cNvSpPr>
          <p:nvPr>
            <p:ph type="sldNum" idx="12"/>
          </p:nvPr>
        </p:nvSpPr>
        <p:spPr>
          <a:xfrm>
            <a:off x="4143587" y="9119475"/>
            <a:ext cx="3169920" cy="481726"/>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20370601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8"/>
        <p:cNvGrpSpPr/>
        <p:nvPr/>
      </p:nvGrpSpPr>
      <p:grpSpPr>
        <a:xfrm>
          <a:off x="0" y="0"/>
          <a:ext cx="0" cy="0"/>
          <a:chOff x="0" y="0"/>
          <a:chExt cx="0" cy="0"/>
        </a:xfrm>
      </p:grpSpPr>
      <p:sp>
        <p:nvSpPr>
          <p:cNvPr id="19" name="Google Shape;19;p59"/>
          <p:cNvSpPr txBox="1">
            <a:spLocks noGrp="1"/>
          </p:cNvSpPr>
          <p:nvPr>
            <p:ph type="ctrTitle"/>
          </p:nvPr>
        </p:nvSpPr>
        <p:spPr>
          <a:xfrm>
            <a:off x="1128405" y="945913"/>
            <a:ext cx="8637073" cy="2618554"/>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dk1"/>
              </a:buClr>
              <a:buSzPts val="4950"/>
              <a:buFont typeface="Century Gothic"/>
              <a:buNone/>
              <a:defRPr sz="495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59"/>
          <p:cNvSpPr txBox="1">
            <a:spLocks noGrp="1"/>
          </p:cNvSpPr>
          <p:nvPr>
            <p:ph type="subTitle" idx="1"/>
          </p:nvPr>
        </p:nvSpPr>
        <p:spPr>
          <a:xfrm>
            <a:off x="1128404" y="3564469"/>
            <a:ext cx="8637072" cy="1071095"/>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350"/>
              <a:buNone/>
              <a:defRPr sz="1350" b="0">
                <a:solidFill>
                  <a:schemeClr val="dk1"/>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sp>
        <p:nvSpPr>
          <p:cNvPr id="21" name="Google Shape;21;p59"/>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59"/>
          <p:cNvSpPr txBox="1">
            <a:spLocks noGrp="1"/>
          </p:cNvSpPr>
          <p:nvPr>
            <p:ph type="ftr" idx="11"/>
          </p:nvPr>
        </p:nvSpPr>
        <p:spPr>
          <a:xfrm>
            <a:off x="1127125" y="329309"/>
            <a:ext cx="5943668"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59"/>
          <p:cNvSpPr txBox="1">
            <a:spLocks noGrp="1"/>
          </p:cNvSpPr>
          <p:nvPr>
            <p:ph type="sldNum" idx="12"/>
          </p:nvPr>
        </p:nvSpPr>
        <p:spPr>
          <a:xfrm>
            <a:off x="9924393" y="134930"/>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4" name="Google Shape;24;p59"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7"/>
        <p:cNvGrpSpPr/>
        <p:nvPr/>
      </p:nvGrpSpPr>
      <p:grpSpPr>
        <a:xfrm>
          <a:off x="0" y="0"/>
          <a:ext cx="0" cy="0"/>
          <a:chOff x="0" y="0"/>
          <a:chExt cx="0" cy="0"/>
        </a:xfrm>
      </p:grpSpPr>
      <p:sp>
        <p:nvSpPr>
          <p:cNvPr id="88" name="Google Shape;88;p68"/>
          <p:cNvSpPr txBox="1">
            <a:spLocks noGrp="1"/>
          </p:cNvSpPr>
          <p:nvPr>
            <p:ph type="title"/>
          </p:nvPr>
        </p:nvSpPr>
        <p:spPr>
          <a:xfrm>
            <a:off x="1130271" y="953326"/>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68"/>
          <p:cNvSpPr txBox="1">
            <a:spLocks noGrp="1"/>
          </p:cNvSpPr>
          <p:nvPr>
            <p:ph type="body" idx="1"/>
          </p:nvPr>
        </p:nvSpPr>
        <p:spPr>
          <a:xfrm rot="5400000">
            <a:off x="4284620" y="-982580"/>
            <a:ext cx="3294576" cy="9603275"/>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90" name="Google Shape;90;p68"/>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68"/>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68"/>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93" name="Google Shape;93;p68"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4"/>
        <p:cNvGrpSpPr/>
        <p:nvPr/>
      </p:nvGrpSpPr>
      <p:grpSpPr>
        <a:xfrm>
          <a:off x="0" y="0"/>
          <a:ext cx="0" cy="0"/>
          <a:chOff x="0" y="0"/>
          <a:chExt cx="0" cy="0"/>
        </a:xfrm>
      </p:grpSpPr>
      <p:sp>
        <p:nvSpPr>
          <p:cNvPr id="95" name="Google Shape;95;p69"/>
          <p:cNvSpPr txBox="1">
            <a:spLocks noGrp="1"/>
          </p:cNvSpPr>
          <p:nvPr>
            <p:ph type="title"/>
          </p:nvPr>
        </p:nvSpPr>
        <p:spPr>
          <a:xfrm rot="5400000">
            <a:off x="7602637" y="2321048"/>
            <a:ext cx="4659889" cy="161574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2400"/>
              <a:buFont typeface="Century Gothic"/>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6" name="Google Shape;96;p69"/>
          <p:cNvSpPr txBox="1">
            <a:spLocks noGrp="1"/>
          </p:cNvSpPr>
          <p:nvPr>
            <p:ph type="body" idx="1"/>
          </p:nvPr>
        </p:nvSpPr>
        <p:spPr>
          <a:xfrm rot="5400000">
            <a:off x="2714741" y="-785496"/>
            <a:ext cx="4659889" cy="7828831"/>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97" name="Google Shape;97;p69"/>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69"/>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69"/>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00" name="Google Shape;100;p69" descr="RedHashing.emf"/>
          <p:cNvPicPr preferRelativeResize="0"/>
          <p:nvPr/>
        </p:nvPicPr>
        <p:blipFill rotWithShape="1">
          <a:blip r:embed="rId2">
            <a:alphaModFix/>
          </a:blip>
          <a:srcRect l="-115" r="59214" b="36435"/>
          <a:stretch/>
        </p:blipFill>
        <p:spPr>
          <a:xfrm rot="5400000">
            <a:off x="8642279" y="3046916"/>
            <a:ext cx="4663440"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pic>
        <p:nvPicPr>
          <p:cNvPr id="26" name="Google Shape;26;p60" descr="Text&#10;&#10;Description automatically generated"/>
          <p:cNvPicPr preferRelativeResize="0"/>
          <p:nvPr/>
        </p:nvPicPr>
        <p:blipFill rotWithShape="1">
          <a:blip r:embed="rId2">
            <a:alphaModFix/>
          </a:blip>
          <a:srcRect/>
          <a:stretch/>
        </p:blipFill>
        <p:spPr>
          <a:xfrm>
            <a:off x="9397014" y="5689919"/>
            <a:ext cx="2663441" cy="1049235"/>
          </a:xfrm>
          <a:prstGeom prst="rect">
            <a:avLst/>
          </a:prstGeom>
          <a:noFill/>
          <a:ln>
            <a:noFill/>
          </a:ln>
        </p:spPr>
      </p:pic>
      <p:sp>
        <p:nvSpPr>
          <p:cNvPr id="27" name="Google Shape;27;p60"/>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rmAutofit/>
          </a:bodyPr>
          <a:lstStyle>
            <a:lvl1pPr lvl="0" algn="r">
              <a:lnSpc>
                <a:spcPct val="90000"/>
              </a:lnSpc>
              <a:spcBef>
                <a:spcPts val="0"/>
              </a:spcBef>
              <a:spcAft>
                <a:spcPts val="0"/>
              </a:spcAft>
              <a:buClr>
                <a:schemeClr val="dk1"/>
              </a:buClr>
              <a:buSzPts val="2400"/>
              <a:buFont typeface="Century Gothic"/>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60"/>
          <p:cNvSpPr txBox="1">
            <a:spLocks noGrp="1"/>
          </p:cNvSpPr>
          <p:nvPr>
            <p:ph type="body" idx="1"/>
          </p:nvPr>
        </p:nvSpPr>
        <p:spPr>
          <a:xfrm>
            <a:off x="1130271" y="1221971"/>
            <a:ext cx="9603275" cy="4244374"/>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sz="2400"/>
            </a:lvl1pPr>
            <a:lvl2pPr marL="914400" lvl="1" indent="-355600" algn="l">
              <a:lnSpc>
                <a:spcPct val="120000"/>
              </a:lnSpc>
              <a:spcBef>
                <a:spcPts val="375"/>
              </a:spcBef>
              <a:spcAft>
                <a:spcPts val="0"/>
              </a:spcAft>
              <a:buSzPts val="2000"/>
              <a:buChar char="•"/>
              <a:defRPr sz="2000"/>
            </a:lvl2pPr>
            <a:lvl3pPr marL="1371600" lvl="2" indent="-355600" algn="l">
              <a:lnSpc>
                <a:spcPct val="120000"/>
              </a:lnSpc>
              <a:spcBef>
                <a:spcPts val="375"/>
              </a:spcBef>
              <a:spcAft>
                <a:spcPts val="0"/>
              </a:spcAft>
              <a:buSzPts val="2000"/>
              <a:buChar char="•"/>
              <a:defRPr sz="2000"/>
            </a:lvl3pPr>
            <a:lvl4pPr marL="1828800" lvl="3" indent="-330200" algn="l">
              <a:lnSpc>
                <a:spcPct val="120000"/>
              </a:lnSpc>
              <a:spcBef>
                <a:spcPts val="375"/>
              </a:spcBef>
              <a:spcAft>
                <a:spcPts val="0"/>
              </a:spcAft>
              <a:buSzPts val="1600"/>
              <a:buChar char="•"/>
              <a:defRPr sz="1600"/>
            </a:lvl4pPr>
            <a:lvl5pPr marL="2286000" lvl="4" indent="-304800" algn="l">
              <a:lnSpc>
                <a:spcPct val="120000"/>
              </a:lnSpc>
              <a:spcBef>
                <a:spcPts val="375"/>
              </a:spcBef>
              <a:spcAft>
                <a:spcPts val="0"/>
              </a:spcAft>
              <a:buSzPts val="1200"/>
              <a:buChar char="•"/>
              <a:defRPr sz="1200"/>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29" name="Google Shape;29;p60"/>
          <p:cNvSpPr txBox="1">
            <a:spLocks noGrp="1"/>
          </p:cNvSpPr>
          <p:nvPr>
            <p:ph type="dt" idx="10"/>
          </p:nvPr>
        </p:nvSpPr>
        <p:spPr>
          <a:xfrm>
            <a:off x="7232831" y="330370"/>
            <a:ext cx="3500715"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60"/>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sz="9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0"/>
          <p:cNvSpPr txBox="1">
            <a:spLocks noGrp="1"/>
          </p:cNvSpPr>
          <p:nvPr>
            <p:ph type="sldNum" idx="12"/>
          </p:nvPr>
        </p:nvSpPr>
        <p:spPr>
          <a:xfrm>
            <a:off x="11055231" y="134931"/>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2" name="Google Shape;32;p60" descr="RedHashing.emf"/>
          <p:cNvPicPr preferRelativeResize="0"/>
          <p:nvPr/>
        </p:nvPicPr>
        <p:blipFill rotWithShape="1">
          <a:blip r:embed="rId3">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3"/>
        <p:cNvGrpSpPr/>
        <p:nvPr/>
      </p:nvGrpSpPr>
      <p:grpSpPr>
        <a:xfrm>
          <a:off x="0" y="0"/>
          <a:ext cx="0" cy="0"/>
          <a:chOff x="0" y="0"/>
          <a:chExt cx="0" cy="0"/>
        </a:xfrm>
      </p:grpSpPr>
      <p:sp>
        <p:nvSpPr>
          <p:cNvPr id="34" name="Google Shape;34;p61"/>
          <p:cNvSpPr txBox="1">
            <a:spLocks noGrp="1"/>
          </p:cNvSpPr>
          <p:nvPr>
            <p:ph type="title"/>
          </p:nvPr>
        </p:nvSpPr>
        <p:spPr>
          <a:xfrm>
            <a:off x="1129167" y="1756131"/>
            <a:ext cx="8619060" cy="205006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700"/>
              <a:buFont typeface="Century Gothic"/>
              <a:buNone/>
              <a:defRPr sz="27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1"/>
          <p:cNvSpPr txBox="1">
            <a:spLocks noGrp="1"/>
          </p:cNvSpPr>
          <p:nvPr>
            <p:ph type="body" idx="1"/>
          </p:nvPr>
        </p:nvSpPr>
        <p:spPr>
          <a:xfrm>
            <a:off x="1129167" y="3806197"/>
            <a:ext cx="8619060"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750"/>
              </a:spcBef>
              <a:spcAft>
                <a:spcPts val="0"/>
              </a:spcAft>
              <a:buSzPts val="1350"/>
              <a:buNone/>
              <a:defRPr sz="1350">
                <a:solidFill>
                  <a:schemeClr val="dk1"/>
                </a:solidFill>
              </a:defRPr>
            </a:lvl1pPr>
            <a:lvl2pPr marL="914400" lvl="1" indent="-228600" algn="l">
              <a:lnSpc>
                <a:spcPct val="120000"/>
              </a:lnSpc>
              <a:spcBef>
                <a:spcPts val="375"/>
              </a:spcBef>
              <a:spcAft>
                <a:spcPts val="0"/>
              </a:spcAft>
              <a:buSzPts val="1350"/>
              <a:buNone/>
              <a:defRPr sz="1350">
                <a:solidFill>
                  <a:srgbClr val="888888"/>
                </a:solidFill>
              </a:defRPr>
            </a:lvl2pPr>
            <a:lvl3pPr marL="1371600" lvl="2" indent="-228600" algn="l">
              <a:lnSpc>
                <a:spcPct val="120000"/>
              </a:lnSpc>
              <a:spcBef>
                <a:spcPts val="375"/>
              </a:spcBef>
              <a:spcAft>
                <a:spcPts val="0"/>
              </a:spcAft>
              <a:buSzPts val="1350"/>
              <a:buNone/>
              <a:defRPr sz="1350">
                <a:solidFill>
                  <a:srgbClr val="888888"/>
                </a:solidFill>
              </a:defRPr>
            </a:lvl3pPr>
            <a:lvl4pPr marL="1828800" lvl="3" indent="-228600" algn="l">
              <a:lnSpc>
                <a:spcPct val="120000"/>
              </a:lnSpc>
              <a:spcBef>
                <a:spcPts val="375"/>
              </a:spcBef>
              <a:spcAft>
                <a:spcPts val="0"/>
              </a:spcAft>
              <a:buSzPts val="1200"/>
              <a:buNone/>
              <a:defRPr sz="1200">
                <a:solidFill>
                  <a:srgbClr val="888888"/>
                </a:solidFill>
              </a:defRPr>
            </a:lvl4pPr>
            <a:lvl5pPr marL="2286000" lvl="4" indent="-228600" algn="l">
              <a:lnSpc>
                <a:spcPct val="120000"/>
              </a:lnSpc>
              <a:spcBef>
                <a:spcPts val="375"/>
              </a:spcBef>
              <a:spcAft>
                <a:spcPts val="0"/>
              </a:spcAft>
              <a:buSzPts val="1200"/>
              <a:buNone/>
              <a:defRPr sz="1200">
                <a:solidFill>
                  <a:srgbClr val="888888"/>
                </a:solidFill>
              </a:defRPr>
            </a:lvl5pPr>
            <a:lvl6pPr marL="2743200" lvl="5" indent="-228600" algn="l">
              <a:lnSpc>
                <a:spcPct val="120000"/>
              </a:lnSpc>
              <a:spcBef>
                <a:spcPts val="375"/>
              </a:spcBef>
              <a:spcAft>
                <a:spcPts val="0"/>
              </a:spcAft>
              <a:buSzPts val="1200"/>
              <a:buNone/>
              <a:defRPr sz="1200">
                <a:solidFill>
                  <a:srgbClr val="888888"/>
                </a:solidFill>
              </a:defRPr>
            </a:lvl6pPr>
            <a:lvl7pPr marL="3200400" lvl="6" indent="-228600" algn="l">
              <a:lnSpc>
                <a:spcPct val="120000"/>
              </a:lnSpc>
              <a:spcBef>
                <a:spcPts val="375"/>
              </a:spcBef>
              <a:spcAft>
                <a:spcPts val="0"/>
              </a:spcAft>
              <a:buSzPts val="1200"/>
              <a:buNone/>
              <a:defRPr sz="1200">
                <a:solidFill>
                  <a:srgbClr val="888888"/>
                </a:solidFill>
              </a:defRPr>
            </a:lvl7pPr>
            <a:lvl8pPr marL="3657600" lvl="7" indent="-228600" algn="l">
              <a:lnSpc>
                <a:spcPct val="120000"/>
              </a:lnSpc>
              <a:spcBef>
                <a:spcPts val="375"/>
              </a:spcBef>
              <a:spcAft>
                <a:spcPts val="0"/>
              </a:spcAft>
              <a:buSzPts val="1200"/>
              <a:buNone/>
              <a:defRPr sz="1200">
                <a:solidFill>
                  <a:srgbClr val="888888"/>
                </a:solidFill>
              </a:defRPr>
            </a:lvl8pPr>
            <a:lvl9pPr marL="4114800" lvl="8" indent="-228600" algn="l">
              <a:lnSpc>
                <a:spcPct val="120000"/>
              </a:lnSpc>
              <a:spcBef>
                <a:spcPts val="375"/>
              </a:spcBef>
              <a:spcAft>
                <a:spcPts val="0"/>
              </a:spcAft>
              <a:buSzPts val="1200"/>
              <a:buNone/>
              <a:defRPr sz="1200">
                <a:solidFill>
                  <a:srgbClr val="888888"/>
                </a:solidFill>
              </a:defRPr>
            </a:lvl9pPr>
          </a:lstStyle>
          <a:p>
            <a:endParaRPr/>
          </a:p>
        </p:txBody>
      </p:sp>
      <p:sp>
        <p:nvSpPr>
          <p:cNvPr id="36" name="Google Shape;36;p61"/>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61"/>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1"/>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39" name="Google Shape;39;p61"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0"/>
        <p:cNvGrpSpPr/>
        <p:nvPr/>
      </p:nvGrpSpPr>
      <p:grpSpPr>
        <a:xfrm>
          <a:off x="0" y="0"/>
          <a:ext cx="0" cy="0"/>
          <a:chOff x="0" y="0"/>
          <a:chExt cx="0" cy="0"/>
        </a:xfrm>
      </p:grpSpPr>
      <p:sp>
        <p:nvSpPr>
          <p:cNvPr id="41" name="Google Shape;41;p62"/>
          <p:cNvSpPr txBox="1">
            <a:spLocks noGrp="1"/>
          </p:cNvSpPr>
          <p:nvPr>
            <p:ph type="title"/>
          </p:nvPr>
        </p:nvSpPr>
        <p:spPr>
          <a:xfrm>
            <a:off x="1131053" y="958039"/>
            <a:ext cx="9605635" cy="105930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2"/>
          <p:cNvSpPr txBox="1">
            <a:spLocks noGrp="1"/>
          </p:cNvSpPr>
          <p:nvPr>
            <p:ph type="body" idx="1"/>
          </p:nvPr>
        </p:nvSpPr>
        <p:spPr>
          <a:xfrm>
            <a:off x="1129167" y="2165621"/>
            <a:ext cx="4645152" cy="3293852"/>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43" name="Google Shape;43;p62"/>
          <p:cNvSpPr txBox="1">
            <a:spLocks noGrp="1"/>
          </p:cNvSpPr>
          <p:nvPr>
            <p:ph type="body" idx="2"/>
          </p:nvPr>
        </p:nvSpPr>
        <p:spPr>
          <a:xfrm>
            <a:off x="6095607" y="2171769"/>
            <a:ext cx="4645152" cy="3287094"/>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44" name="Google Shape;44;p62"/>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62"/>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6" name="Google Shape;46;p62"/>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7" name="Google Shape;47;p62"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8"/>
        <p:cNvGrpSpPr/>
        <p:nvPr/>
      </p:nvGrpSpPr>
      <p:grpSpPr>
        <a:xfrm>
          <a:off x="0" y="0"/>
          <a:ext cx="0" cy="0"/>
          <a:chOff x="0" y="0"/>
          <a:chExt cx="0" cy="0"/>
        </a:xfrm>
      </p:grpSpPr>
      <p:sp>
        <p:nvSpPr>
          <p:cNvPr id="49" name="Google Shape;49;p63"/>
          <p:cNvSpPr txBox="1">
            <a:spLocks noGrp="1"/>
          </p:cNvSpPr>
          <p:nvPr>
            <p:ph type="title"/>
          </p:nvPr>
        </p:nvSpPr>
        <p:spPr>
          <a:xfrm>
            <a:off x="1129167" y="953338"/>
            <a:ext cx="9607661" cy="1056319"/>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63"/>
          <p:cNvSpPr txBox="1">
            <a:spLocks noGrp="1"/>
          </p:cNvSpPr>
          <p:nvPr>
            <p:ph type="body" idx="1"/>
          </p:nvPr>
        </p:nvSpPr>
        <p:spPr>
          <a:xfrm>
            <a:off x="1129167" y="2169729"/>
            <a:ext cx="4645152"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100"/>
              <a:buNone/>
              <a:defRPr sz="2100" b="0" cap="none">
                <a:solidFill>
                  <a:schemeClr val="accent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51" name="Google Shape;51;p63"/>
          <p:cNvSpPr txBox="1">
            <a:spLocks noGrp="1"/>
          </p:cNvSpPr>
          <p:nvPr>
            <p:ph type="body" idx="2"/>
          </p:nvPr>
        </p:nvSpPr>
        <p:spPr>
          <a:xfrm>
            <a:off x="1129167" y="2974448"/>
            <a:ext cx="4645152" cy="2493876"/>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52" name="Google Shape;52;p63"/>
          <p:cNvSpPr txBox="1">
            <a:spLocks noGrp="1"/>
          </p:cNvSpPr>
          <p:nvPr>
            <p:ph type="body" idx="3"/>
          </p:nvPr>
        </p:nvSpPr>
        <p:spPr>
          <a:xfrm>
            <a:off x="6094337" y="2173183"/>
            <a:ext cx="4645152"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100"/>
              <a:buNone/>
              <a:defRPr sz="2100" b="0" cap="none">
                <a:solidFill>
                  <a:schemeClr val="accent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53" name="Google Shape;53;p63"/>
          <p:cNvSpPr txBox="1">
            <a:spLocks noGrp="1"/>
          </p:cNvSpPr>
          <p:nvPr>
            <p:ph type="body" idx="4"/>
          </p:nvPr>
        </p:nvSpPr>
        <p:spPr>
          <a:xfrm>
            <a:off x="6094337" y="2971671"/>
            <a:ext cx="4645152" cy="2487193"/>
          </a:xfrm>
          <a:prstGeom prst="rect">
            <a:avLst/>
          </a:prstGeom>
          <a:noFill/>
          <a:ln>
            <a:noFill/>
          </a:ln>
        </p:spPr>
        <p:txBody>
          <a:bodyPr spcFirstLastPara="1" wrap="square" lIns="91425" tIns="45700" rIns="91425" bIns="45700" anchor="t"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54" name="Google Shape;54;p63"/>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5" name="Google Shape;55;p63"/>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63"/>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57" name="Google Shape;57;p63"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8"/>
        <p:cNvGrpSpPr/>
        <p:nvPr/>
      </p:nvGrpSpPr>
      <p:grpSpPr>
        <a:xfrm>
          <a:off x="0" y="0"/>
          <a:ext cx="0" cy="0"/>
          <a:chOff x="0" y="0"/>
          <a:chExt cx="0" cy="0"/>
        </a:xfrm>
      </p:grpSpPr>
      <p:sp>
        <p:nvSpPr>
          <p:cNvPr id="59" name="Google Shape;59;p64"/>
          <p:cNvSpPr txBox="1">
            <a:spLocks noGrp="1"/>
          </p:cNvSpPr>
          <p:nvPr>
            <p:ph type="title"/>
          </p:nvPr>
        </p:nvSpPr>
        <p:spPr>
          <a:xfrm>
            <a:off x="1130271" y="953326"/>
            <a:ext cx="9603275" cy="1049235"/>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64"/>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64"/>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64"/>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63" name="Google Shape;63;p64"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p65"/>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65"/>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65"/>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8"/>
        <p:cNvGrpSpPr/>
        <p:nvPr/>
      </p:nvGrpSpPr>
      <p:grpSpPr>
        <a:xfrm>
          <a:off x="0" y="0"/>
          <a:ext cx="0" cy="0"/>
          <a:chOff x="0" y="0"/>
          <a:chExt cx="0" cy="0"/>
        </a:xfrm>
      </p:grpSpPr>
      <p:sp>
        <p:nvSpPr>
          <p:cNvPr id="69" name="Google Shape;69;p66"/>
          <p:cNvSpPr txBox="1">
            <a:spLocks noGrp="1"/>
          </p:cNvSpPr>
          <p:nvPr>
            <p:ph type="title"/>
          </p:nvPr>
        </p:nvSpPr>
        <p:spPr>
          <a:xfrm>
            <a:off x="1124292" y="952578"/>
            <a:ext cx="3275013" cy="232217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Font typeface="Century Gothic"/>
              <a:buNone/>
              <a:defRPr sz="1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66"/>
          <p:cNvSpPr txBox="1">
            <a:spLocks noGrp="1"/>
          </p:cNvSpPr>
          <p:nvPr>
            <p:ph type="body" idx="1"/>
          </p:nvPr>
        </p:nvSpPr>
        <p:spPr>
          <a:xfrm>
            <a:off x="4723334" y="952580"/>
            <a:ext cx="6012471" cy="4505221"/>
          </a:xfrm>
          <a:prstGeom prst="rect">
            <a:avLst/>
          </a:prstGeom>
          <a:noFill/>
          <a:ln>
            <a:noFill/>
          </a:ln>
        </p:spPr>
        <p:txBody>
          <a:bodyPr spcFirstLastPara="1" wrap="square" lIns="91425" tIns="45700" rIns="91425" bIns="45700" anchor="ctr" anchorCtr="0">
            <a:normAutofit/>
          </a:bodyPr>
          <a:lstStyle>
            <a:lvl1pPr marL="457200" lvl="0" indent="-342900" algn="l">
              <a:lnSpc>
                <a:spcPct val="120000"/>
              </a:lnSpc>
              <a:spcBef>
                <a:spcPts val="750"/>
              </a:spcBef>
              <a:spcAft>
                <a:spcPts val="0"/>
              </a:spcAft>
              <a:buSzPts val="1800"/>
              <a:buChar char="•"/>
              <a:defRPr/>
            </a:lvl1pPr>
            <a:lvl2pPr marL="914400" lvl="1" indent="-342900" algn="l">
              <a:lnSpc>
                <a:spcPct val="120000"/>
              </a:lnSpc>
              <a:spcBef>
                <a:spcPts val="375"/>
              </a:spcBef>
              <a:spcAft>
                <a:spcPts val="0"/>
              </a:spcAft>
              <a:buSzPts val="1800"/>
              <a:buChar char="•"/>
              <a:defRPr/>
            </a:lvl2pPr>
            <a:lvl3pPr marL="1371600" lvl="2" indent="-342900" algn="l">
              <a:lnSpc>
                <a:spcPct val="120000"/>
              </a:lnSpc>
              <a:spcBef>
                <a:spcPts val="375"/>
              </a:spcBef>
              <a:spcAft>
                <a:spcPts val="0"/>
              </a:spcAft>
              <a:buSzPts val="1800"/>
              <a:buChar char="•"/>
              <a:defRPr/>
            </a:lvl3pPr>
            <a:lvl4pPr marL="1828800" lvl="3" indent="-342900" algn="l">
              <a:lnSpc>
                <a:spcPct val="120000"/>
              </a:lnSpc>
              <a:spcBef>
                <a:spcPts val="375"/>
              </a:spcBef>
              <a:spcAft>
                <a:spcPts val="0"/>
              </a:spcAft>
              <a:buSzPts val="1800"/>
              <a:buChar char="•"/>
              <a:defRPr/>
            </a:lvl4pPr>
            <a:lvl5pPr marL="2286000" lvl="4" indent="-342900" algn="l">
              <a:lnSpc>
                <a:spcPct val="120000"/>
              </a:lnSpc>
              <a:spcBef>
                <a:spcPts val="375"/>
              </a:spcBef>
              <a:spcAft>
                <a:spcPts val="0"/>
              </a:spcAft>
              <a:buSzPts val="1800"/>
              <a:buChar char="•"/>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1" name="Google Shape;71;p66"/>
          <p:cNvSpPr txBox="1">
            <a:spLocks noGrp="1"/>
          </p:cNvSpPr>
          <p:nvPr>
            <p:ph type="body" idx="2"/>
          </p:nvPr>
        </p:nvSpPr>
        <p:spPr>
          <a:xfrm>
            <a:off x="1124292" y="3274754"/>
            <a:ext cx="3275013" cy="2178918"/>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200"/>
              <a:buNone/>
              <a:defRPr sz="1200"/>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72" name="Google Shape;72;p66"/>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66"/>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 name="Google Shape;74;p66"/>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75" name="Google Shape;75;p66" descr="RedHashing.emf"/>
          <p:cNvPicPr preferRelativeResize="0"/>
          <p:nvPr/>
        </p:nvPicPr>
        <p:blipFill rotWithShape="1">
          <a:blip r:embed="rId2">
            <a:alphaModFix/>
          </a:blip>
          <a:srcRect l="-115" r="15827" b="36435"/>
          <a:stretch/>
        </p:blipFill>
        <p:spPr>
          <a:xfrm>
            <a:off x="1125460" y="643464"/>
            <a:ext cx="9610344"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6"/>
        <p:cNvGrpSpPr/>
        <p:nvPr/>
      </p:nvGrpSpPr>
      <p:grpSpPr>
        <a:xfrm>
          <a:off x="0" y="0"/>
          <a:ext cx="0" cy="0"/>
          <a:chOff x="0" y="0"/>
          <a:chExt cx="0" cy="0"/>
        </a:xfrm>
      </p:grpSpPr>
      <p:grpSp>
        <p:nvGrpSpPr>
          <p:cNvPr id="77" name="Google Shape;77;p67"/>
          <p:cNvGrpSpPr/>
          <p:nvPr/>
        </p:nvGrpSpPr>
        <p:grpSpPr>
          <a:xfrm>
            <a:off x="7477388" y="482172"/>
            <a:ext cx="4074533" cy="5149101"/>
            <a:chOff x="7477387" y="482170"/>
            <a:chExt cx="4074533" cy="5149101"/>
          </a:xfrm>
        </p:grpSpPr>
        <p:sp>
          <p:nvSpPr>
            <p:cNvPr id="78" name="Google Shape;78;p67"/>
            <p:cNvSpPr/>
            <p:nvPr/>
          </p:nvSpPr>
          <p:spPr>
            <a:xfrm>
              <a:off x="7477387" y="482170"/>
              <a:ext cx="4074533" cy="5149101"/>
            </a:xfrm>
            <a:prstGeom prst="rect">
              <a:avLst/>
            </a:prstGeom>
            <a:gradFill>
              <a:gsLst>
                <a:gs pos="0">
                  <a:srgbClr val="262626"/>
                </a:gs>
                <a:gs pos="100000">
                  <a:srgbClr val="0C0C0C"/>
                </a:gs>
              </a:gsLst>
              <a:lin ang="5400000" scaled="0"/>
            </a:gradFill>
            <a:ln>
              <a:noFill/>
            </a:ln>
            <a:effectLst>
              <a:outerShdw blurRad="127000" dist="228600" dir="4740000" sx="98000" sy="98000" algn="tl" rotWithShape="0">
                <a:srgbClr val="000000">
                  <a:alpha val="33725"/>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67"/>
            <p:cNvSpPr/>
            <p:nvPr/>
          </p:nvSpPr>
          <p:spPr>
            <a:xfrm>
              <a:off x="7790446" y="812506"/>
              <a:ext cx="3450289" cy="4466452"/>
            </a:xfrm>
            <a:prstGeom prst="rect">
              <a:avLst/>
            </a:prstGeom>
            <a:gradFill>
              <a:gsLst>
                <a:gs pos="0">
                  <a:srgbClr val="DADADA"/>
                </a:gs>
                <a:gs pos="100000">
                  <a:srgbClr val="FFFFFE"/>
                </a:gs>
              </a:gsLst>
              <a:lin ang="16200000" scaled="0"/>
            </a:gradFill>
            <a:ln w="50800" cap="flat" cmpd="sng">
              <a:solidFill>
                <a:srgbClr val="191919"/>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 name="Google Shape;80;p67"/>
          <p:cNvSpPr txBox="1">
            <a:spLocks noGrp="1"/>
          </p:cNvSpPr>
          <p:nvPr>
            <p:ph type="title"/>
          </p:nvPr>
        </p:nvSpPr>
        <p:spPr>
          <a:xfrm>
            <a:off x="1129124" y="1129513"/>
            <a:ext cx="5854872" cy="192420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entury Gothic"/>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67"/>
          <p:cNvSpPr>
            <a:spLocks noGrp="1"/>
          </p:cNvSpPr>
          <p:nvPr>
            <p:ph type="pic" idx="2"/>
          </p:nvPr>
        </p:nvSpPr>
        <p:spPr>
          <a:xfrm>
            <a:off x="8124389" y="1122544"/>
            <a:ext cx="2791171" cy="3866327"/>
          </a:xfrm>
          <a:prstGeom prst="rect">
            <a:avLst/>
          </a:prstGeom>
          <a:solidFill>
            <a:srgbClr val="D8D8D8"/>
          </a:solidFill>
          <a:ln>
            <a:noFill/>
          </a:ln>
        </p:spPr>
      </p:sp>
      <p:sp>
        <p:nvSpPr>
          <p:cNvPr id="82" name="Google Shape;82;p67"/>
          <p:cNvSpPr txBox="1">
            <a:spLocks noGrp="1"/>
          </p:cNvSpPr>
          <p:nvPr>
            <p:ph type="body" idx="1"/>
          </p:nvPr>
        </p:nvSpPr>
        <p:spPr>
          <a:xfrm>
            <a:off x="1128247" y="3053723"/>
            <a:ext cx="5846487" cy="2096013"/>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350"/>
              <a:buNone/>
              <a:defRPr sz="1350"/>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83" name="Google Shape;83;p67"/>
          <p:cNvSpPr txBox="1">
            <a:spLocks noGrp="1"/>
          </p:cNvSpPr>
          <p:nvPr>
            <p:ph type="dt" idx="10"/>
          </p:nvPr>
        </p:nvSpPr>
        <p:spPr>
          <a:xfrm>
            <a:off x="1125300" y="5469858"/>
            <a:ext cx="5849605" cy="320123"/>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67"/>
          <p:cNvSpPr txBox="1">
            <a:spLocks noGrp="1"/>
          </p:cNvSpPr>
          <p:nvPr>
            <p:ph type="ftr" idx="11"/>
          </p:nvPr>
        </p:nvSpPr>
        <p:spPr>
          <a:xfrm>
            <a:off x="1125300" y="318642"/>
            <a:ext cx="4877819" cy="320931"/>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67"/>
          <p:cNvSpPr txBox="1">
            <a:spLocks noGrp="1"/>
          </p:cNvSpPr>
          <p:nvPr>
            <p:ph type="sldNum" idx="12"/>
          </p:nvPr>
        </p:nvSpPr>
        <p:spPr>
          <a:xfrm>
            <a:off x="6176795" y="137408"/>
            <a:ext cx="811019" cy="503578"/>
          </a:xfrm>
          <a:prstGeom prst="rect">
            <a:avLst/>
          </a:prstGeom>
          <a:noFill/>
          <a:ln>
            <a:noFill/>
          </a:ln>
        </p:spPr>
        <p:txBody>
          <a:bodyPr spcFirstLastPara="1" wrap="square" lIns="91425" tIns="45700" rIns="91425" bIns="45700" anchor="t"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86" name="Google Shape;86;p67" descr="RedHashing.emf"/>
          <p:cNvPicPr preferRelativeResize="0"/>
          <p:nvPr/>
        </p:nvPicPr>
        <p:blipFill rotWithShape="1">
          <a:blip r:embed="rId2">
            <a:alphaModFix/>
          </a:blip>
          <a:srcRect l="-115" t="474" r="48548" b="36564"/>
          <a:stretch/>
        </p:blipFill>
        <p:spPr>
          <a:xfrm>
            <a:off x="1125460" y="643464"/>
            <a:ext cx="5879592" cy="155448"/>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BB7D6"/>
        </a:solidFill>
        <a:effectLst/>
      </p:bgPr>
    </p:bg>
    <p:spTree>
      <p:nvGrpSpPr>
        <p:cNvPr id="1" name="Shape 9"/>
        <p:cNvGrpSpPr/>
        <p:nvPr/>
      </p:nvGrpSpPr>
      <p:grpSpPr>
        <a:xfrm>
          <a:off x="0" y="0"/>
          <a:ext cx="0" cy="0"/>
          <a:chOff x="0" y="0"/>
          <a:chExt cx="0" cy="0"/>
        </a:xfrm>
      </p:grpSpPr>
      <p:pic>
        <p:nvPicPr>
          <p:cNvPr id="10" name="Google Shape;10;p58"/>
          <p:cNvPicPr preferRelativeResize="0"/>
          <p:nvPr/>
        </p:nvPicPr>
        <p:blipFill rotWithShape="1">
          <a:blip r:embed="rId13">
            <a:alphaModFix/>
          </a:blip>
          <a:srcRect t="1538" b="-1538"/>
          <a:stretch/>
        </p:blipFill>
        <p:spPr>
          <a:xfrm>
            <a:off x="0" y="6119336"/>
            <a:ext cx="12192000" cy="742950"/>
          </a:xfrm>
          <a:prstGeom prst="rect">
            <a:avLst/>
          </a:prstGeom>
          <a:noFill/>
          <a:ln>
            <a:noFill/>
          </a:ln>
        </p:spPr>
      </p:pic>
      <p:sp>
        <p:nvSpPr>
          <p:cNvPr id="11" name="Google Shape;11;p58"/>
          <p:cNvSpPr/>
          <p:nvPr/>
        </p:nvSpPr>
        <p:spPr>
          <a:xfrm>
            <a:off x="0" y="468769"/>
            <a:ext cx="12192000" cy="5647024"/>
          </a:xfrm>
          <a:prstGeom prst="rect">
            <a:avLst/>
          </a:prstGeom>
          <a:gradFill>
            <a:gsLst>
              <a:gs pos="0">
                <a:srgbClr val="DCDCE0">
                  <a:alpha val="0"/>
                </a:srgbClr>
              </a:gs>
              <a:gs pos="100000">
                <a:srgbClr val="DDDDE1"/>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 name="Google Shape;12;p58"/>
          <p:cNvCxnSpPr/>
          <p:nvPr/>
        </p:nvCxnSpPr>
        <p:spPr>
          <a:xfrm>
            <a:off x="0" y="6121269"/>
            <a:ext cx="12192000" cy="0"/>
          </a:xfrm>
          <a:prstGeom prst="straightConnector1">
            <a:avLst/>
          </a:prstGeom>
          <a:noFill/>
          <a:ln w="12700" cap="flat" cmpd="sng">
            <a:solidFill>
              <a:srgbClr val="000001">
                <a:alpha val="20000"/>
              </a:srgbClr>
            </a:solidFill>
            <a:prstDash val="solid"/>
            <a:round/>
            <a:headEnd type="none" w="sm" len="sm"/>
            <a:tailEnd type="none" w="sm" len="sm"/>
          </a:ln>
        </p:spPr>
      </p:cxnSp>
      <p:sp>
        <p:nvSpPr>
          <p:cNvPr id="13" name="Google Shape;13;p58"/>
          <p:cNvSpPr txBox="1">
            <a:spLocks noGrp="1"/>
          </p:cNvSpPr>
          <p:nvPr>
            <p:ph type="title"/>
          </p:nvPr>
        </p:nvSpPr>
        <p:spPr>
          <a:xfrm>
            <a:off x="1130271" y="953326"/>
            <a:ext cx="9603275"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2400"/>
              <a:buFont typeface="Century Gothic"/>
              <a:buNone/>
              <a:defRPr sz="2400" b="0" i="0" u="none" strike="noStrike" cap="non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58"/>
          <p:cNvSpPr txBox="1">
            <a:spLocks noGrp="1"/>
          </p:cNvSpPr>
          <p:nvPr>
            <p:ph type="body" idx="1"/>
          </p:nvPr>
        </p:nvSpPr>
        <p:spPr>
          <a:xfrm>
            <a:off x="1130271" y="2171769"/>
            <a:ext cx="9603275" cy="3294576"/>
          </a:xfrm>
          <a:prstGeom prst="rect">
            <a:avLst/>
          </a:prstGeom>
          <a:noFill/>
          <a:ln>
            <a:noFill/>
          </a:ln>
        </p:spPr>
        <p:txBody>
          <a:bodyPr spcFirstLastPara="1" wrap="square" lIns="91425" tIns="45700" rIns="91425" bIns="45700" anchor="t" anchorCtr="0">
            <a:normAutofit/>
          </a:bodyPr>
          <a:lstStyle>
            <a:lvl1pPr marL="457200" marR="0" lvl="0" indent="-323850" algn="l" rtl="0">
              <a:lnSpc>
                <a:spcPct val="120000"/>
              </a:lnSpc>
              <a:spcBef>
                <a:spcPts val="750"/>
              </a:spcBef>
              <a:spcAft>
                <a:spcPts val="0"/>
              </a:spcAft>
              <a:buClr>
                <a:schemeClr val="accent1"/>
              </a:buClr>
              <a:buSzPts val="1500"/>
              <a:buFont typeface="Arial"/>
              <a:buChar char="•"/>
              <a:defRPr sz="1500" b="0" i="0" u="none" strike="noStrike" cap="none">
                <a:solidFill>
                  <a:schemeClr val="dk1"/>
                </a:solidFill>
                <a:latin typeface="Century Gothic"/>
                <a:ea typeface="Century Gothic"/>
                <a:cs typeface="Century Gothic"/>
                <a:sym typeface="Century Gothic"/>
              </a:defRPr>
            </a:lvl1pPr>
            <a:lvl2pPr marL="914400" marR="0" lvl="1" indent="-314325" algn="l" rtl="0">
              <a:lnSpc>
                <a:spcPct val="120000"/>
              </a:lnSpc>
              <a:spcBef>
                <a:spcPts val="375"/>
              </a:spcBef>
              <a:spcAft>
                <a:spcPts val="0"/>
              </a:spcAft>
              <a:buClr>
                <a:schemeClr val="accent1"/>
              </a:buClr>
              <a:buSzPts val="1350"/>
              <a:buFont typeface="Arial"/>
              <a:buChar char="•"/>
              <a:defRPr sz="1350" b="0" i="0" u="none" strike="noStrike" cap="none">
                <a:solidFill>
                  <a:schemeClr val="dk1"/>
                </a:solidFill>
                <a:latin typeface="Century Gothic"/>
                <a:ea typeface="Century Gothic"/>
                <a:cs typeface="Century Gothic"/>
                <a:sym typeface="Century Gothic"/>
              </a:defRPr>
            </a:lvl2pPr>
            <a:lvl3pPr marL="1371600" marR="0" lvl="2" indent="-304800" algn="l" rtl="0">
              <a:lnSpc>
                <a:spcPct val="120000"/>
              </a:lnSpc>
              <a:spcBef>
                <a:spcPts val="375"/>
              </a:spcBef>
              <a:spcAft>
                <a:spcPts val="0"/>
              </a:spcAft>
              <a:buClr>
                <a:schemeClr val="accent1"/>
              </a:buClr>
              <a:buSzPts val="1200"/>
              <a:buFont typeface="Arial"/>
              <a:buChar char="•"/>
              <a:defRPr sz="1200" b="0" i="0" u="none" strike="noStrike" cap="none">
                <a:solidFill>
                  <a:schemeClr val="dk1"/>
                </a:solidFill>
                <a:latin typeface="Century Gothic"/>
                <a:ea typeface="Century Gothic"/>
                <a:cs typeface="Century Gothic"/>
                <a:sym typeface="Century Gothic"/>
              </a:defRPr>
            </a:lvl3pPr>
            <a:lvl4pPr marL="1828800" marR="0" lvl="3" indent="-295275" algn="l" rtl="0">
              <a:lnSpc>
                <a:spcPct val="120000"/>
              </a:lnSpc>
              <a:spcBef>
                <a:spcPts val="375"/>
              </a:spcBef>
              <a:spcAft>
                <a:spcPts val="0"/>
              </a:spcAft>
              <a:buClr>
                <a:schemeClr val="accent1"/>
              </a:buClr>
              <a:buSzPts val="1050"/>
              <a:buFont typeface="Arial"/>
              <a:buChar char="•"/>
              <a:defRPr sz="1050" b="0" i="0" u="none" strike="noStrike" cap="none">
                <a:solidFill>
                  <a:schemeClr val="dk1"/>
                </a:solidFill>
                <a:latin typeface="Century Gothic"/>
                <a:ea typeface="Century Gothic"/>
                <a:cs typeface="Century Gothic"/>
                <a:sym typeface="Century Gothic"/>
              </a:defRPr>
            </a:lvl4pPr>
            <a:lvl5pPr marL="2286000" marR="0" lvl="4"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Century Gothic"/>
                <a:ea typeface="Century Gothic"/>
                <a:cs typeface="Century Gothic"/>
                <a:sym typeface="Century Gothic"/>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Century Gothic"/>
                <a:ea typeface="Century Gothic"/>
                <a:cs typeface="Century Gothic"/>
                <a:sym typeface="Century Gothic"/>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Century Gothic"/>
                <a:ea typeface="Century Gothic"/>
                <a:cs typeface="Century Gothic"/>
                <a:sym typeface="Century Gothic"/>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Century Gothic"/>
                <a:ea typeface="Century Gothic"/>
                <a:cs typeface="Century Gothic"/>
                <a:sym typeface="Century Gothic"/>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Century Gothic"/>
                <a:ea typeface="Century Gothic"/>
                <a:cs typeface="Century Gothic"/>
                <a:sym typeface="Century Gothic"/>
              </a:defRPr>
            </a:lvl9pPr>
          </a:lstStyle>
          <a:p>
            <a:endParaRPr/>
          </a:p>
        </p:txBody>
      </p:sp>
      <p:sp>
        <p:nvSpPr>
          <p:cNvPr id="15" name="Google Shape;15;p58"/>
          <p:cNvSpPr txBox="1">
            <a:spLocks noGrp="1"/>
          </p:cNvSpPr>
          <p:nvPr>
            <p:ph type="dt" idx="10"/>
          </p:nvPr>
        </p:nvSpPr>
        <p:spPr>
          <a:xfrm>
            <a:off x="7232831" y="330370"/>
            <a:ext cx="2515396" cy="309201"/>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750" b="0" i="0" u="none" strike="noStrike" cap="none">
                <a:solidFill>
                  <a:srgbClr val="888888"/>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16" name="Google Shape;16;p58"/>
          <p:cNvSpPr txBox="1">
            <a:spLocks noGrp="1"/>
          </p:cNvSpPr>
          <p:nvPr>
            <p:ph type="ftr" idx="11"/>
          </p:nvPr>
        </p:nvSpPr>
        <p:spPr>
          <a:xfrm>
            <a:off x="1130271" y="329309"/>
            <a:ext cx="5938836" cy="309201"/>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750" b="0" i="0" u="none" strike="noStrike" cap="none">
                <a:solidFill>
                  <a:srgbClr val="888888"/>
                </a:solidFill>
                <a:latin typeface="Century Gothic"/>
                <a:ea typeface="Century Gothic"/>
                <a:cs typeface="Century Gothic"/>
                <a:sym typeface="Century Gothic"/>
              </a:defRPr>
            </a:lvl1pPr>
            <a:lvl2pPr marR="0" lvl="1"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2pPr>
            <a:lvl3pPr marR="0" lvl="2"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3pPr>
            <a:lvl4pPr marR="0" lvl="3"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4pPr>
            <a:lvl5pPr marR="0" lvl="4"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5pPr>
            <a:lvl6pPr marR="0" lvl="5"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6pPr>
            <a:lvl7pPr marR="0" lvl="6"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7pPr>
            <a:lvl8pPr marR="0" lvl="7"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8pPr>
            <a:lvl9pPr marR="0" lvl="8" algn="l" rtl="0">
              <a:spcBef>
                <a:spcPts val="0"/>
              </a:spcBef>
              <a:spcAft>
                <a:spcPts val="0"/>
              </a:spcAft>
              <a:buSzPts val="1400"/>
              <a:buNone/>
              <a:defRPr sz="1800" b="0" i="0" u="none" strike="noStrike" cap="none">
                <a:solidFill>
                  <a:schemeClr val="dk1"/>
                </a:solidFill>
                <a:latin typeface="Century Gothic"/>
                <a:ea typeface="Century Gothic"/>
                <a:cs typeface="Century Gothic"/>
                <a:sym typeface="Century Gothic"/>
              </a:defRPr>
            </a:lvl9pPr>
          </a:lstStyle>
          <a:p>
            <a:endParaRPr/>
          </a:p>
        </p:txBody>
      </p:sp>
      <p:sp>
        <p:nvSpPr>
          <p:cNvPr id="17" name="Google Shape;17;p58"/>
          <p:cNvSpPr txBox="1">
            <a:spLocks noGrp="1"/>
          </p:cNvSpPr>
          <p:nvPr>
            <p:ph type="sldNum" idx="12"/>
          </p:nvPr>
        </p:nvSpPr>
        <p:spPr>
          <a:xfrm>
            <a:off x="9918077" y="137408"/>
            <a:ext cx="811019" cy="503578"/>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buNone/>
              <a:defRPr sz="2100" b="0" i="0" u="none" strike="noStrike" cap="none">
                <a:solidFill>
                  <a:schemeClr val="accent1"/>
                </a:solidFill>
                <a:latin typeface="Century Gothic"/>
                <a:ea typeface="Century Gothic"/>
                <a:cs typeface="Century Gothic"/>
                <a:sym typeface="Century Gothic"/>
              </a:defRPr>
            </a:lvl1pPr>
            <a:lvl2pPr marL="0" marR="0" lvl="1" indent="0" algn="r" rtl="0">
              <a:spcBef>
                <a:spcPts val="0"/>
              </a:spcBef>
              <a:buNone/>
              <a:defRPr sz="2100" b="0" i="0" u="none" strike="noStrike" cap="none">
                <a:solidFill>
                  <a:schemeClr val="accent1"/>
                </a:solidFill>
                <a:latin typeface="Century Gothic"/>
                <a:ea typeface="Century Gothic"/>
                <a:cs typeface="Century Gothic"/>
                <a:sym typeface="Century Gothic"/>
              </a:defRPr>
            </a:lvl2pPr>
            <a:lvl3pPr marL="0" marR="0" lvl="2" indent="0" algn="r" rtl="0">
              <a:spcBef>
                <a:spcPts val="0"/>
              </a:spcBef>
              <a:buNone/>
              <a:defRPr sz="2100" b="0" i="0" u="none" strike="noStrike" cap="none">
                <a:solidFill>
                  <a:schemeClr val="accent1"/>
                </a:solidFill>
                <a:latin typeface="Century Gothic"/>
                <a:ea typeface="Century Gothic"/>
                <a:cs typeface="Century Gothic"/>
                <a:sym typeface="Century Gothic"/>
              </a:defRPr>
            </a:lvl3pPr>
            <a:lvl4pPr marL="0" marR="0" lvl="3" indent="0" algn="r" rtl="0">
              <a:spcBef>
                <a:spcPts val="0"/>
              </a:spcBef>
              <a:buNone/>
              <a:defRPr sz="2100" b="0" i="0" u="none" strike="noStrike" cap="none">
                <a:solidFill>
                  <a:schemeClr val="accent1"/>
                </a:solidFill>
                <a:latin typeface="Century Gothic"/>
                <a:ea typeface="Century Gothic"/>
                <a:cs typeface="Century Gothic"/>
                <a:sym typeface="Century Gothic"/>
              </a:defRPr>
            </a:lvl4pPr>
            <a:lvl5pPr marL="0" marR="0" lvl="4" indent="0" algn="r" rtl="0">
              <a:spcBef>
                <a:spcPts val="0"/>
              </a:spcBef>
              <a:buNone/>
              <a:defRPr sz="2100" b="0" i="0" u="none" strike="noStrike" cap="none">
                <a:solidFill>
                  <a:schemeClr val="accent1"/>
                </a:solidFill>
                <a:latin typeface="Century Gothic"/>
                <a:ea typeface="Century Gothic"/>
                <a:cs typeface="Century Gothic"/>
                <a:sym typeface="Century Gothic"/>
              </a:defRPr>
            </a:lvl5pPr>
            <a:lvl6pPr marL="0" marR="0" lvl="5" indent="0" algn="r" rtl="0">
              <a:spcBef>
                <a:spcPts val="0"/>
              </a:spcBef>
              <a:buNone/>
              <a:defRPr sz="2100" b="0" i="0" u="none" strike="noStrike" cap="none">
                <a:solidFill>
                  <a:schemeClr val="accent1"/>
                </a:solidFill>
                <a:latin typeface="Century Gothic"/>
                <a:ea typeface="Century Gothic"/>
                <a:cs typeface="Century Gothic"/>
                <a:sym typeface="Century Gothic"/>
              </a:defRPr>
            </a:lvl6pPr>
            <a:lvl7pPr marL="0" marR="0" lvl="6" indent="0" algn="r" rtl="0">
              <a:spcBef>
                <a:spcPts val="0"/>
              </a:spcBef>
              <a:buNone/>
              <a:defRPr sz="2100" b="0" i="0" u="none" strike="noStrike" cap="none">
                <a:solidFill>
                  <a:schemeClr val="accent1"/>
                </a:solidFill>
                <a:latin typeface="Century Gothic"/>
                <a:ea typeface="Century Gothic"/>
                <a:cs typeface="Century Gothic"/>
                <a:sym typeface="Century Gothic"/>
              </a:defRPr>
            </a:lvl7pPr>
            <a:lvl8pPr marL="0" marR="0" lvl="7" indent="0" algn="r" rtl="0">
              <a:spcBef>
                <a:spcPts val="0"/>
              </a:spcBef>
              <a:buNone/>
              <a:defRPr sz="2100" b="0" i="0" u="none" strike="noStrike" cap="none">
                <a:solidFill>
                  <a:schemeClr val="accent1"/>
                </a:solidFill>
                <a:latin typeface="Century Gothic"/>
                <a:ea typeface="Century Gothic"/>
                <a:cs typeface="Century Gothic"/>
                <a:sym typeface="Century Gothic"/>
              </a:defRPr>
            </a:lvl8pPr>
            <a:lvl9pPr marL="0" marR="0" lvl="8" indent="0" algn="r" rtl="0">
              <a:spcBef>
                <a:spcPts val="0"/>
              </a:spcBef>
              <a:buNone/>
              <a:defRPr sz="2100" b="0" i="0" u="none" strike="noStrike" cap="none">
                <a:solidFill>
                  <a:schemeClr val="accent1"/>
                </a:solidFill>
                <a:latin typeface="Century Gothic"/>
                <a:ea typeface="Century Gothic"/>
                <a:cs typeface="Century Gothic"/>
                <a:sym typeface="Century Gothic"/>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gcc02.safelinks.protection.outlook.com/?url=https%3A%2F%2Fwww.legislature.mi.gov%2FLaws%2FMCL%3FobjectName%3DMCL-380-1135&amp;data=05%7C02%7CLichtN%40michigan.gov%7C3002b5dc337d4bd8abe508deab60c6c0%7Cd5fb7087377742ad966a892ef47225d1%7C0%7C0%7C639136629297037914%7CUnknown%7CTWFpbGZsb3d8eyJFbXB0eU1hcGkiOnRydWUsIlYiOiIwLjAuMDAwMCIsIlAiOiJXaW4zMiIsIkFOIjoiTWFpbCIsIldUIjoyfQ%3D%3D%7C0%7C%7C%7C&amp;sdata=bqxios656Y2gFSY9al6FMXJrYGYwTzVnjlNCYMJuc4w%3D&amp;reserved=0"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gcc02.safelinks.protection.outlook.com/?url=https%3A%2F%2Fwww.legislature.mi.gov%2FLaws%2FMCL%3FobjectName%3Dmcl-380-1134&amp;data=05%7C02%7CLichtN%40michigan.gov%7C3002b5dc337d4bd8abe508deab60c6c0%7Cd5fb7087377742ad966a892ef47225d1%7C0%7C0%7C639136629297066868%7CUnknown%7CTWFpbGZsb3d8eyJFbXB0eU1hcGkiOnRydWUsIlYiOiIwLjAuMDAwMCIsIlAiOiJXaW4zMiIsIkFOIjoiTWFpbCIsIldUIjoyfQ%3D%3D%7C0%7C%7C%7C&amp;sdata=N0iZ9wrkrst3XxgOfColwD8qor04MsTp%2FA2rpBkMosE%3D&amp;reserved=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michigan.gov/dtmb/-/media/Project/Websites/dtmb/Services/Records-Management/RMS_GS2.pdf?rev=91062aaa0d62497cbf5b39a157ccc98a&amp;hash=74F9CB6E4F58D65D2E662EA248E97592#page=31"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
          <p:cNvSpPr txBox="1">
            <a:spLocks noGrp="1"/>
          </p:cNvSpPr>
          <p:nvPr>
            <p:ph type="ctrTitle"/>
          </p:nvPr>
        </p:nvSpPr>
        <p:spPr>
          <a:xfrm>
            <a:off x="1128405" y="945913"/>
            <a:ext cx="8637073" cy="1936340"/>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dk1"/>
              </a:buClr>
              <a:buSzPts val="4900"/>
              <a:buFont typeface="Century Gothic"/>
              <a:buNone/>
            </a:pPr>
            <a:r>
              <a:rPr lang="en-US"/>
              <a:t>State Agency Panel</a:t>
            </a:r>
            <a:endParaRPr/>
          </a:p>
        </p:txBody>
      </p:sp>
      <p:sp>
        <p:nvSpPr>
          <p:cNvPr id="107" name="Google Shape;107;p1"/>
          <p:cNvSpPr txBox="1">
            <a:spLocks noGrp="1"/>
          </p:cNvSpPr>
          <p:nvPr>
            <p:ph type="subTitle" idx="1"/>
          </p:nvPr>
        </p:nvSpPr>
        <p:spPr>
          <a:xfrm>
            <a:off x="2679906" y="3300761"/>
            <a:ext cx="6831673" cy="2062809"/>
          </a:xfrm>
          <a:prstGeom prst="rect">
            <a:avLst/>
          </a:prstGeom>
          <a:noFill/>
          <a:ln>
            <a:noFill/>
          </a:ln>
        </p:spPr>
        <p:txBody>
          <a:bodyPr spcFirstLastPara="1" wrap="square" lIns="91425" tIns="91425" rIns="91425" bIns="91425" anchor="t" anchorCtr="0">
            <a:normAutofit/>
          </a:bodyPr>
          <a:lstStyle/>
          <a:p>
            <a:pPr marL="0" lvl="0" indent="0" algn="l" rtl="0">
              <a:lnSpc>
                <a:spcPct val="120000"/>
              </a:lnSpc>
              <a:spcBef>
                <a:spcPts val="0"/>
              </a:spcBef>
              <a:spcAft>
                <a:spcPts val="0"/>
              </a:spcAft>
              <a:buSzPts val="2000"/>
              <a:buNone/>
            </a:pPr>
            <a:r>
              <a:rPr lang="en-US" sz="3200"/>
              <a:t>MPAAA Spring Conference – May 2026</a:t>
            </a:r>
          </a:p>
          <a:p>
            <a:pPr marL="0" lvl="0" indent="0" algn="l" rtl="0">
              <a:lnSpc>
                <a:spcPct val="120000"/>
              </a:lnSpc>
              <a:spcBef>
                <a:spcPts val="0"/>
              </a:spcBef>
              <a:spcAft>
                <a:spcPts val="0"/>
              </a:spcAft>
              <a:buSzPts val="2000"/>
              <a:buNone/>
            </a:pPr>
            <a:endParaRPr/>
          </a:p>
        </p:txBody>
      </p:sp>
      <p:pic>
        <p:nvPicPr>
          <p:cNvPr id="108" name="Google Shape;108;p1" descr="Text&#10;&#10;Description automatically generated"/>
          <p:cNvPicPr preferRelativeResize="0"/>
          <p:nvPr/>
        </p:nvPicPr>
        <p:blipFill rotWithShape="1">
          <a:blip r:embed="rId3">
            <a:alphaModFix/>
          </a:blip>
          <a:srcRect/>
          <a:stretch/>
        </p:blipFill>
        <p:spPr>
          <a:xfrm>
            <a:off x="331120" y="5084064"/>
            <a:ext cx="3168526" cy="135353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55EF7F1-9F39-A93A-ECB9-8FD0D99DA7EC}"/>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FB6AFAE-F002-FF61-5B0A-A54667A7A368}"/>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Attendance</a:t>
            </a:r>
            <a:endParaRPr lang="en-US"/>
          </a:p>
        </p:txBody>
      </p:sp>
      <p:sp>
        <p:nvSpPr>
          <p:cNvPr id="115" name="Google Shape;115;p2">
            <a:extLst>
              <a:ext uri="{FF2B5EF4-FFF2-40B4-BE49-F238E27FC236}">
                <a16:creationId xmlns:a16="http://schemas.microsoft.com/office/drawing/2014/main" id="{EA6EE4DE-1B26-82A5-97B9-4FCD1BE07B5F}"/>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The PAM states we must keep attendance records all year, not just during the count periods.  Is there a specific standard for how frequently this attendance must be reviewed and signed?</a:t>
            </a:r>
          </a:p>
          <a:p>
            <a:pPr marL="0" indent="0">
              <a:spcBef>
                <a:spcPts val="0"/>
              </a:spcBef>
              <a:buNone/>
            </a:pPr>
            <a:endParaRPr lang="en-US" dirty="0"/>
          </a:p>
          <a:p>
            <a:pPr marL="342900" indent="-342900">
              <a:spcBef>
                <a:spcPts val="0"/>
              </a:spcBef>
            </a:pPr>
            <a:r>
              <a:rPr lang="en-US" dirty="0">
                <a:solidFill>
                  <a:srgbClr val="333333"/>
                </a:solidFill>
              </a:rPr>
              <a:t>Auditors will review for count periods.</a:t>
            </a:r>
            <a:endParaRPr lang="en-US" dirty="0"/>
          </a:p>
        </p:txBody>
      </p:sp>
      <p:sp>
        <p:nvSpPr>
          <p:cNvPr id="2" name="TextBox 1">
            <a:extLst>
              <a:ext uri="{FF2B5EF4-FFF2-40B4-BE49-F238E27FC236}">
                <a16:creationId xmlns:a16="http://schemas.microsoft.com/office/drawing/2014/main" id="{A0E6EA3A-3538-9FE1-C5B8-7F2D49A844C0}"/>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2347935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E4AF4F0-C381-EFEB-E107-4147D09C9058}"/>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A926573F-B45F-3ACC-D102-C187862735B4}"/>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Attendance</a:t>
            </a:r>
            <a:endParaRPr lang="en-US"/>
          </a:p>
        </p:txBody>
      </p:sp>
      <p:sp>
        <p:nvSpPr>
          <p:cNvPr id="115" name="Google Shape;115;p2">
            <a:extLst>
              <a:ext uri="{FF2B5EF4-FFF2-40B4-BE49-F238E27FC236}">
                <a16:creationId xmlns:a16="http://schemas.microsoft.com/office/drawing/2014/main" id="{6B8A001A-A1D0-B809-C0AE-3A6F0B719560}"/>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85000" lnSpcReduction="20000"/>
          </a:bodyPr>
          <a:lstStyle/>
          <a:p>
            <a:pPr marL="0" indent="0">
              <a:spcBef>
                <a:spcPts val="0"/>
              </a:spcBef>
              <a:buNone/>
            </a:pPr>
            <a:r>
              <a:rPr lang="en-US" dirty="0"/>
              <a:t>For an alternative ed. Learning lab, we use a 3rd party TOR and a grade level teacher to physically take attendance each day and document mentor logs.  May the physical attendance be used for membership documentation, and may we then cease needing mentor logs?</a:t>
            </a:r>
          </a:p>
          <a:p>
            <a:pPr marL="0" indent="0">
              <a:spcBef>
                <a:spcPts val="0"/>
              </a:spcBef>
              <a:buNone/>
            </a:pPr>
            <a:endParaRPr lang="en-US" dirty="0"/>
          </a:p>
          <a:p>
            <a:pPr marL="342900" indent="-342900"/>
            <a:r>
              <a:rPr lang="en-US" dirty="0">
                <a:solidFill>
                  <a:srgbClr val="333333"/>
                </a:solidFill>
              </a:rPr>
              <a:t>PAM 1-9 - a grade level certified teacher of an alternative education learning lab where: </a:t>
            </a:r>
          </a:p>
          <a:p>
            <a:pPr marL="800100" lvl="1" indent="-342900"/>
            <a:r>
              <a:rPr lang="en-US" dirty="0">
                <a:solidFill>
                  <a:srgbClr val="333333"/>
                </a:solidFill>
              </a:rPr>
              <a:t>pupils have access to multiple courses virtually, </a:t>
            </a:r>
          </a:p>
          <a:p>
            <a:pPr marL="800100" lvl="1" indent="-342900"/>
            <a:r>
              <a:rPr lang="en-US" dirty="0">
                <a:solidFill>
                  <a:srgbClr val="333333"/>
                </a:solidFill>
              </a:rPr>
              <a:t>pupils attend the lab in person, </a:t>
            </a:r>
          </a:p>
          <a:p>
            <a:pPr marL="800100" lvl="1" indent="-342900"/>
            <a:r>
              <a:rPr lang="en-US" dirty="0">
                <a:solidFill>
                  <a:srgbClr val="333333"/>
                </a:solidFill>
              </a:rPr>
              <a:t>attendance is recorded tracking the entry and exit time for the pupils (unless another method to track attendance has been approved by the pupil membership auditor),</a:t>
            </a:r>
          </a:p>
          <a:p>
            <a:pPr marL="800100" lvl="1" indent="-342900"/>
            <a:r>
              <a:rPr lang="en-US" dirty="0">
                <a:solidFill>
                  <a:srgbClr val="333333"/>
                </a:solidFill>
              </a:rPr>
              <a:t>pupils are flagged as being alternative education participants in MSDS, </a:t>
            </a:r>
          </a:p>
          <a:p>
            <a:pPr marL="800100" lvl="1" indent="-342900"/>
            <a:r>
              <a:rPr lang="en-US" dirty="0">
                <a:solidFill>
                  <a:srgbClr val="333333"/>
                </a:solidFill>
              </a:rPr>
              <a:t>and all the pupils in the alternative education learning lab have the participant flag. </a:t>
            </a:r>
            <a:endParaRPr lang="en-US" dirty="0"/>
          </a:p>
        </p:txBody>
      </p:sp>
      <p:sp>
        <p:nvSpPr>
          <p:cNvPr id="2" name="TextBox 1">
            <a:extLst>
              <a:ext uri="{FF2B5EF4-FFF2-40B4-BE49-F238E27FC236}">
                <a16:creationId xmlns:a16="http://schemas.microsoft.com/office/drawing/2014/main" id="{273AE1DC-FC9E-8374-0D9C-2802217016B0}"/>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53199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82BE1F2-9267-80C8-664A-03336E3A4F98}"/>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11E09DCD-009A-19EA-891F-1479F7711001}"/>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Forgiven Time</a:t>
            </a:r>
            <a:endParaRPr lang="en-US"/>
          </a:p>
        </p:txBody>
      </p:sp>
      <p:sp>
        <p:nvSpPr>
          <p:cNvPr id="2" name="TextBox 1">
            <a:extLst>
              <a:ext uri="{FF2B5EF4-FFF2-40B4-BE49-F238E27FC236}">
                <a16:creationId xmlns:a16="http://schemas.microsoft.com/office/drawing/2014/main" id="{2B5FF4C6-E07B-A8F6-13B4-110DA3939728}"/>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
        <p:nvSpPr>
          <p:cNvPr id="4" name="Text Placeholder 3">
            <a:extLst>
              <a:ext uri="{FF2B5EF4-FFF2-40B4-BE49-F238E27FC236}">
                <a16:creationId xmlns:a16="http://schemas.microsoft.com/office/drawing/2014/main" id="{F75ECFB5-57EB-9472-A08A-CFFEF2D43699}"/>
              </a:ext>
            </a:extLst>
          </p:cNvPr>
          <p:cNvSpPr>
            <a:spLocks noGrp="1"/>
          </p:cNvSpPr>
          <p:nvPr>
            <p:ph type="body" idx="1"/>
          </p:nvPr>
        </p:nvSpPr>
        <p:spPr>
          <a:xfrm>
            <a:off x="1130271" y="1221971"/>
            <a:ext cx="9603275" cy="4690422"/>
          </a:xfrm>
        </p:spPr>
        <p:txBody>
          <a:bodyPr>
            <a:normAutofit lnSpcReduction="10000"/>
          </a:bodyPr>
          <a:lstStyle/>
          <a:p>
            <a:pPr marL="76200" indent="0">
              <a:buNone/>
            </a:pPr>
            <a:r>
              <a:rPr lang="en-US" dirty="0"/>
              <a:t>Can waivers for the three additional days of forgiven time be used for days we claim at a private school under a shared time service agreement?  </a:t>
            </a:r>
          </a:p>
          <a:p>
            <a:pPr marL="76200" indent="0">
              <a:buNone/>
            </a:pPr>
            <a:endParaRPr lang="en-US" dirty="0"/>
          </a:p>
          <a:p>
            <a:r>
              <a:rPr lang="en-US" dirty="0">
                <a:solidFill>
                  <a:srgbClr val="333333"/>
                </a:solidFill>
              </a:rPr>
              <a:t>Yes, you can request additional forgiven time for shared time programs located in another building using the same requirements and processes utilized for other buildings within the district. When a district submits a "district-wide" request, it is assumed it is for all grades, buildings and programs even though space is only given to list five.</a:t>
            </a:r>
            <a:endParaRPr lang="en-US" dirty="0"/>
          </a:p>
        </p:txBody>
      </p:sp>
    </p:spTree>
    <p:extLst>
      <p:ext uri="{BB962C8B-B14F-4D97-AF65-F5344CB8AC3E}">
        <p14:creationId xmlns:p14="http://schemas.microsoft.com/office/powerpoint/2010/main" val="538725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CBAC2B54-1466-399A-B971-65EF20D9DE9D}"/>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574C00F3-49D8-D318-18E9-2FA25484FFB3}"/>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16DE9951-8598-AD66-AE9C-604D8290BC48}"/>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lnSpcReduction="20000"/>
          </a:bodyPr>
          <a:lstStyle/>
          <a:p>
            <a:pPr marL="0" indent="0">
              <a:spcBef>
                <a:spcPts val="0"/>
              </a:spcBef>
              <a:buSzPts val="2800"/>
              <a:buNone/>
            </a:pPr>
            <a:r>
              <a:rPr lang="en-US" dirty="0"/>
              <a:t>This question is about the change that was made this school year regarding the "Significant Cognitive Impairment" field in MSDS. </a:t>
            </a:r>
          </a:p>
          <a:p>
            <a:pPr marL="0" indent="0">
              <a:spcBef>
                <a:spcPts val="0"/>
              </a:spcBef>
              <a:buSzPts val="2800"/>
              <a:buNone/>
            </a:pPr>
            <a:r>
              <a:rPr lang="en-US" dirty="0"/>
              <a:t>Do you know what is the minimum Section 52 FTE required to allow this field to be selected in MSDS? </a:t>
            </a:r>
          </a:p>
          <a:p>
            <a:pPr marL="0" indent="0">
              <a:spcBef>
                <a:spcPts val="0"/>
              </a:spcBef>
              <a:buSzPts val="2800"/>
              <a:buNone/>
            </a:pPr>
            <a:r>
              <a:rPr lang="en-US" dirty="0"/>
              <a:t>Is this field required to be selected for a student to take the MI-Access assessment?</a:t>
            </a:r>
          </a:p>
          <a:p>
            <a:pPr marL="0" indent="0">
              <a:spcBef>
                <a:spcPts val="0"/>
              </a:spcBef>
              <a:buSzPts val="2800"/>
              <a:buNone/>
            </a:pPr>
            <a:endParaRPr lang="en-US" dirty="0"/>
          </a:p>
          <a:p>
            <a:pPr marL="342900" indent="-342900"/>
            <a:r>
              <a:rPr lang="en-US" dirty="0">
                <a:solidFill>
                  <a:srgbClr val="333333"/>
                </a:solidFill>
              </a:rPr>
              <a:t>There’s no minimum special education FTE, but there is a maximum general education FTE of 0.5.</a:t>
            </a:r>
          </a:p>
          <a:p>
            <a:pPr marL="342900" indent="-342900"/>
            <a:r>
              <a:rPr lang="en-US" dirty="0">
                <a:solidFill>
                  <a:srgbClr val="000000"/>
                </a:solidFill>
              </a:rPr>
              <a:t>No current requirement to select this field, but if you sign up for it in secure site and it is not checked, OEAA will be asking why you are asking for this test if you didn't report it.</a:t>
            </a:r>
            <a:endParaRPr lang="en-US" dirty="0"/>
          </a:p>
          <a:p>
            <a:pPr marL="0" indent="0">
              <a:spcBef>
                <a:spcPts val="0"/>
              </a:spcBef>
              <a:buSzPts val="2800"/>
              <a:buNone/>
            </a:pPr>
            <a:r>
              <a:rPr lang="en-US" dirty="0"/>
              <a:t> </a:t>
            </a:r>
          </a:p>
        </p:txBody>
      </p:sp>
    </p:spTree>
    <p:extLst>
      <p:ext uri="{BB962C8B-B14F-4D97-AF65-F5344CB8AC3E}">
        <p14:creationId xmlns:p14="http://schemas.microsoft.com/office/powerpoint/2010/main" val="349417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1B07A659-6295-85C4-193B-DDE077212597}"/>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B5B18C21-B9DA-5F99-1A39-68A7EB512B97}"/>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B928FADA-0294-CE0E-2964-69F331896EE9}"/>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lnSpcReduction="10000"/>
          </a:bodyPr>
          <a:lstStyle/>
          <a:p>
            <a:pPr marL="0" indent="0">
              <a:spcBef>
                <a:spcPts val="0"/>
              </a:spcBef>
              <a:buSzPts val="2800"/>
              <a:buNone/>
            </a:pPr>
            <a:r>
              <a:rPr lang="en-US" dirty="0"/>
              <a:t>For 53A if a court order is received from a different county placing the student in our county is that sufficient to show that the parent/legal guardian resided in that county? </a:t>
            </a:r>
          </a:p>
          <a:p>
            <a:pPr marL="0" indent="0">
              <a:spcBef>
                <a:spcPts val="0"/>
              </a:spcBef>
              <a:buSzPts val="2800"/>
              <a:buNone/>
            </a:pPr>
            <a:r>
              <a:rPr lang="en-US" dirty="0"/>
              <a:t>Our RESA denied a few claims due to there not being an address for the parent/legal guardian on the court order (guardianship or DHHS paperwork). Could we use the prior school enrollment documents to show evidence of where they lived prior? </a:t>
            </a:r>
          </a:p>
          <a:p>
            <a:pPr marL="0" indent="0">
              <a:spcBef>
                <a:spcPts val="0"/>
              </a:spcBef>
              <a:buSzPts val="2800"/>
              <a:buNone/>
            </a:pPr>
            <a:endParaRPr lang="en-US" dirty="0"/>
          </a:p>
          <a:p>
            <a:pPr marL="342900" indent="-342900">
              <a:spcBef>
                <a:spcPts val="0"/>
              </a:spcBef>
              <a:buSzPts val="2800"/>
            </a:pPr>
            <a:r>
              <a:rPr lang="en-US" dirty="0">
                <a:solidFill>
                  <a:srgbClr val="333333"/>
                </a:solidFill>
              </a:rPr>
              <a:t>Yes, t</a:t>
            </a:r>
            <a:r>
              <a:rPr lang="en-US" dirty="0">
                <a:solidFill>
                  <a:srgbClr val="000000"/>
                </a:solidFill>
              </a:rPr>
              <a:t>he prior school enrollment documents could be used to show evidence of where they lived prior. </a:t>
            </a:r>
          </a:p>
          <a:p>
            <a:pPr marL="0" indent="0">
              <a:spcBef>
                <a:spcPts val="0"/>
              </a:spcBef>
              <a:buSzPts val="2800"/>
              <a:buNone/>
            </a:pPr>
            <a:endParaRPr lang="en-US" dirty="0"/>
          </a:p>
        </p:txBody>
      </p:sp>
    </p:spTree>
    <p:extLst>
      <p:ext uri="{BB962C8B-B14F-4D97-AF65-F5344CB8AC3E}">
        <p14:creationId xmlns:p14="http://schemas.microsoft.com/office/powerpoint/2010/main" val="2241592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F10F654-2AF3-2DB8-B9C9-FCF760DDD510}"/>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123E81EB-EC27-2BB4-24E1-AFDA8C6958B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2B6F8764-078C-3DA1-BB52-B1B401471284}"/>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endParaRPr lang="en-US" dirty="0"/>
          </a:p>
          <a:p>
            <a:pPr marL="0" indent="0">
              <a:spcBef>
                <a:spcPts val="0"/>
              </a:spcBef>
              <a:buSzPts val="2800"/>
              <a:buNone/>
            </a:pPr>
            <a:r>
              <a:rPr lang="en-US" dirty="0"/>
              <a:t>Would pupils placed in a juvenile facility by an out of county court in either a day treatment program or on the secure side qualify for 53A?</a:t>
            </a:r>
          </a:p>
          <a:p>
            <a:pPr marL="0" indent="0">
              <a:spcBef>
                <a:spcPts val="0"/>
              </a:spcBef>
              <a:buSzPts val="2800"/>
              <a:buNone/>
            </a:pPr>
            <a:endParaRPr lang="en-US" dirty="0"/>
          </a:p>
          <a:p>
            <a:pPr marL="342900" indent="-342900">
              <a:spcBef>
                <a:spcPts val="0"/>
              </a:spcBef>
              <a:buSzPts val="2800"/>
            </a:pPr>
            <a:r>
              <a:rPr lang="en-US" dirty="0">
                <a:solidFill>
                  <a:srgbClr val="333333"/>
                </a:solidFill>
              </a:rPr>
              <a:t>Please submit this question directly to the OSE Pupil accounting email so we know who to connect with for follow up questions and respond to.  mde-ose-pupil-accounting@michigan.gov</a:t>
            </a:r>
            <a:endParaRPr lang="en-US" dirty="0">
              <a:solidFill>
                <a:srgbClr val="444444"/>
              </a:solidFill>
            </a:endParaRPr>
          </a:p>
        </p:txBody>
      </p:sp>
    </p:spTree>
    <p:extLst>
      <p:ext uri="{BB962C8B-B14F-4D97-AF65-F5344CB8AC3E}">
        <p14:creationId xmlns:p14="http://schemas.microsoft.com/office/powerpoint/2010/main" val="496859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569BFCF-6474-1928-0767-5102AFE9EDA4}"/>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2111D51-29BD-616D-1EBB-A5BEC276FE07}"/>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Early Childhood Special Education</a:t>
            </a:r>
            <a:endParaRPr lang="en-US"/>
          </a:p>
        </p:txBody>
      </p:sp>
      <p:sp>
        <p:nvSpPr>
          <p:cNvPr id="115" name="Google Shape;115;p2">
            <a:extLst>
              <a:ext uri="{FF2B5EF4-FFF2-40B4-BE49-F238E27FC236}">
                <a16:creationId xmlns:a16="http://schemas.microsoft.com/office/drawing/2014/main" id="{B00E5BCD-FA64-1EFB-D513-5931539201D9}"/>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None/>
            </a:pPr>
            <a:r>
              <a:rPr lang="en-US" dirty="0"/>
              <a:t>If a certified ECSE teacher goes into a GSRP classroom and provides services to those students, may we claim FTE through Program 1755? Is group instruction OK?</a:t>
            </a:r>
          </a:p>
          <a:p>
            <a:pPr marL="0" indent="0">
              <a:spcBef>
                <a:spcPts val="0"/>
              </a:spcBef>
              <a:buNone/>
            </a:pPr>
            <a:endParaRPr lang="en-US" dirty="0"/>
          </a:p>
          <a:p>
            <a:r>
              <a:rPr lang="en-US" dirty="0">
                <a:solidFill>
                  <a:srgbClr val="333333"/>
                </a:solidFill>
              </a:rPr>
              <a:t>1755 is a service provision model that requires an early childhood teacher with special education endorsement to provide educational oversight. Based on the individually calculated needs of the child, the teacher may provide direct specialized instruction in combination with other support, may provide the only supports, or may simply provide the educational oversight to related service providers. The decision around which supports will be provided is an IEP decision. </a:t>
            </a:r>
          </a:p>
          <a:p>
            <a:endParaRPr lang="en-US" dirty="0">
              <a:solidFill>
                <a:srgbClr val="333333"/>
              </a:solidFill>
            </a:endParaRPr>
          </a:p>
          <a:p>
            <a:r>
              <a:rPr lang="en-US" dirty="0">
                <a:solidFill>
                  <a:srgbClr val="333333"/>
                </a:solidFill>
              </a:rPr>
              <a:t>Group instruction is allowable if the objectives on which the different children are working are the same or complimentary. Hours that generate an FTE claim are associated with the child in question being provided educational benefit that aligns with his or her objectives. </a:t>
            </a:r>
          </a:p>
        </p:txBody>
      </p:sp>
      <p:sp>
        <p:nvSpPr>
          <p:cNvPr id="6" name="TextBox 5">
            <a:extLst>
              <a:ext uri="{FF2B5EF4-FFF2-40B4-BE49-F238E27FC236}">
                <a16:creationId xmlns:a16="http://schemas.microsoft.com/office/drawing/2014/main" id="{01F583D1-4E0B-718B-83F8-980D16F1135C}"/>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272375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8BDB74D-8D97-C1A7-F0A4-6D36437A4251}"/>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42386DBD-51C6-88F1-ACF9-6A5F170DFDB1}"/>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A2DCC578-214A-DA6F-5066-1EAFD03114E8}"/>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62500" lnSpcReduction="20000"/>
          </a:bodyPr>
          <a:lstStyle/>
          <a:p>
            <a:pPr marL="0" indent="0">
              <a:spcBef>
                <a:spcPts val="0"/>
              </a:spcBef>
              <a:buNone/>
            </a:pPr>
            <a:r>
              <a:rPr lang="en-US" dirty="0"/>
              <a:t>What is the preferred practice for evaluating incoming Kindergarteners who have never received services?</a:t>
            </a:r>
          </a:p>
          <a:p>
            <a:pPr marL="0" indent="0">
              <a:spcBef>
                <a:spcPts val="0"/>
              </a:spcBef>
              <a:buNone/>
            </a:pPr>
            <a:endParaRPr lang="en-US" dirty="0"/>
          </a:p>
          <a:p>
            <a:pPr marL="0" indent="0">
              <a:spcBef>
                <a:spcPts val="0"/>
              </a:spcBef>
              <a:buNone/>
            </a:pPr>
            <a:r>
              <a:rPr lang="en-US" dirty="0"/>
              <a:t>Should parent requests for evaluations be held until the start of the new school year?</a:t>
            </a:r>
          </a:p>
          <a:p>
            <a:pPr marL="0" indent="0">
              <a:spcBef>
                <a:spcPts val="0"/>
              </a:spcBef>
              <a:buNone/>
            </a:pPr>
            <a:endParaRPr lang="en-US" dirty="0"/>
          </a:p>
          <a:p>
            <a:pPr marL="0" indent="0">
              <a:spcBef>
                <a:spcPts val="0"/>
              </a:spcBef>
              <a:buNone/>
            </a:pPr>
            <a:r>
              <a:rPr lang="en-US" dirty="0"/>
              <a:t>Or, is it better to complete the evaluations before the start of the year during the preceding summer or previous school year?</a:t>
            </a:r>
          </a:p>
          <a:p>
            <a:pPr marL="0" indent="0">
              <a:spcBef>
                <a:spcPts val="0"/>
              </a:spcBef>
              <a:buNone/>
            </a:pPr>
            <a:endParaRPr lang="en-US" dirty="0"/>
          </a:p>
          <a:p>
            <a:pPr marL="0" indent="0">
              <a:spcBef>
                <a:spcPts val="0"/>
              </a:spcBef>
              <a:buNone/>
            </a:pPr>
            <a:endParaRPr lang="en-US" dirty="0"/>
          </a:p>
          <a:p>
            <a:pPr marL="342900" indent="-342900"/>
            <a:r>
              <a:rPr lang="en-US" dirty="0">
                <a:solidFill>
                  <a:srgbClr val="333333"/>
                </a:solidFill>
              </a:rPr>
              <a:t>Within 10 school days from the request for initial evaluation, the district must provide notice of their plan stating whether they plan to evaluate the student.</a:t>
            </a:r>
          </a:p>
          <a:p>
            <a:pPr marL="0" indent="0"/>
            <a:endParaRPr lang="en-US" dirty="0">
              <a:solidFill>
                <a:srgbClr val="333333"/>
              </a:solidFill>
            </a:endParaRPr>
          </a:p>
          <a:p>
            <a:pPr marL="342900" indent="-342900"/>
            <a:r>
              <a:rPr lang="en-US" dirty="0">
                <a:solidFill>
                  <a:srgbClr val="333333"/>
                </a:solidFill>
              </a:rPr>
              <a:t>Once parent consent is received by the district, the district has 30 school days to evaluate.</a:t>
            </a:r>
          </a:p>
          <a:p>
            <a:pPr marL="0" indent="0"/>
            <a:endParaRPr lang="en-US" dirty="0">
              <a:solidFill>
                <a:srgbClr val="333333"/>
              </a:solidFill>
            </a:endParaRPr>
          </a:p>
          <a:p>
            <a:pPr marL="342900" indent="-342900"/>
            <a:r>
              <a:rPr lang="en-US" dirty="0">
                <a:solidFill>
                  <a:srgbClr val="333333"/>
                </a:solidFill>
              </a:rPr>
              <a:t>With these 2 timelines in mind, the district could choose either option.</a:t>
            </a:r>
          </a:p>
        </p:txBody>
      </p:sp>
      <p:sp>
        <p:nvSpPr>
          <p:cNvPr id="6" name="TextBox 5">
            <a:extLst>
              <a:ext uri="{FF2B5EF4-FFF2-40B4-BE49-F238E27FC236}">
                <a16:creationId xmlns:a16="http://schemas.microsoft.com/office/drawing/2014/main" id="{B5D3E305-BC07-E5D2-150B-26E69BAFD064}"/>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294463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2159CE8-6841-8EE3-5D64-2EA665C46BBF}"/>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59D9BD7C-9332-29D1-33F8-A110A3A0EA43}"/>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93AFD1DA-C37B-CF71-4404-29174889AD6B}"/>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Please explain the difference between being put on notice of a possibility of a disability and a direct request for a special education evaluation.</a:t>
            </a:r>
          </a:p>
          <a:p>
            <a:pPr marL="0" indent="0">
              <a:spcBef>
                <a:spcPts val="0"/>
              </a:spcBef>
              <a:buNone/>
            </a:pPr>
            <a:endParaRPr lang="en-US" dirty="0"/>
          </a:p>
          <a:p>
            <a:pPr marL="0" indent="0">
              <a:spcBef>
                <a:spcPts val="0"/>
              </a:spcBef>
              <a:buNone/>
            </a:pPr>
            <a:r>
              <a:rPr lang="en-US" dirty="0"/>
              <a:t>What are the District's obligations in each case?</a:t>
            </a:r>
          </a:p>
          <a:p>
            <a:pPr marL="0" indent="0">
              <a:spcBef>
                <a:spcPts val="0"/>
              </a:spcBef>
              <a:buNone/>
            </a:pPr>
            <a:endParaRPr lang="en-US" dirty="0"/>
          </a:p>
          <a:p>
            <a:pPr marL="342900" indent="-342900">
              <a:spcBef>
                <a:spcPts val="0"/>
              </a:spcBef>
            </a:pPr>
            <a:r>
              <a:rPr lang="en-US" dirty="0">
                <a:solidFill>
                  <a:srgbClr val="333333"/>
                </a:solidFill>
              </a:rPr>
              <a:t>In both situations, the district would have to follow their child find procedures and determine if they will conduct an evaluation, however; when an evaluation is requested a district must respond with notice within 10 school days.</a:t>
            </a:r>
            <a:endParaRPr lang="en-US" dirty="0"/>
          </a:p>
          <a:p>
            <a:pPr marL="0" indent="0">
              <a:spcBef>
                <a:spcPts val="0"/>
              </a:spcBef>
              <a:buNone/>
            </a:pPr>
            <a:endParaRPr lang="en-US" dirty="0"/>
          </a:p>
        </p:txBody>
      </p:sp>
      <p:sp>
        <p:nvSpPr>
          <p:cNvPr id="6" name="TextBox 5">
            <a:extLst>
              <a:ext uri="{FF2B5EF4-FFF2-40B4-BE49-F238E27FC236}">
                <a16:creationId xmlns:a16="http://schemas.microsoft.com/office/drawing/2014/main" id="{349F3327-062C-4519-B32F-59BA214683E9}"/>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2553398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BA0F8C08-71B3-5346-09D9-C237BD14D292}"/>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73EA49C5-6D4C-2CE3-13C4-3E93F0E62142}"/>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B0F48404-A454-B457-EE03-38219A54D5AD}"/>
              </a:ext>
            </a:extLst>
          </p:cNvPr>
          <p:cNvSpPr txBox="1">
            <a:spLocks noGrp="1"/>
          </p:cNvSpPr>
          <p:nvPr>
            <p:ph type="body" idx="1"/>
          </p:nvPr>
        </p:nvSpPr>
        <p:spPr>
          <a:xfrm>
            <a:off x="723901" y="1393902"/>
            <a:ext cx="10781162" cy="4665185"/>
          </a:xfrm>
          <a:prstGeom prst="rect">
            <a:avLst/>
          </a:prstGeom>
          <a:noFill/>
          <a:ln>
            <a:noFill/>
          </a:ln>
        </p:spPr>
        <p:txBody>
          <a:bodyPr spcFirstLastPara="1" wrap="square" lIns="91425" tIns="45700" rIns="91425" bIns="45700" anchor="t" anchorCtr="0">
            <a:normAutofit fontScale="55000" lnSpcReduction="20000"/>
          </a:bodyPr>
          <a:lstStyle/>
          <a:p>
            <a:pPr marL="0" indent="0">
              <a:spcBef>
                <a:spcPts val="0"/>
              </a:spcBef>
              <a:buNone/>
            </a:pPr>
            <a:r>
              <a:rPr lang="en-US" dirty="0"/>
              <a:t>I understand we are now required to have a copy of an incoming student's IEP (if they have one) prior to enrolling the student.  </a:t>
            </a:r>
          </a:p>
          <a:p>
            <a:pPr marL="0" indent="0">
              <a:spcBef>
                <a:spcPts val="0"/>
              </a:spcBef>
              <a:buNone/>
            </a:pPr>
            <a:endParaRPr lang="en-US" dirty="0"/>
          </a:p>
          <a:p>
            <a:pPr marL="0" indent="0">
              <a:spcBef>
                <a:spcPts val="0"/>
              </a:spcBef>
              <a:buNone/>
            </a:pPr>
            <a:r>
              <a:rPr lang="en-US" dirty="0"/>
              <a:t>If we are unable to acquire the IEP, may we delay enrollment until the record is located?  If the only easily available copy is with the parents, may we use that copy?</a:t>
            </a:r>
          </a:p>
          <a:p>
            <a:pPr marL="0" indent="0">
              <a:spcBef>
                <a:spcPts val="0"/>
              </a:spcBef>
              <a:buNone/>
            </a:pPr>
            <a:endParaRPr lang="en-US" dirty="0"/>
          </a:p>
          <a:p>
            <a:pPr marL="0" indent="0">
              <a:spcBef>
                <a:spcPts val="0"/>
              </a:spcBef>
              <a:buNone/>
            </a:pPr>
            <a:endParaRPr lang="en-US" dirty="0"/>
          </a:p>
          <a:p>
            <a:pPr marL="342900" indent="-342900"/>
            <a:r>
              <a:rPr lang="en-US" dirty="0">
                <a:solidFill>
                  <a:srgbClr val="333333"/>
                </a:solidFill>
              </a:rPr>
              <a:t>No, enrollment may not be delayed until the record is located.</a:t>
            </a:r>
          </a:p>
          <a:p>
            <a:pPr marL="342900" indent="-342900"/>
            <a:r>
              <a:rPr lang="en-US" dirty="0">
                <a:solidFill>
                  <a:srgbClr val="333333"/>
                </a:solidFill>
              </a:rPr>
              <a:t>If the parent has a copy of the IEP, it can be used.</a:t>
            </a:r>
          </a:p>
          <a:p>
            <a:r>
              <a:rPr lang="en-US" dirty="0">
                <a:solidFill>
                  <a:srgbClr val="333333"/>
                </a:solidFill>
                <a:hlinkClick r:id="rId3"/>
              </a:rPr>
              <a:t>MCL 380.1135</a:t>
            </a:r>
            <a:r>
              <a:rPr lang="en-US" dirty="0">
                <a:solidFill>
                  <a:srgbClr val="333333"/>
                </a:solidFill>
              </a:rPr>
              <a:t> addresses timelines for districts to send records when a student transfers districts: </a:t>
            </a:r>
            <a:endParaRPr lang="en-US" dirty="0"/>
          </a:p>
          <a:p>
            <a:r>
              <a:rPr lang="en-US" dirty="0">
                <a:solidFill>
                  <a:srgbClr val="333333"/>
                </a:solidFill>
              </a:rPr>
              <a:t> “Within 14 days after enrolling a transfer student, the school shall request in writing directly from the student's previous school a copy of his or her school record. Any school that compiles records for each student in the school and that is requested to forward a copy of a transferring student's record to the new school shall comply within 30 days after receipt of the request unless the record has been tagged under section 1134. If a student record has been tagged under </a:t>
            </a:r>
            <a:r>
              <a:rPr lang="en-US" dirty="0">
                <a:solidFill>
                  <a:srgbClr val="333333"/>
                </a:solidFill>
                <a:hlinkClick r:id="rId4"/>
              </a:rPr>
              <a:t>MCL 380.1134,</a:t>
            </a:r>
            <a:r>
              <a:rPr lang="en-US" dirty="0">
                <a:solidFill>
                  <a:srgbClr val="333333"/>
                </a:solidFill>
              </a:rPr>
              <a:t> a copy of the student record must not be forwarded, and the requested school shall notify the law enforcement agency that notified the school district of the missing student under section 8 of 1968 PA 319, MCL 28.258, of the request. “</a:t>
            </a:r>
            <a:endParaRPr lang="en-US" dirty="0"/>
          </a:p>
          <a:p>
            <a:r>
              <a:rPr lang="en-US" dirty="0">
                <a:solidFill>
                  <a:srgbClr val="333333"/>
                </a:solidFill>
              </a:rPr>
              <a:t>When a student has an IEP, the new district has an obligation to ensure FAPE is provided to the student and must take reasonable steps to promptly obtain the student’s records which could be before the timelines outlined in MCL 380.1135</a:t>
            </a:r>
            <a:endParaRPr lang="en-US" dirty="0"/>
          </a:p>
          <a:p>
            <a:r>
              <a:rPr lang="en-US" dirty="0">
                <a:solidFill>
                  <a:srgbClr val="333333"/>
                </a:solidFill>
              </a:rPr>
              <a:t>When a copy of the student's IEP is available, whether from the parents or the former school district, the new school district can implement the IEP if the parent agrees and the new school district determines the IEP from the previous district is appropriate and can be implemented as written.</a:t>
            </a:r>
            <a:endParaRPr lang="en-US" dirty="0"/>
          </a:p>
          <a:p>
            <a:pPr marL="0" indent="0">
              <a:spcBef>
                <a:spcPts val="0"/>
              </a:spcBef>
              <a:buNone/>
            </a:pPr>
            <a:endParaRPr lang="en-US" dirty="0"/>
          </a:p>
        </p:txBody>
      </p:sp>
      <p:sp>
        <p:nvSpPr>
          <p:cNvPr id="6" name="TextBox 5">
            <a:extLst>
              <a:ext uri="{FF2B5EF4-FFF2-40B4-BE49-F238E27FC236}">
                <a16:creationId xmlns:a16="http://schemas.microsoft.com/office/drawing/2014/main" id="{137F1C28-6C71-AA41-1F55-8A7F00FFDD8F}"/>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099331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MSDS Reporting</a:t>
            </a:r>
            <a:endParaRPr lang="en-US"/>
          </a:p>
        </p:txBody>
      </p:sp>
      <p:sp>
        <p:nvSpPr>
          <p:cNvPr id="115" name="Google Shape;115;p2"/>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I understand that the State Board of Education has said that students may be reported in MSDS with their preferred gender. Is this an option for Districts, or a requirement?</a:t>
            </a:r>
          </a:p>
          <a:p>
            <a:pPr marL="0" indent="0">
              <a:spcBef>
                <a:spcPts val="0"/>
              </a:spcBef>
              <a:buSzPts val="2800"/>
              <a:buNone/>
            </a:pPr>
            <a:endParaRPr lang="en-US" dirty="0"/>
          </a:p>
          <a:p>
            <a:pPr marL="342900" indent="-342900">
              <a:spcBef>
                <a:spcPts val="0"/>
              </a:spcBef>
              <a:buSzPts val="2800"/>
            </a:pPr>
            <a:r>
              <a:rPr lang="en-US" dirty="0"/>
              <a:t>This is a </a:t>
            </a:r>
            <a:r>
              <a:rPr lang="en-US" dirty="0">
                <a:solidFill>
                  <a:srgbClr val="333333"/>
                </a:solidFill>
              </a:rPr>
              <a:t>local district decision.</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8D904F1F-985B-916B-4B38-39B9BB3C4432}"/>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E67F009-4557-C6C4-6EC4-1C0AE530F6D0}"/>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Special Education</a:t>
            </a:r>
            <a:endParaRPr lang="en-US"/>
          </a:p>
        </p:txBody>
      </p:sp>
      <p:sp>
        <p:nvSpPr>
          <p:cNvPr id="115" name="Google Shape;115;p2">
            <a:extLst>
              <a:ext uri="{FF2B5EF4-FFF2-40B4-BE49-F238E27FC236}">
                <a16:creationId xmlns:a16="http://schemas.microsoft.com/office/drawing/2014/main" id="{DA81777C-5998-9FD0-5DF4-138A008AAA9F}"/>
              </a:ext>
            </a:extLst>
          </p:cNvPr>
          <p:cNvSpPr txBox="1">
            <a:spLocks noGrp="1"/>
          </p:cNvSpPr>
          <p:nvPr>
            <p:ph type="body" idx="1"/>
          </p:nvPr>
        </p:nvSpPr>
        <p:spPr>
          <a:xfrm>
            <a:off x="723901" y="1393902"/>
            <a:ext cx="10822105" cy="4665185"/>
          </a:xfrm>
          <a:prstGeom prst="rect">
            <a:avLst/>
          </a:prstGeom>
          <a:noFill/>
          <a:ln>
            <a:noFill/>
          </a:ln>
        </p:spPr>
        <p:txBody>
          <a:bodyPr spcFirstLastPara="1" wrap="square" lIns="91425" tIns="45700" rIns="91425" bIns="45700" anchor="t" anchorCtr="0">
            <a:normAutofit fontScale="55000" lnSpcReduction="20000"/>
          </a:bodyPr>
          <a:lstStyle/>
          <a:p>
            <a:pPr marL="0" indent="0">
              <a:spcBef>
                <a:spcPts val="0"/>
              </a:spcBef>
              <a:buNone/>
            </a:pPr>
            <a:r>
              <a:rPr lang="en-US" dirty="0"/>
              <a:t>When a new student applies for enrollment, and the District being enrolled to does not have the program required by the student's IEP, is the district required to add that program, or can they refer the student to another District in the ISD that already has that program?</a:t>
            </a:r>
          </a:p>
          <a:p>
            <a:pPr marL="0" indent="0">
              <a:spcBef>
                <a:spcPts val="0"/>
              </a:spcBef>
              <a:buNone/>
            </a:pPr>
            <a:endParaRPr lang="en-US" dirty="0"/>
          </a:p>
          <a:p>
            <a:r>
              <a:rPr lang="en-US" dirty="0">
                <a:solidFill>
                  <a:srgbClr val="333333"/>
                </a:solidFill>
              </a:rPr>
              <a:t>The placement of a student is an IEP team decision,  When the IEP Team has fully considered the individual needs of the student, the programs and services will be determined based on those needs. Programs and services shall not be restricted to programs and services currently available, Therefore, the district in which the student has enrolled may need to consider partnering with another district when a student is in need of a program or service that the district does not have</a:t>
            </a:r>
          </a:p>
          <a:p>
            <a:r>
              <a:rPr lang="en-US" dirty="0">
                <a:solidFill>
                  <a:srgbClr val="333333"/>
                </a:solidFill>
              </a:rPr>
              <a:t>The receiving school district has a responsibility of providing FAPE to a student who is transferring into the district from either another district within the state or from out of state. This transfer of placement must be done as soon as possible and in consultation with the student's parent/guardian. The transfer should be documented through a transfer of placement. The language within the Individuals with Disabilities Education Act (IDEA) (34 CFR 300.323) and Michigan Administrative Rules for Special Education (MARSE) : 340.1721b(5) requires that the programs and servicers be </a:t>
            </a:r>
            <a:r>
              <a:rPr lang="en-US" b="1" dirty="0">
                <a:solidFill>
                  <a:srgbClr val="333333"/>
                </a:solidFill>
              </a:rPr>
              <a:t>comparable </a:t>
            </a:r>
            <a:r>
              <a:rPr lang="en-US" dirty="0">
                <a:solidFill>
                  <a:srgbClr val="333333"/>
                </a:solidFill>
              </a:rPr>
              <a:t>to those within the student's the current IEP. For instances in which the student needs what the district does not currently provide, there are many variables that play into using another district within the ISD including existing or proposed cooperative agreements. The student would need to be </a:t>
            </a:r>
            <a:r>
              <a:rPr lang="en-US" dirty="0" err="1">
                <a:solidFill>
                  <a:srgbClr val="333333"/>
                </a:solidFill>
              </a:rPr>
              <a:t>IEP'd</a:t>
            </a:r>
            <a:r>
              <a:rPr lang="en-US" dirty="0">
                <a:solidFill>
                  <a:srgbClr val="333333"/>
                </a:solidFill>
              </a:rPr>
              <a:t> to the other </a:t>
            </a:r>
            <a:r>
              <a:rPr lang="en-US" dirty="0" err="1">
                <a:solidFill>
                  <a:srgbClr val="333333"/>
                </a:solidFill>
              </a:rPr>
              <a:t>distict</a:t>
            </a:r>
            <a:r>
              <a:rPr lang="en-US" dirty="0">
                <a:solidFill>
                  <a:srgbClr val="333333"/>
                </a:solidFill>
              </a:rPr>
              <a:t> with the resident district still obligated to providing FAPE. For in-state transfers, the receiving district has 30 school days in which to accept the current IEP or develop and implement a new IEP. For students transferring from out of state, the receiving district has the same 30-school-day timeline to determine the student's eligibility using Michigan standards and develop a suitable IEP.</a:t>
            </a:r>
            <a:endParaRPr lang="en-US" dirty="0"/>
          </a:p>
        </p:txBody>
      </p:sp>
      <p:sp>
        <p:nvSpPr>
          <p:cNvPr id="6" name="TextBox 5">
            <a:extLst>
              <a:ext uri="{FF2B5EF4-FFF2-40B4-BE49-F238E27FC236}">
                <a16:creationId xmlns:a16="http://schemas.microsoft.com/office/drawing/2014/main" id="{5872B613-622F-39F9-2DBD-7321BFCEB958}"/>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282896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FA6F75A2-170B-2F42-E24F-ED2781C156AE}"/>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3F9AFF19-0C38-2EDE-370A-C1D910B632FC}"/>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0F70A61B-1D9D-5201-25C7-D3C5054D0829}"/>
              </a:ext>
            </a:extLst>
          </p:cNvPr>
          <p:cNvSpPr txBox="1">
            <a:spLocks noGrp="1"/>
          </p:cNvSpPr>
          <p:nvPr>
            <p:ph type="body" idx="1"/>
          </p:nvPr>
        </p:nvSpPr>
        <p:spPr>
          <a:xfrm>
            <a:off x="736979" y="1393902"/>
            <a:ext cx="10809027" cy="4665185"/>
          </a:xfrm>
          <a:prstGeom prst="rect">
            <a:avLst/>
          </a:prstGeom>
          <a:noFill/>
          <a:ln>
            <a:noFill/>
          </a:ln>
        </p:spPr>
        <p:txBody>
          <a:bodyPr spcFirstLastPara="1" wrap="square" lIns="91425" tIns="45700" rIns="91425" bIns="45700" anchor="t" anchorCtr="0">
            <a:normAutofit fontScale="55000" lnSpcReduction="20000"/>
          </a:bodyPr>
          <a:lstStyle/>
          <a:p>
            <a:pPr marL="0" indent="0">
              <a:spcBef>
                <a:spcPts val="0"/>
              </a:spcBef>
              <a:buSzPts val="2800"/>
              <a:buNone/>
            </a:pPr>
            <a:r>
              <a:rPr lang="en-US" dirty="0"/>
              <a:t>If a parent leaves their child with a relative and then unavailable (prison, or whereabouts unknown) do we enroll this child as homeless or in a suitable home without the parent signature? </a:t>
            </a:r>
          </a:p>
          <a:p>
            <a:pPr marL="0" indent="0">
              <a:spcBef>
                <a:spcPts val="0"/>
              </a:spcBef>
              <a:buSzPts val="2800"/>
              <a:buNone/>
            </a:pPr>
            <a:endParaRPr lang="en-US" dirty="0"/>
          </a:p>
          <a:p>
            <a:pPr marL="0" indent="0">
              <a:spcBef>
                <a:spcPts val="0"/>
              </a:spcBef>
              <a:buSzPts val="2800"/>
              <a:buNone/>
            </a:pPr>
            <a:r>
              <a:rPr lang="en-US" dirty="0"/>
              <a:t>We have been having the relative complete the suitable home document and then having our MV liaison reach out for an unaccompanied minor. Is this right? </a:t>
            </a:r>
          </a:p>
          <a:p>
            <a:pPr marL="0" indent="0">
              <a:spcBef>
                <a:spcPts val="0"/>
              </a:spcBef>
              <a:buSzPts val="2800"/>
              <a:buNone/>
            </a:pPr>
            <a:endParaRPr lang="en-US" dirty="0"/>
          </a:p>
          <a:p>
            <a:pPr marL="0" indent="0">
              <a:spcBef>
                <a:spcPts val="0"/>
              </a:spcBef>
              <a:buSzPts val="2800"/>
              <a:buNone/>
            </a:pPr>
            <a:endParaRPr lang="en-US" dirty="0"/>
          </a:p>
          <a:p>
            <a:r>
              <a:rPr lang="en-US" dirty="0">
                <a:latin typeface="Calibri"/>
                <a:ea typeface="Calibri"/>
                <a:cs typeface="Calibri"/>
                <a:sym typeface="Calibri"/>
              </a:rPr>
              <a:t>Short answer – yes, this may be correct depending on the details of the individual situation.</a:t>
            </a:r>
          </a:p>
          <a:p>
            <a:r>
              <a:rPr lang="en-US" dirty="0">
                <a:latin typeface="Calibri"/>
                <a:ea typeface="Calibri"/>
                <a:cs typeface="Calibri"/>
                <a:sym typeface="Calibri"/>
              </a:rPr>
              <a:t>And this one has a few layers for the district homeless liaison to consider. </a:t>
            </a:r>
          </a:p>
          <a:p>
            <a:pPr lvl="1"/>
            <a:r>
              <a:rPr lang="en-US" b="1" dirty="0">
                <a:latin typeface="Calibri"/>
                <a:ea typeface="Calibri"/>
                <a:cs typeface="Calibri"/>
                <a:sym typeface="Calibri"/>
              </a:rPr>
              <a:t>First</a:t>
            </a:r>
            <a:r>
              <a:rPr lang="en-US" dirty="0">
                <a:latin typeface="Calibri"/>
                <a:ea typeface="Calibri"/>
                <a:cs typeface="Calibri"/>
                <a:sym typeface="Calibri"/>
              </a:rPr>
              <a:t>, is this a formal kinship placement through DHHS or the courts?  If so, foster care rules would apply, and the student is unlikely to be considered unaccompanied. </a:t>
            </a:r>
          </a:p>
          <a:p>
            <a:pPr lvl="1"/>
            <a:r>
              <a:rPr lang="en-US" b="1" dirty="0">
                <a:latin typeface="Calibri"/>
                <a:ea typeface="Calibri"/>
                <a:cs typeface="Calibri"/>
                <a:sym typeface="Calibri"/>
              </a:rPr>
              <a:t>Next</a:t>
            </a:r>
            <a:r>
              <a:rPr lang="en-US" dirty="0">
                <a:latin typeface="Calibri"/>
                <a:ea typeface="Calibri"/>
                <a:cs typeface="Calibri"/>
                <a:sym typeface="Calibri"/>
              </a:rPr>
              <a:t>, is this a formal arrangement between the parent and caregiver? Is there a power of attorney or guardianship documents to share with the school?  If so, the McKinney-Vento homeless education criteria of fixed and regular would be met, and the homeless education liaison should determine if the situation is adequate? One helpful question to ask is - where is the child sleeping?  If the child is sleeping on a couch or floor in common space, that is likely not adequate.  Context matters and authority for the eligibility decision is the liaison's responsibility.  The liaison must provide the caregiver or youth information on disputing the decision. In this situation, the student is not considered unaccompanied due to the availability of formal documentation. </a:t>
            </a:r>
          </a:p>
          <a:p>
            <a:pPr lvl="1"/>
            <a:r>
              <a:rPr lang="en-US" b="1" dirty="0">
                <a:latin typeface="Calibri"/>
                <a:ea typeface="Calibri"/>
                <a:cs typeface="Calibri"/>
                <a:sym typeface="Calibri"/>
              </a:rPr>
              <a:t>Lastly</a:t>
            </a:r>
            <a:r>
              <a:rPr lang="en-US" dirty="0">
                <a:latin typeface="Calibri"/>
                <a:ea typeface="Calibri"/>
                <a:cs typeface="Calibri"/>
                <a:sym typeface="Calibri"/>
              </a:rPr>
              <a:t>, if there is no formal documentation, the liaison will need to review the nightly residence to determine if it is fixed, regular and adequate. The liaison may consider the child unaccompanied due to the lack of formal documentation placing the child in the relative's care.  </a:t>
            </a:r>
          </a:p>
          <a:p>
            <a:pPr lvl="1"/>
            <a:r>
              <a:rPr lang="en-US" dirty="0">
                <a:latin typeface="Calibri"/>
                <a:ea typeface="Calibri"/>
                <a:cs typeface="Calibri"/>
                <a:sym typeface="Calibri"/>
              </a:rPr>
              <a:t>As a reminder, a student may be unaccompanied </a:t>
            </a:r>
            <a:r>
              <a:rPr lang="en-US" b="1" dirty="0">
                <a:latin typeface="Calibri"/>
                <a:ea typeface="Calibri"/>
                <a:cs typeface="Calibri"/>
                <a:sym typeface="Calibri"/>
              </a:rPr>
              <a:t>and </a:t>
            </a:r>
            <a:r>
              <a:rPr lang="en-US" dirty="0">
                <a:latin typeface="Calibri"/>
                <a:ea typeface="Calibri"/>
                <a:cs typeface="Calibri"/>
                <a:sym typeface="Calibri"/>
              </a:rPr>
              <a:t>have stable housing. A student may also be unaccompanied and experiencing homelessness as defined in the McKinney Vento Act.  The two determinations are separate, but have important implications for the rights and protections provided under the MV Act. </a:t>
            </a:r>
          </a:p>
          <a:p>
            <a:pPr marL="0" indent="0">
              <a:spcBef>
                <a:spcPts val="0"/>
              </a:spcBef>
              <a:buSzPts val="2800"/>
              <a:buNone/>
            </a:pPr>
            <a:endParaRPr lang="en-US" dirty="0"/>
          </a:p>
        </p:txBody>
      </p:sp>
    </p:spTree>
    <p:extLst>
      <p:ext uri="{BB962C8B-B14F-4D97-AF65-F5344CB8AC3E}">
        <p14:creationId xmlns:p14="http://schemas.microsoft.com/office/powerpoint/2010/main" val="1260653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171E5B43-E631-EF39-04D9-596B23C86E67}"/>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20A62AA2-3348-2DB0-F72D-A7B12CA3A855}"/>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F9FE0BAC-F357-EA8C-DE85-8DC6DE912187}"/>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lnSpcReduction="20000"/>
          </a:bodyPr>
          <a:lstStyle/>
          <a:p>
            <a:pPr marL="0" indent="0">
              <a:spcBef>
                <a:spcPts val="0"/>
              </a:spcBef>
              <a:buSzPts val="2800"/>
              <a:buNone/>
            </a:pPr>
            <a:r>
              <a:rPr lang="en-US" dirty="0"/>
              <a:t>Can you enroll a student who does not live in the district outside of the SOC window and outside a 105/105c Agreement without incurring an FTE Penalty? </a:t>
            </a:r>
          </a:p>
          <a:p>
            <a:pPr marL="0" indent="0">
              <a:spcBef>
                <a:spcPts val="0"/>
              </a:spcBef>
              <a:buSzPts val="2800"/>
              <a:buNone/>
            </a:pPr>
            <a:endParaRPr lang="en-US" dirty="0"/>
          </a:p>
          <a:p>
            <a:pPr marL="0" indent="0">
              <a:spcBef>
                <a:spcPts val="0"/>
              </a:spcBef>
              <a:buSzPts val="2800"/>
              <a:buNone/>
            </a:pPr>
            <a:r>
              <a:rPr lang="en-US" dirty="0"/>
              <a:t>Not counting them in your end of the year membership and not claiming FTE with the intentions of them being SOC in the fall.</a:t>
            </a:r>
          </a:p>
          <a:p>
            <a:pPr marL="0" indent="0">
              <a:spcBef>
                <a:spcPts val="0"/>
              </a:spcBef>
              <a:buSzPts val="2800"/>
              <a:buNone/>
            </a:pPr>
            <a:endParaRPr lang="en-US" dirty="0"/>
          </a:p>
          <a:p>
            <a:pPr marL="342900" indent="-342900">
              <a:spcBef>
                <a:spcPts val="0"/>
              </a:spcBef>
              <a:buSzPts val="2800"/>
            </a:pPr>
            <a:r>
              <a:rPr lang="en-US" dirty="0">
                <a:solidFill>
                  <a:srgbClr val="333333"/>
                </a:solidFill>
              </a:rPr>
              <a:t>If the enrollment occurs outside of the SOC windows, and there is no release, and the student does not meet any of the exceptions to enroll and count the student otherwise, there is nothing in law preventing the district from allowing the enrollment, but they would not be eligible to claim state aid until a time where the requirements can be met.</a:t>
            </a:r>
            <a:endParaRPr lang="en-US" dirty="0"/>
          </a:p>
        </p:txBody>
      </p:sp>
      <p:sp>
        <p:nvSpPr>
          <p:cNvPr id="2" name="TextBox 1">
            <a:extLst>
              <a:ext uri="{FF2B5EF4-FFF2-40B4-BE49-F238E27FC236}">
                <a16:creationId xmlns:a16="http://schemas.microsoft.com/office/drawing/2014/main" id="{AD22A40C-01B7-9B9E-314A-CEBE6E1A25C4}"/>
              </a:ext>
            </a:extLst>
          </p:cNvPr>
          <p:cNvSpPr txBox="1"/>
          <p:nvPr/>
        </p:nvSpPr>
        <p:spPr>
          <a:xfrm>
            <a:off x="114301" y="200025"/>
            <a:ext cx="609600" cy="307777"/>
          </a:xfrm>
          <a:prstGeom prst="rect">
            <a:avLst/>
          </a:prstGeom>
          <a:noFill/>
        </p:spPr>
        <p:txBody>
          <a:bodyPr wrap="square" rtlCol="0">
            <a:spAutoFit/>
          </a:bodyPr>
          <a:lstStyle/>
          <a:p>
            <a:r>
              <a:rPr lang="en-US"/>
              <a:t>5/1</a:t>
            </a:r>
          </a:p>
        </p:txBody>
      </p:sp>
    </p:spTree>
    <p:extLst>
      <p:ext uri="{BB962C8B-B14F-4D97-AF65-F5344CB8AC3E}">
        <p14:creationId xmlns:p14="http://schemas.microsoft.com/office/powerpoint/2010/main" val="3607481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03B006F5-0B40-347A-9B76-BCF095401592}"/>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83C153C7-6B23-6E9D-FBBD-AD57EB06F0E5}"/>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9830B7E1-423A-7547-8FCB-C0A7E8AC87D3}"/>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a:bodyPr>
          <a:lstStyle/>
          <a:p>
            <a:pPr marL="0" indent="0">
              <a:spcBef>
                <a:spcPts val="0"/>
              </a:spcBef>
              <a:buSzPts val="2800"/>
              <a:buNone/>
            </a:pPr>
            <a:r>
              <a:rPr lang="en-US" dirty="0"/>
              <a:t>Here is the scenario:</a:t>
            </a:r>
          </a:p>
          <a:p>
            <a:pPr marL="0" indent="0">
              <a:spcBef>
                <a:spcPts val="0"/>
              </a:spcBef>
              <a:buSzPts val="2800"/>
              <a:buNone/>
            </a:pPr>
            <a:r>
              <a:rPr lang="en-US" dirty="0"/>
              <a:t>Non-custodial resident Mom. Non-resident custodial Dad. The student is currently residing with Mom without updated court documents.  </a:t>
            </a:r>
          </a:p>
          <a:p>
            <a:pPr marL="0" indent="0">
              <a:spcBef>
                <a:spcPts val="0"/>
              </a:spcBef>
              <a:buSzPts val="2800"/>
              <a:buNone/>
            </a:pPr>
            <a:endParaRPr lang="en-US" dirty="0"/>
          </a:p>
          <a:p>
            <a:pPr marL="0" indent="0">
              <a:spcBef>
                <a:spcPts val="0"/>
              </a:spcBef>
              <a:buSzPts val="2800"/>
              <a:buNone/>
            </a:pPr>
            <a:r>
              <a:rPr lang="en-US" dirty="0"/>
              <a:t>May the Mother enroll the student, and will we need ‘Suitable home’ documentation signed by the father, or may she enroll the student on her own?</a:t>
            </a:r>
          </a:p>
          <a:p>
            <a:pPr marL="0" indent="0">
              <a:spcBef>
                <a:spcPts val="0"/>
              </a:spcBef>
              <a:buSzPts val="2800"/>
              <a:buNone/>
            </a:pPr>
            <a:endParaRPr lang="en-US" dirty="0"/>
          </a:p>
          <a:p>
            <a:pPr marL="342900" indent="-342900">
              <a:spcBef>
                <a:spcPts val="0"/>
              </a:spcBef>
              <a:buSzPts val="2800"/>
            </a:pPr>
            <a:r>
              <a:rPr lang="en-US" dirty="0">
                <a:solidFill>
                  <a:srgbClr val="333333"/>
                </a:solidFill>
              </a:rPr>
              <a:t>The law allows a student to enroll where either of the parents reside, so beyond the custody issues, the enrollment would be allowable without additional documentation.</a:t>
            </a:r>
            <a:endParaRPr lang="en-US" dirty="0"/>
          </a:p>
        </p:txBody>
      </p:sp>
      <p:sp>
        <p:nvSpPr>
          <p:cNvPr id="2" name="TextBox 1">
            <a:extLst>
              <a:ext uri="{FF2B5EF4-FFF2-40B4-BE49-F238E27FC236}">
                <a16:creationId xmlns:a16="http://schemas.microsoft.com/office/drawing/2014/main" id="{8AF040BF-4063-BCC5-E387-88214261C37F}"/>
              </a:ext>
            </a:extLst>
          </p:cNvPr>
          <p:cNvSpPr txBox="1"/>
          <p:nvPr/>
        </p:nvSpPr>
        <p:spPr>
          <a:xfrm>
            <a:off x="114301" y="200025"/>
            <a:ext cx="609600" cy="307777"/>
          </a:xfrm>
          <a:prstGeom prst="rect">
            <a:avLst/>
          </a:prstGeom>
          <a:noFill/>
        </p:spPr>
        <p:txBody>
          <a:bodyPr wrap="square" rtlCol="0">
            <a:spAutoFit/>
          </a:bodyPr>
          <a:lstStyle/>
          <a:p>
            <a:r>
              <a:rPr lang="en-US"/>
              <a:t>5/1</a:t>
            </a:r>
          </a:p>
        </p:txBody>
      </p:sp>
    </p:spTree>
    <p:extLst>
      <p:ext uri="{BB962C8B-B14F-4D97-AF65-F5344CB8AC3E}">
        <p14:creationId xmlns:p14="http://schemas.microsoft.com/office/powerpoint/2010/main" val="71828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A6025F4E-AE1D-6876-FAF9-6C758501EF0E}"/>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D41EDE3E-B8BC-1EF6-7291-B69AFB31DFC9}"/>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EFB336E1-DF77-746B-CEA6-6B7642362A13}"/>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a:bodyPr>
          <a:lstStyle/>
          <a:p>
            <a:pPr marL="0" indent="0">
              <a:spcBef>
                <a:spcPts val="0"/>
              </a:spcBef>
              <a:buSzPts val="2800"/>
              <a:buNone/>
            </a:pPr>
            <a:r>
              <a:rPr lang="en-US" dirty="0"/>
              <a:t>Can enrollment documents, such as birth certificates and proofs of residency, from our preschool program be used for Kindergarten or Young 5 enrollment?</a:t>
            </a:r>
          </a:p>
          <a:p>
            <a:pPr marL="0" indent="0">
              <a:spcBef>
                <a:spcPts val="0"/>
              </a:spcBef>
              <a:buSzPts val="2800"/>
              <a:buNone/>
            </a:pPr>
            <a:endParaRPr lang="en-US" dirty="0"/>
          </a:p>
          <a:p>
            <a:pPr marL="0" indent="0">
              <a:spcBef>
                <a:spcPts val="0"/>
              </a:spcBef>
              <a:buSzPts val="2800"/>
              <a:buNone/>
            </a:pPr>
            <a:r>
              <a:rPr lang="en-US" dirty="0"/>
              <a:t>(We share the same system and the documents are uploaded electronically.)</a:t>
            </a:r>
          </a:p>
          <a:p>
            <a:pPr marL="0" indent="0">
              <a:spcBef>
                <a:spcPts val="0"/>
              </a:spcBef>
              <a:buSzPts val="2800"/>
              <a:buNone/>
            </a:pPr>
            <a:endParaRPr lang="en-US" dirty="0"/>
          </a:p>
          <a:p>
            <a:pPr marL="0" indent="0">
              <a:spcBef>
                <a:spcPts val="0"/>
              </a:spcBef>
              <a:buSzPts val="2800"/>
              <a:buNone/>
            </a:pPr>
            <a:r>
              <a:rPr lang="en-US" dirty="0"/>
              <a:t>Do parents have to resubmit these documents as their students transition from preschool to Kindergarten?</a:t>
            </a:r>
          </a:p>
          <a:p>
            <a:pPr marL="0" indent="0">
              <a:spcBef>
                <a:spcPts val="0"/>
              </a:spcBef>
              <a:buSzPts val="2800"/>
              <a:buNone/>
            </a:pPr>
            <a:endParaRPr lang="en-US" dirty="0"/>
          </a:p>
          <a:p>
            <a:pPr marL="342900" indent="-342900">
              <a:spcBef>
                <a:spcPts val="0"/>
              </a:spcBef>
              <a:buSzPts val="2800"/>
            </a:pPr>
            <a:r>
              <a:rPr lang="en-US" dirty="0"/>
              <a:t>This question will be discussed internally, and we will let you know.</a:t>
            </a:r>
          </a:p>
        </p:txBody>
      </p:sp>
      <p:sp>
        <p:nvSpPr>
          <p:cNvPr id="2" name="TextBox 1">
            <a:extLst>
              <a:ext uri="{FF2B5EF4-FFF2-40B4-BE49-F238E27FC236}">
                <a16:creationId xmlns:a16="http://schemas.microsoft.com/office/drawing/2014/main" id="{D9A0C138-4459-D577-95CF-F5B5825FBA27}"/>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3832076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7B9081F8-1EF6-EAE2-F910-83016EB14F84}"/>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1126FFD2-9F22-F0BB-C82F-F8CEE5C029A2}"/>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59019282-FDC2-B93C-0843-3F1385FD1BCC}"/>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A resident student was recently expelled from the private school they had been attending.  Must the public school enroll them if the expulsion was not state-mandated?  </a:t>
            </a:r>
          </a:p>
          <a:p>
            <a:pPr marL="0" indent="0">
              <a:spcBef>
                <a:spcPts val="0"/>
              </a:spcBef>
              <a:buSzPts val="2800"/>
              <a:buNone/>
            </a:pPr>
            <a:endParaRPr lang="en-US" dirty="0"/>
          </a:p>
          <a:p>
            <a:pPr marL="342900" indent="-342900">
              <a:spcBef>
                <a:spcPts val="0"/>
              </a:spcBef>
              <a:buSzPts val="2800"/>
            </a:pPr>
            <a:r>
              <a:rPr lang="en-US" dirty="0">
                <a:solidFill>
                  <a:srgbClr val="333333"/>
                </a:solidFill>
              </a:rPr>
              <a:t>As the legislation is mute on private schools in regards to expulsions, I would direct them to their legal counsel. </a:t>
            </a:r>
            <a:endParaRPr lang="en-US" dirty="0"/>
          </a:p>
          <a:p>
            <a:pPr marL="0" indent="0">
              <a:spcBef>
                <a:spcPts val="0"/>
              </a:spcBef>
              <a:buSzPts val="2800"/>
              <a:buNone/>
            </a:pPr>
            <a:endParaRPr lang="en-US" dirty="0"/>
          </a:p>
        </p:txBody>
      </p:sp>
      <p:sp>
        <p:nvSpPr>
          <p:cNvPr id="2" name="TextBox 1">
            <a:extLst>
              <a:ext uri="{FF2B5EF4-FFF2-40B4-BE49-F238E27FC236}">
                <a16:creationId xmlns:a16="http://schemas.microsoft.com/office/drawing/2014/main" id="{E449A17E-7756-B689-95BC-DD3A6455CFC4}"/>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860728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766663A6-0677-C958-F58B-6B03AFBD99B4}"/>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7E620D4-9651-4246-E5D8-878A77E5C2AB}"/>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535B60D7-5C2F-2247-62B3-CE94534804A8}"/>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If a student moves out of our District mid-year, may they complete the school year with us?  Do we need approval from the new resident District?</a:t>
            </a:r>
          </a:p>
          <a:p>
            <a:pPr marL="0" indent="0">
              <a:spcBef>
                <a:spcPts val="0"/>
              </a:spcBef>
              <a:buNone/>
            </a:pPr>
            <a:endParaRPr lang="en-US" dirty="0"/>
          </a:p>
          <a:p>
            <a:pPr marL="342900" indent="-342900">
              <a:spcBef>
                <a:spcPts val="0"/>
              </a:spcBef>
            </a:pPr>
            <a:r>
              <a:rPr lang="en-US" dirty="0">
                <a:solidFill>
                  <a:srgbClr val="333333"/>
                </a:solidFill>
              </a:rPr>
              <a:t>Under Section 6(6)(f) of the State School Aid Act, if a pupil’s district of residence changes after the fall count day and before the supplemental count day but the pupil continues to be enrolled on the supplemental count day as a no break in service.</a:t>
            </a:r>
            <a:endParaRPr lang="en-US" dirty="0"/>
          </a:p>
        </p:txBody>
      </p:sp>
      <p:sp>
        <p:nvSpPr>
          <p:cNvPr id="2" name="TextBox 1">
            <a:extLst>
              <a:ext uri="{FF2B5EF4-FFF2-40B4-BE49-F238E27FC236}">
                <a16:creationId xmlns:a16="http://schemas.microsoft.com/office/drawing/2014/main" id="{9BFA350F-60BC-64BB-1450-0DE08ED94241}"/>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19155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EB1223B5-B449-F6B3-17A5-81D933435E4A}"/>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A09E5233-B0CB-B96D-E680-6125B099CB11}"/>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EC312280-BD6E-5113-CD1D-772397B91A8C}"/>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We have a student who was correctly counted as a resident of our District for the fall and spring General collections. The family has now moved out of state and wished for their student to complete the year with us as a virtual student.</a:t>
            </a:r>
          </a:p>
          <a:p>
            <a:pPr marL="0" indent="0">
              <a:spcBef>
                <a:spcPts val="0"/>
              </a:spcBef>
              <a:buNone/>
            </a:pPr>
            <a:endParaRPr lang="en-US" dirty="0"/>
          </a:p>
          <a:p>
            <a:pPr marL="0" indent="0">
              <a:spcBef>
                <a:spcPts val="0"/>
              </a:spcBef>
              <a:buNone/>
            </a:pPr>
            <a:r>
              <a:rPr lang="en-US" dirty="0"/>
              <a:t>Is this allowed?  Does it affect the student's reporting?</a:t>
            </a:r>
          </a:p>
          <a:p>
            <a:pPr marL="0" indent="0">
              <a:spcBef>
                <a:spcPts val="0"/>
              </a:spcBef>
              <a:buNone/>
            </a:pPr>
            <a:endParaRPr lang="en-US" dirty="0"/>
          </a:p>
          <a:p>
            <a:pPr marL="342900" indent="-342900">
              <a:spcBef>
                <a:spcPts val="0"/>
              </a:spcBef>
            </a:pPr>
            <a:r>
              <a:rPr lang="en-US" dirty="0">
                <a:solidFill>
                  <a:srgbClr val="333333"/>
                </a:solidFill>
              </a:rPr>
              <a:t>Given that the student moved after count day, there is no consequence if the district chooses to continue to educate the student through the end of the school year.</a:t>
            </a:r>
          </a:p>
          <a:p>
            <a:pPr marL="0" indent="0">
              <a:spcBef>
                <a:spcPts val="0"/>
              </a:spcBef>
              <a:buNone/>
            </a:pPr>
            <a:endParaRPr lang="en-US" dirty="0"/>
          </a:p>
        </p:txBody>
      </p:sp>
      <p:sp>
        <p:nvSpPr>
          <p:cNvPr id="2" name="TextBox 1">
            <a:extLst>
              <a:ext uri="{FF2B5EF4-FFF2-40B4-BE49-F238E27FC236}">
                <a16:creationId xmlns:a16="http://schemas.microsoft.com/office/drawing/2014/main" id="{E2E99621-044C-C5B3-75AB-4694EE0BC81A}"/>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088442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8DCC6FB3-C6F0-1745-E545-76759A527D66}"/>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49D31FDB-0E4E-AEB4-4A5F-AB01B4349A6F}"/>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Enrollment</a:t>
            </a:r>
            <a:endParaRPr lang="en-US"/>
          </a:p>
        </p:txBody>
      </p:sp>
      <p:sp>
        <p:nvSpPr>
          <p:cNvPr id="115" name="Google Shape;115;p2">
            <a:extLst>
              <a:ext uri="{FF2B5EF4-FFF2-40B4-BE49-F238E27FC236}">
                <a16:creationId xmlns:a16="http://schemas.microsoft.com/office/drawing/2014/main" id="{AE0E17A3-91EE-E838-6F23-B9F15B2C9539}"/>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a:bodyPr>
          <a:lstStyle/>
          <a:p>
            <a:pPr marL="0" indent="0">
              <a:spcBef>
                <a:spcPts val="0"/>
              </a:spcBef>
              <a:buNone/>
            </a:pPr>
            <a:r>
              <a:rPr lang="en-US" dirty="0"/>
              <a:t>For K students born between 9/1 and 12/1, is a waiver form required, or will a parent's signature on an enrollment form suffice?</a:t>
            </a:r>
          </a:p>
          <a:p>
            <a:pPr marL="0" indent="0">
              <a:spcBef>
                <a:spcPts val="0"/>
              </a:spcBef>
              <a:buNone/>
            </a:pPr>
            <a:endParaRPr lang="en-US" dirty="0"/>
          </a:p>
          <a:p>
            <a:r>
              <a:rPr lang="en-US" dirty="0">
                <a:solidFill>
                  <a:srgbClr val="333333"/>
                </a:solidFill>
              </a:rPr>
              <a:t>The key requirement is that the parent or legal guardian “notifies the public school in writing that he or she intends to enroll the child in kindergarten for that school year.”</a:t>
            </a:r>
            <a:endParaRPr lang="en-US" dirty="0"/>
          </a:p>
          <a:p>
            <a:r>
              <a:rPr lang="en-US" dirty="0">
                <a:solidFill>
                  <a:srgbClr val="333333"/>
                </a:solidFill>
              </a:rPr>
              <a:t>The statute does not prescribe a separate form, letter, or heightened documentation requirement. It simply requires written notification of the parent’s intent.</a:t>
            </a:r>
            <a:endParaRPr lang="en-US" dirty="0"/>
          </a:p>
          <a:p>
            <a:r>
              <a:rPr lang="en-US" dirty="0">
                <a:solidFill>
                  <a:srgbClr val="333333"/>
                </a:solidFill>
              </a:rPr>
              <a:t>So, in practice, a signed enrollment form does suffice.</a:t>
            </a:r>
          </a:p>
          <a:p>
            <a:pPr marL="0" indent="0">
              <a:spcBef>
                <a:spcPts val="0"/>
              </a:spcBef>
              <a:buNone/>
            </a:pPr>
            <a:endParaRPr lang="en-US" dirty="0"/>
          </a:p>
        </p:txBody>
      </p:sp>
      <p:sp>
        <p:nvSpPr>
          <p:cNvPr id="2" name="TextBox 1">
            <a:extLst>
              <a:ext uri="{FF2B5EF4-FFF2-40B4-BE49-F238E27FC236}">
                <a16:creationId xmlns:a16="http://schemas.microsoft.com/office/drawing/2014/main" id="{FACF9A48-D50F-503B-275D-46D2CFFCD783}"/>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2020431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8399C7EA-1660-809E-70BC-A3B8523F0483}"/>
            </a:ext>
          </a:extLst>
        </p:cNvPr>
        <p:cNvGrpSpPr/>
        <p:nvPr/>
      </p:nvGrpSpPr>
      <p:grpSpPr>
        <a:xfrm>
          <a:off x="0" y="0"/>
          <a:ext cx="0" cy="0"/>
          <a:chOff x="0" y="0"/>
          <a:chExt cx="0" cy="0"/>
        </a:xfrm>
      </p:grpSpPr>
      <p:sp>
        <p:nvSpPr>
          <p:cNvPr id="115" name="Google Shape;115;p2">
            <a:extLst>
              <a:ext uri="{FF2B5EF4-FFF2-40B4-BE49-F238E27FC236}">
                <a16:creationId xmlns:a16="http://schemas.microsoft.com/office/drawing/2014/main" id="{F49AA5E4-DC8B-6C0A-6119-71E8B07479C6}"/>
              </a:ext>
            </a:extLst>
          </p:cNvPr>
          <p:cNvSpPr txBox="1">
            <a:spLocks noGrp="1"/>
          </p:cNvSpPr>
          <p:nvPr>
            <p:ph type="body" idx="1"/>
          </p:nvPr>
        </p:nvSpPr>
        <p:spPr>
          <a:xfrm>
            <a:off x="1371600" y="2114550"/>
            <a:ext cx="9601200" cy="3944537"/>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Does a receipt for a Costco membership qualify as a proof of residency?</a:t>
            </a:r>
          </a:p>
          <a:p>
            <a:pPr marL="0" indent="0">
              <a:spcBef>
                <a:spcPts val="0"/>
              </a:spcBef>
              <a:buSzPts val="2800"/>
              <a:buNone/>
            </a:pPr>
            <a:endParaRPr lang="en-US" dirty="0"/>
          </a:p>
          <a:p>
            <a:pPr marL="342900" indent="-342900">
              <a:spcBef>
                <a:spcPts val="0"/>
              </a:spcBef>
              <a:buSzPts val="2800"/>
            </a:pPr>
            <a:r>
              <a:rPr lang="en-US" dirty="0">
                <a:solidFill>
                  <a:srgbClr val="333333"/>
                </a:solidFill>
              </a:rPr>
              <a:t>Only if you have five or more items on your receipt.</a:t>
            </a:r>
          </a:p>
          <a:p>
            <a:pPr marL="0" indent="0">
              <a:spcBef>
                <a:spcPts val="0"/>
              </a:spcBef>
              <a:buSzPts val="2800"/>
              <a:buNone/>
            </a:pPr>
            <a:endParaRPr lang="en-US" dirty="0"/>
          </a:p>
        </p:txBody>
      </p:sp>
      <p:pic>
        <p:nvPicPr>
          <p:cNvPr id="8" name="Picture 7">
            <a:extLst>
              <a:ext uri="{FF2B5EF4-FFF2-40B4-BE49-F238E27FC236}">
                <a16:creationId xmlns:a16="http://schemas.microsoft.com/office/drawing/2014/main" id="{39BFB852-4077-8078-0EF3-A1D10C437C68}"/>
              </a:ext>
            </a:extLst>
          </p:cNvPr>
          <p:cNvPicPr>
            <a:picLocks noChangeAspect="1"/>
          </p:cNvPicPr>
          <p:nvPr/>
        </p:nvPicPr>
        <p:blipFill>
          <a:blip r:embed="rId3"/>
          <a:stretch>
            <a:fillRect/>
          </a:stretch>
        </p:blipFill>
        <p:spPr>
          <a:xfrm>
            <a:off x="9725025" y="0"/>
            <a:ext cx="2338819" cy="2356783"/>
          </a:xfrm>
          <a:prstGeom prst="rect">
            <a:avLst/>
          </a:prstGeom>
        </p:spPr>
      </p:pic>
    </p:spTree>
    <p:extLst>
      <p:ext uri="{BB962C8B-B14F-4D97-AF65-F5344CB8AC3E}">
        <p14:creationId xmlns:p14="http://schemas.microsoft.com/office/powerpoint/2010/main" val="1708434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F898F1C4-3B1C-21AB-80DA-CEAE4ED931C2}"/>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35C45191-C625-BCEB-8D4C-B483FA943403}"/>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MSDS Reporting</a:t>
            </a:r>
            <a:endParaRPr lang="en-US"/>
          </a:p>
        </p:txBody>
      </p:sp>
      <p:sp>
        <p:nvSpPr>
          <p:cNvPr id="115" name="Google Shape;115;p2">
            <a:extLst>
              <a:ext uri="{FF2B5EF4-FFF2-40B4-BE49-F238E27FC236}">
                <a16:creationId xmlns:a16="http://schemas.microsoft.com/office/drawing/2014/main" id="{D462953A-23BE-637C-D10F-93EB4E972C12}"/>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When someone plans to enroll in trade school do you use 04 as their exit code in the General Collection?</a:t>
            </a:r>
          </a:p>
          <a:p>
            <a:pPr marL="0" indent="0">
              <a:spcBef>
                <a:spcPts val="0"/>
              </a:spcBef>
              <a:buSzPts val="2800"/>
              <a:buNone/>
            </a:pPr>
            <a:endParaRPr lang="en-US" dirty="0"/>
          </a:p>
          <a:p>
            <a:pPr marL="342900" indent="-342900">
              <a:spcBef>
                <a:spcPts val="0"/>
              </a:spcBef>
              <a:buSzPts val="2800"/>
            </a:pPr>
            <a:r>
              <a:rPr lang="en-US" dirty="0">
                <a:solidFill>
                  <a:srgbClr val="333333"/>
                </a:solidFill>
              </a:rPr>
              <a:t>Yes, as long as the student received a diploma first.</a:t>
            </a:r>
          </a:p>
          <a:p>
            <a:pPr marL="0" indent="0">
              <a:spcBef>
                <a:spcPts val="0"/>
              </a:spcBef>
              <a:buSzPts val="2800"/>
              <a:buNone/>
            </a:pPr>
            <a:endParaRPr lang="en-US" dirty="0"/>
          </a:p>
        </p:txBody>
      </p:sp>
    </p:spTree>
    <p:extLst>
      <p:ext uri="{BB962C8B-B14F-4D97-AF65-F5344CB8AC3E}">
        <p14:creationId xmlns:p14="http://schemas.microsoft.com/office/powerpoint/2010/main" val="287878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9FF43037-5012-2FCD-EBED-6F3C2B21980C}"/>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13A06411-DDAD-F09E-F014-C4964916CFE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Schools of Choice</a:t>
            </a:r>
            <a:endParaRPr lang="en-US"/>
          </a:p>
        </p:txBody>
      </p:sp>
      <p:sp>
        <p:nvSpPr>
          <p:cNvPr id="115" name="Google Shape;115;p2">
            <a:extLst>
              <a:ext uri="{FF2B5EF4-FFF2-40B4-BE49-F238E27FC236}">
                <a16:creationId xmlns:a16="http://schemas.microsoft.com/office/drawing/2014/main" id="{A9300BEC-468B-6707-92DD-87FFBCBA7FF7}"/>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a:bodyPr>
          <a:lstStyle/>
          <a:p>
            <a:pPr marL="0" indent="0">
              <a:spcBef>
                <a:spcPts val="0"/>
              </a:spcBef>
              <a:buSzPts val="2800"/>
              <a:buNone/>
            </a:pPr>
            <a:r>
              <a:rPr lang="en-US" dirty="0"/>
              <a:t>Needing guidance on process/procedure for when a currently enrolled Resident Student moves to a SOC address OUTSIDE of the SOC window. </a:t>
            </a:r>
          </a:p>
          <a:p>
            <a:pPr marL="0" indent="0">
              <a:spcBef>
                <a:spcPts val="0"/>
              </a:spcBef>
              <a:buSzPts val="2800"/>
              <a:buNone/>
            </a:pPr>
            <a:r>
              <a:rPr lang="en-US" dirty="0"/>
              <a:t>Do we need to get a release letter from that SOC district? Or do we just make the changes in our SIS, collect new residency proofs, and go forward and count that student as SOC in the next General Collection since they never broke enrollment with us?</a:t>
            </a:r>
          </a:p>
          <a:p>
            <a:pPr marL="0" indent="0">
              <a:spcBef>
                <a:spcPts val="0"/>
              </a:spcBef>
              <a:buSzPts val="2800"/>
              <a:buNone/>
            </a:pPr>
            <a:endParaRPr lang="en-US" dirty="0"/>
          </a:p>
          <a:p>
            <a:pPr marL="342900" indent="-342900">
              <a:spcBef>
                <a:spcPts val="0"/>
              </a:spcBef>
              <a:buSzPts val="2800"/>
            </a:pPr>
            <a:r>
              <a:rPr lang="en-US" dirty="0">
                <a:solidFill>
                  <a:srgbClr val="333333"/>
                </a:solidFill>
              </a:rPr>
              <a:t>If the student was counted in the fall, the district may continue the enrollment through the end of the school year without a release.  The student would need to apply for SOC after that....</a:t>
            </a:r>
          </a:p>
          <a:p>
            <a:pPr marL="0" indent="0">
              <a:spcBef>
                <a:spcPts val="0"/>
              </a:spcBef>
              <a:buSzPts val="2800"/>
              <a:buNone/>
            </a:pPr>
            <a:endParaRPr lang="en-US" dirty="0"/>
          </a:p>
        </p:txBody>
      </p:sp>
    </p:spTree>
    <p:extLst>
      <p:ext uri="{BB962C8B-B14F-4D97-AF65-F5344CB8AC3E}">
        <p14:creationId xmlns:p14="http://schemas.microsoft.com/office/powerpoint/2010/main" val="3718479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985F6778-1237-0178-80F5-A05CF15F0F76}"/>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5CB7AE59-83C8-8AC9-3A31-1BB73FF398F0}"/>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Schools of Choice</a:t>
            </a:r>
            <a:endParaRPr lang="en-US"/>
          </a:p>
        </p:txBody>
      </p:sp>
      <p:sp>
        <p:nvSpPr>
          <p:cNvPr id="115" name="Google Shape;115;p2">
            <a:extLst>
              <a:ext uri="{FF2B5EF4-FFF2-40B4-BE49-F238E27FC236}">
                <a16:creationId xmlns:a16="http://schemas.microsoft.com/office/drawing/2014/main" id="{5C63B9F9-75D0-3E67-989D-70E33F494CC3}"/>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Is the State of Michigan considering allowing districts to deny a school of choice applicant if their attendance from the home district, where transportation is provided, is not good?</a:t>
            </a:r>
          </a:p>
          <a:p>
            <a:pPr marL="0" indent="0">
              <a:spcBef>
                <a:spcPts val="0"/>
              </a:spcBef>
              <a:buSzPts val="2800"/>
              <a:buNone/>
            </a:pPr>
            <a:endParaRPr lang="en-US" dirty="0"/>
          </a:p>
          <a:p>
            <a:pPr marL="342900" indent="-342900">
              <a:spcBef>
                <a:spcPts val="0"/>
              </a:spcBef>
              <a:buSzPts val="2800"/>
            </a:pPr>
            <a:r>
              <a:rPr lang="en-US" dirty="0">
                <a:solidFill>
                  <a:srgbClr val="333333"/>
                </a:solidFill>
              </a:rPr>
              <a:t>No, the law has three specific considerations that can be used for denial:  suspension within the last two years, expulsion, or a felony.</a:t>
            </a:r>
            <a:endParaRPr lang="en-US" dirty="0"/>
          </a:p>
        </p:txBody>
      </p:sp>
      <p:sp>
        <p:nvSpPr>
          <p:cNvPr id="7" name="TextBox 6">
            <a:extLst>
              <a:ext uri="{FF2B5EF4-FFF2-40B4-BE49-F238E27FC236}">
                <a16:creationId xmlns:a16="http://schemas.microsoft.com/office/drawing/2014/main" id="{938C28CE-3658-20BF-01A2-398084145D91}"/>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871063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93C63EF7-6E2A-A7AC-8F62-39C0A7A71EDE}"/>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0B93545-E96E-D178-634F-0BE76DB64196}"/>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Schools of Choice</a:t>
            </a:r>
            <a:endParaRPr lang="en-US"/>
          </a:p>
        </p:txBody>
      </p:sp>
      <p:sp>
        <p:nvSpPr>
          <p:cNvPr id="115" name="Google Shape;115;p2">
            <a:extLst>
              <a:ext uri="{FF2B5EF4-FFF2-40B4-BE49-F238E27FC236}">
                <a16:creationId xmlns:a16="http://schemas.microsoft.com/office/drawing/2014/main" id="{CAC1DA14-E3DC-3EE6-82EE-C14DF5900389}"/>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7500" lnSpcReduction="20000"/>
          </a:bodyPr>
          <a:lstStyle/>
          <a:p>
            <a:pPr marL="0" indent="0">
              <a:spcBef>
                <a:spcPts val="0"/>
              </a:spcBef>
              <a:buSzPts val="2800"/>
              <a:buNone/>
            </a:pPr>
            <a:r>
              <a:rPr lang="en-US" dirty="0"/>
              <a:t>We have two siblings that have submitted school of choice applications (105c) and both students have IEPs.  The older sibling was originally enrolled as a resident student and enrollment has never been broken.  The younger sibling is entering kindergarten.  </a:t>
            </a:r>
          </a:p>
          <a:p>
            <a:pPr marL="0" indent="0">
              <a:spcBef>
                <a:spcPts val="0"/>
              </a:spcBef>
              <a:buSzPts val="2800"/>
              <a:buNone/>
            </a:pPr>
            <a:r>
              <a:rPr lang="en-US" dirty="0"/>
              <a:t>If the younger sibling's 105c agreement is denied by their resident district, can their school of choice application be denied?  </a:t>
            </a:r>
          </a:p>
          <a:p>
            <a:pPr marL="0" indent="0">
              <a:spcBef>
                <a:spcPts val="0"/>
              </a:spcBef>
              <a:buSzPts val="2800"/>
              <a:buNone/>
            </a:pPr>
            <a:r>
              <a:rPr lang="en-US" dirty="0"/>
              <a:t>Does "sibling enrollment preference" apply in this case?</a:t>
            </a:r>
          </a:p>
          <a:p>
            <a:pPr marL="0" indent="0">
              <a:spcBef>
                <a:spcPts val="0"/>
              </a:spcBef>
              <a:buSzPts val="2800"/>
              <a:buNone/>
            </a:pPr>
            <a:endParaRPr lang="en-US" dirty="0"/>
          </a:p>
          <a:p>
            <a:pPr marL="342900" indent="-342900"/>
            <a:r>
              <a:rPr lang="en-US" dirty="0">
                <a:solidFill>
                  <a:srgbClr val="333333"/>
                </a:solidFill>
              </a:rPr>
              <a:t>Both students would be subject to needing to apply for SOC enrollment, even the older student who was formerly a resident.  Once a student has been enrolled and attended under 105/105c, subsection 11 protects the student from being returned to their resident district.  If the student has never attended, and no agreement is reached, the application can be denied.</a:t>
            </a:r>
          </a:p>
          <a:p>
            <a:pPr marL="342900" indent="-342900"/>
            <a:r>
              <a:rPr lang="en-US" dirty="0">
                <a:solidFill>
                  <a:srgbClr val="333333"/>
                </a:solidFill>
              </a:rPr>
              <a:t>Preference only applies if one sibling is already enrolled under SOC.</a:t>
            </a:r>
            <a:endParaRPr lang="en-US" dirty="0"/>
          </a:p>
          <a:p>
            <a:pPr marL="0" indent="0">
              <a:spcBef>
                <a:spcPts val="0"/>
              </a:spcBef>
              <a:buSzPts val="2800"/>
              <a:buNone/>
            </a:pPr>
            <a:endParaRPr lang="en-US" dirty="0"/>
          </a:p>
        </p:txBody>
      </p:sp>
      <p:sp>
        <p:nvSpPr>
          <p:cNvPr id="7" name="TextBox 6">
            <a:extLst>
              <a:ext uri="{FF2B5EF4-FFF2-40B4-BE49-F238E27FC236}">
                <a16:creationId xmlns:a16="http://schemas.microsoft.com/office/drawing/2014/main" id="{BFE88EC6-B2EA-FB74-F4F5-CD27F74DCCD9}"/>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1910145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AFB0574C-B079-88C9-CD8F-FCD46194731A}"/>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2EBA5444-D2EE-39C0-7478-613991FDFE5C}"/>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Schools of Choice</a:t>
            </a:r>
            <a:endParaRPr lang="en-US"/>
          </a:p>
        </p:txBody>
      </p:sp>
      <p:sp>
        <p:nvSpPr>
          <p:cNvPr id="115" name="Google Shape;115;p2">
            <a:extLst>
              <a:ext uri="{FF2B5EF4-FFF2-40B4-BE49-F238E27FC236}">
                <a16:creationId xmlns:a16="http://schemas.microsoft.com/office/drawing/2014/main" id="{86230A62-995F-ACB0-6CE3-197C50366DCD}"/>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62500" lnSpcReduction="20000"/>
          </a:bodyPr>
          <a:lstStyle/>
          <a:p>
            <a:pPr marL="0" indent="0">
              <a:spcBef>
                <a:spcPts val="0"/>
              </a:spcBef>
              <a:buSzPts val="2800"/>
              <a:buNone/>
            </a:pPr>
            <a:r>
              <a:rPr lang="en-US" dirty="0"/>
              <a:t>We are a limited SOC district allowing both 105 and 105c students.  We work to get a special education cost-sharing agreement in place for our 105c applicants before we agree to enroll the student.  How can we obtain a student's special education service and program costs prior to enrolling the student?</a:t>
            </a:r>
          </a:p>
          <a:p>
            <a:pPr marL="0" indent="0">
              <a:spcBef>
                <a:spcPts val="0"/>
              </a:spcBef>
              <a:buSzPts val="2800"/>
              <a:buNone/>
            </a:pPr>
            <a:endParaRPr lang="en-US" dirty="0"/>
          </a:p>
          <a:p>
            <a:pPr marL="0" indent="0">
              <a:spcBef>
                <a:spcPts val="0"/>
              </a:spcBef>
              <a:buSzPts val="2800"/>
              <a:buNone/>
            </a:pPr>
            <a:r>
              <a:rPr lang="en-US" dirty="0"/>
              <a:t>Not being able to share an estimated cost with the resident district makes it difficult to obtain an agreement on cost sharing.</a:t>
            </a:r>
          </a:p>
          <a:p>
            <a:pPr marL="0" indent="0">
              <a:spcBef>
                <a:spcPts val="0"/>
              </a:spcBef>
              <a:buSzPts val="2800"/>
              <a:buNone/>
            </a:pPr>
            <a:endParaRPr lang="en-US" dirty="0"/>
          </a:p>
          <a:p>
            <a:pPr marL="342900" indent="-342900"/>
            <a:r>
              <a:rPr lang="en-US" dirty="0">
                <a:solidFill>
                  <a:srgbClr val="333333"/>
                </a:solidFill>
              </a:rPr>
              <a:t>There is not a formula for this, but my suggestion would be to calculate what the special education program or service typically costs for a student enrolled in your district and then start considering the revenue the district will receive to cover those costs.</a:t>
            </a:r>
          </a:p>
          <a:p>
            <a:pPr marL="342900" indent="-342900"/>
            <a:r>
              <a:rPr lang="en-US" dirty="0">
                <a:solidFill>
                  <a:srgbClr val="333333"/>
                </a:solidFill>
              </a:rPr>
              <a:t>The district is going to receive:</a:t>
            </a:r>
          </a:p>
          <a:p>
            <a:pPr marL="800100" lvl="1" indent="-342900"/>
            <a:r>
              <a:rPr lang="en-US" dirty="0">
                <a:solidFill>
                  <a:srgbClr val="333333"/>
                </a:solidFill>
              </a:rPr>
              <a:t>Foundation allowance for the student</a:t>
            </a:r>
          </a:p>
          <a:p>
            <a:pPr marL="800100" lvl="1" indent="-342900"/>
            <a:r>
              <a:rPr lang="en-US" dirty="0">
                <a:solidFill>
                  <a:srgbClr val="333333"/>
                </a:solidFill>
              </a:rPr>
              <a:t>28% of any costs reported on the SE-4096 actual cost report for state categorical reimbursement</a:t>
            </a:r>
          </a:p>
          <a:p>
            <a:pPr marL="800100" lvl="1" indent="-342900"/>
            <a:r>
              <a:rPr lang="en-US" dirty="0">
                <a:solidFill>
                  <a:srgbClr val="333333"/>
                </a:solidFill>
              </a:rPr>
              <a:t>70% of any specialized transportation costs reported for state categorical reimbursement</a:t>
            </a:r>
          </a:p>
          <a:p>
            <a:pPr marL="800100" lvl="1" indent="-342900"/>
            <a:r>
              <a:rPr lang="en-US" dirty="0">
                <a:solidFill>
                  <a:srgbClr val="333333"/>
                </a:solidFill>
              </a:rPr>
              <a:t>IDEA funding will be allocated to the ISD for that student</a:t>
            </a:r>
          </a:p>
          <a:p>
            <a:pPr marL="0" indent="0"/>
            <a:r>
              <a:rPr lang="en-US" dirty="0">
                <a:solidFill>
                  <a:srgbClr val="333333"/>
                </a:solidFill>
              </a:rPr>
              <a:t>Keep in mind the agreement also needs to address how the agreement will be amended in the event there are major changes in the added costs related to the student. </a:t>
            </a:r>
            <a:endParaRPr lang="en-US" dirty="0"/>
          </a:p>
          <a:p>
            <a:pPr marL="0" indent="0">
              <a:spcBef>
                <a:spcPts val="0"/>
              </a:spcBef>
              <a:buSzPts val="2800"/>
              <a:buNone/>
            </a:pPr>
            <a:endParaRPr lang="en-US" dirty="0"/>
          </a:p>
        </p:txBody>
      </p:sp>
      <p:sp>
        <p:nvSpPr>
          <p:cNvPr id="7" name="TextBox 6">
            <a:extLst>
              <a:ext uri="{FF2B5EF4-FFF2-40B4-BE49-F238E27FC236}">
                <a16:creationId xmlns:a16="http://schemas.microsoft.com/office/drawing/2014/main" id="{E5D05AC8-B780-1A8C-7D30-3C8A79D7C7CD}"/>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401692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7854ECFF-8B09-5D3D-DB3F-48C84F3367C3}"/>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A97FF2BB-9987-E4FF-721C-591052D8FF6B}"/>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Schools of Choice</a:t>
            </a:r>
            <a:endParaRPr lang="en-US"/>
          </a:p>
        </p:txBody>
      </p:sp>
      <p:sp>
        <p:nvSpPr>
          <p:cNvPr id="115" name="Google Shape;115;p2">
            <a:extLst>
              <a:ext uri="{FF2B5EF4-FFF2-40B4-BE49-F238E27FC236}">
                <a16:creationId xmlns:a16="http://schemas.microsoft.com/office/drawing/2014/main" id="{7A225EAB-2DAE-4D7A-44B9-3AEDC1E7DFC6}"/>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If the resident district refuses to sign a section 6 release, and the family has missed the SOC application period, may we claim the student for .5 FTE as a part time student even though they are actually full time?</a:t>
            </a:r>
          </a:p>
          <a:p>
            <a:pPr marL="0" indent="0">
              <a:spcBef>
                <a:spcPts val="0"/>
              </a:spcBef>
              <a:buNone/>
            </a:pPr>
            <a:endParaRPr lang="en-US" dirty="0"/>
          </a:p>
          <a:p>
            <a:pPr marL="342900" indent="-342900">
              <a:spcBef>
                <a:spcPts val="0"/>
              </a:spcBef>
            </a:pPr>
            <a:r>
              <a:rPr lang="en-US" dirty="0">
                <a:solidFill>
                  <a:srgbClr val="333333"/>
                </a:solidFill>
              </a:rPr>
              <a:t>Yes, section 6 allows for a nonresident to be enrolled without a release for up to a 0.5 FTE.</a:t>
            </a:r>
          </a:p>
          <a:p>
            <a:pPr marL="0" indent="0">
              <a:spcBef>
                <a:spcPts val="0"/>
              </a:spcBef>
              <a:buNone/>
            </a:pPr>
            <a:endParaRPr lang="en-US" dirty="0"/>
          </a:p>
          <a:p>
            <a:pPr marL="0" indent="0">
              <a:spcBef>
                <a:spcPts val="0"/>
              </a:spcBef>
              <a:buSzPts val="2800"/>
              <a:buNone/>
            </a:pPr>
            <a:endParaRPr lang="en-US" dirty="0"/>
          </a:p>
        </p:txBody>
      </p:sp>
      <p:sp>
        <p:nvSpPr>
          <p:cNvPr id="7" name="TextBox 6">
            <a:extLst>
              <a:ext uri="{FF2B5EF4-FFF2-40B4-BE49-F238E27FC236}">
                <a16:creationId xmlns:a16="http://schemas.microsoft.com/office/drawing/2014/main" id="{4F79F088-1CED-14FE-FC29-00C1B6BBB734}"/>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021021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AC6E2CBD-75BA-7B43-F18B-A25B327364D0}"/>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A449044A-CF23-40FF-B6D8-63B6960C9F8F}"/>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Student Records</a:t>
            </a:r>
            <a:endParaRPr lang="en-US"/>
          </a:p>
        </p:txBody>
      </p:sp>
      <p:sp>
        <p:nvSpPr>
          <p:cNvPr id="115" name="Google Shape;115;p2">
            <a:extLst>
              <a:ext uri="{FF2B5EF4-FFF2-40B4-BE49-F238E27FC236}">
                <a16:creationId xmlns:a16="http://schemas.microsoft.com/office/drawing/2014/main" id="{4BA7C7C6-1F5F-F051-F5B9-9AD2C19211E5}"/>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lnSpcReduction="20000"/>
          </a:bodyPr>
          <a:lstStyle/>
          <a:p>
            <a:pPr marL="0" indent="0">
              <a:spcBef>
                <a:spcPts val="0"/>
              </a:spcBef>
              <a:buSzPts val="2800"/>
              <a:buNone/>
            </a:pPr>
            <a:r>
              <a:rPr lang="en-US" dirty="0"/>
              <a:t>For students that have dropped and their CA60 was never requested do we need to keep their entire CA60 for the 99 years? Or once their cohort graduates can we shred everything but their grades?</a:t>
            </a:r>
          </a:p>
          <a:p>
            <a:pPr marL="0" indent="0">
              <a:spcBef>
                <a:spcPts val="0"/>
              </a:spcBef>
              <a:buSzPts val="2800"/>
              <a:buNone/>
            </a:pPr>
            <a:endParaRPr lang="en-US" dirty="0"/>
          </a:p>
          <a:p>
            <a:pPr marL="342900" indent="-342900">
              <a:spcBef>
                <a:spcPts val="0"/>
              </a:spcBef>
              <a:buSzPts val="2800"/>
            </a:pPr>
            <a:r>
              <a:rPr lang="en-US" dirty="0"/>
              <a:t>The retention schedule now separates former CA-60 contents into academic records (1400A) and non-academic records (1400B). For students who drop out, records remain active until the expected graduation date. After that, academic records under 1400A must be retained for an additional 60 years, while non-academic records under 1400B may be destroyed at the expected graduation date.</a:t>
            </a:r>
            <a:br>
              <a:rPr lang="en-US" dirty="0"/>
            </a:br>
            <a:br>
              <a:rPr lang="en-US" dirty="0"/>
            </a:br>
            <a:r>
              <a:rPr lang="en-US" dirty="0">
                <a:solidFill>
                  <a:srgbClr val="000000"/>
                </a:solidFill>
                <a:hlinkClick r:id="rId3"/>
              </a:rPr>
              <a:t>Records Retention 1400A &amp; 1400B</a:t>
            </a:r>
            <a:endParaRPr lang="en-US" dirty="0"/>
          </a:p>
        </p:txBody>
      </p:sp>
    </p:spTree>
    <p:extLst>
      <p:ext uri="{BB962C8B-B14F-4D97-AF65-F5344CB8AC3E}">
        <p14:creationId xmlns:p14="http://schemas.microsoft.com/office/powerpoint/2010/main" val="822675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23C64E2-E8B4-D77C-E460-118617165EBF}"/>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CEA835FF-7DC4-DF6C-1A60-59922C516704}"/>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Student Records</a:t>
            </a:r>
            <a:endParaRPr lang="en-US"/>
          </a:p>
        </p:txBody>
      </p:sp>
      <p:sp>
        <p:nvSpPr>
          <p:cNvPr id="115" name="Google Shape;115;p2">
            <a:extLst>
              <a:ext uri="{FF2B5EF4-FFF2-40B4-BE49-F238E27FC236}">
                <a16:creationId xmlns:a16="http://schemas.microsoft.com/office/drawing/2014/main" id="{FE5CE6B7-3AA5-BE28-8976-3CCF56D508CE}"/>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Should we include Birth Certificates with the records we forward to a student's new district?</a:t>
            </a:r>
          </a:p>
          <a:p>
            <a:pPr marL="0" indent="0">
              <a:spcBef>
                <a:spcPts val="0"/>
              </a:spcBef>
              <a:buNone/>
            </a:pPr>
            <a:endParaRPr lang="en-US" dirty="0"/>
          </a:p>
          <a:p>
            <a:pPr marL="342900" indent="-342900">
              <a:spcBef>
                <a:spcPts val="0"/>
              </a:spcBef>
            </a:pPr>
            <a:r>
              <a:rPr lang="en-US" dirty="0">
                <a:solidFill>
                  <a:srgbClr val="333333"/>
                </a:solidFill>
              </a:rPr>
              <a:t>Federal law requires written consent from the parent to transfer the birth certificate under FERPA. Federal law does not require schools to copy birth certificates.</a:t>
            </a:r>
            <a:endParaRPr lang="en-US" dirty="0"/>
          </a:p>
        </p:txBody>
      </p:sp>
      <p:sp>
        <p:nvSpPr>
          <p:cNvPr id="2" name="TextBox 1">
            <a:extLst>
              <a:ext uri="{FF2B5EF4-FFF2-40B4-BE49-F238E27FC236}">
                <a16:creationId xmlns:a16="http://schemas.microsoft.com/office/drawing/2014/main" id="{A5996112-7DF4-1319-D5D2-34B2B31084DC}"/>
              </a:ext>
            </a:extLst>
          </p:cNvPr>
          <p:cNvSpPr txBox="1"/>
          <p:nvPr/>
        </p:nvSpPr>
        <p:spPr>
          <a:xfrm>
            <a:off x="17722" y="194930"/>
            <a:ext cx="540488"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5/5</a:t>
            </a:r>
          </a:p>
          <a:p>
            <a:pPr algn="ctr"/>
            <a:endParaRPr lang="en-US"/>
          </a:p>
        </p:txBody>
      </p:sp>
    </p:spTree>
    <p:extLst>
      <p:ext uri="{BB962C8B-B14F-4D97-AF65-F5344CB8AC3E}">
        <p14:creationId xmlns:p14="http://schemas.microsoft.com/office/powerpoint/2010/main" val="247008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C2D9183A-951E-BBBD-4E21-3FAFF9481FA3}"/>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A51CAD82-0C41-E746-601C-54D739246FB1}"/>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Teacher Certification</a:t>
            </a:r>
            <a:endParaRPr lang="en-US"/>
          </a:p>
        </p:txBody>
      </p:sp>
      <p:sp>
        <p:nvSpPr>
          <p:cNvPr id="115" name="Google Shape;115;p2">
            <a:extLst>
              <a:ext uri="{FF2B5EF4-FFF2-40B4-BE49-F238E27FC236}">
                <a16:creationId xmlns:a16="http://schemas.microsoft.com/office/drawing/2014/main" id="{7E372999-DB39-D83D-F1E9-0F657E7C341B}"/>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A CTE Cosmetology instructor holds a License through LARA that states "cosmetology instructor license“.</a:t>
            </a:r>
          </a:p>
          <a:p>
            <a:pPr marL="0" indent="0">
              <a:spcBef>
                <a:spcPts val="0"/>
              </a:spcBef>
              <a:buSzPts val="2800"/>
              <a:buNone/>
            </a:pPr>
            <a:endParaRPr lang="en-US" dirty="0"/>
          </a:p>
          <a:p>
            <a:pPr marL="0" indent="0">
              <a:spcBef>
                <a:spcPts val="0"/>
              </a:spcBef>
              <a:buSzPts val="2800"/>
              <a:buNone/>
            </a:pPr>
            <a:r>
              <a:rPr lang="en-US" dirty="0"/>
              <a:t>Does this person also need an annual authorization to teach at the tech center cosmetology class?  </a:t>
            </a:r>
          </a:p>
          <a:p>
            <a:pPr marL="0" indent="0">
              <a:spcBef>
                <a:spcPts val="0"/>
              </a:spcBef>
              <a:buSzPts val="2800"/>
              <a:buNone/>
            </a:pPr>
            <a:endParaRPr lang="en-US" dirty="0"/>
          </a:p>
          <a:p>
            <a:pPr marL="342900" indent="-342900">
              <a:spcBef>
                <a:spcPts val="0"/>
              </a:spcBef>
              <a:buSzPts val="2800"/>
            </a:pPr>
            <a:r>
              <a:rPr lang="en-US" dirty="0">
                <a:solidFill>
                  <a:srgbClr val="333333"/>
                </a:solidFill>
              </a:rPr>
              <a:t>CTE Cosmetology requires certification/ ACA AND a valid LARA license.</a:t>
            </a:r>
            <a:endParaRPr lang="en-US" dirty="0"/>
          </a:p>
        </p:txBody>
      </p:sp>
    </p:spTree>
    <p:extLst>
      <p:ext uri="{BB962C8B-B14F-4D97-AF65-F5344CB8AC3E}">
        <p14:creationId xmlns:p14="http://schemas.microsoft.com/office/powerpoint/2010/main" val="1142171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E976BDCF-A67C-540E-C264-E7EA8C068753}"/>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FEA0224B-49FE-9C97-90B5-2FBFD861078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Teacher Certification</a:t>
            </a:r>
            <a:endParaRPr lang="en-US"/>
          </a:p>
        </p:txBody>
      </p:sp>
      <p:sp>
        <p:nvSpPr>
          <p:cNvPr id="115" name="Google Shape;115;p2">
            <a:extLst>
              <a:ext uri="{FF2B5EF4-FFF2-40B4-BE49-F238E27FC236}">
                <a16:creationId xmlns:a16="http://schemas.microsoft.com/office/drawing/2014/main" id="{DFBA6D1F-2124-CA6E-EB5E-F544D5CBFAB2}"/>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Do Substitute teachers on a daily sub permit need a Bachelor's degree to sub in a Special Education classroom?</a:t>
            </a:r>
          </a:p>
          <a:p>
            <a:pPr marL="0" indent="0">
              <a:spcBef>
                <a:spcPts val="0"/>
              </a:spcBef>
              <a:buSzPts val="2800"/>
              <a:buNone/>
            </a:pPr>
            <a:endParaRPr lang="en-US" dirty="0"/>
          </a:p>
          <a:p>
            <a:pPr marL="0" indent="0">
              <a:spcBef>
                <a:spcPts val="0"/>
              </a:spcBef>
              <a:buSzPts val="2800"/>
              <a:buNone/>
            </a:pPr>
            <a:r>
              <a:rPr lang="en-US" dirty="0"/>
              <a:t>What if we use </a:t>
            </a:r>
            <a:r>
              <a:rPr lang="en-US" dirty="0" err="1"/>
              <a:t>Edustaff</a:t>
            </a:r>
            <a:r>
              <a:rPr lang="en-US" dirty="0"/>
              <a:t> for our subs?  </a:t>
            </a:r>
          </a:p>
          <a:p>
            <a:pPr marL="0" indent="0">
              <a:spcBef>
                <a:spcPts val="0"/>
              </a:spcBef>
              <a:buSzPts val="2800"/>
              <a:buNone/>
            </a:pPr>
            <a:endParaRPr lang="en-US" dirty="0"/>
          </a:p>
          <a:p>
            <a:pPr marL="342900" indent="-342900">
              <a:spcBef>
                <a:spcPts val="0"/>
              </a:spcBef>
              <a:buSzPts val="2800"/>
            </a:pPr>
            <a:r>
              <a:rPr lang="en-US" dirty="0">
                <a:solidFill>
                  <a:srgbClr val="333333"/>
                </a:solidFill>
              </a:rPr>
              <a:t>Yes. Per federal IDEA, teachers in Special Education assignments are required to hold at least a Bachelors degree. It doesn't matter if the teacher is hired directly by a District or through a 3rd party agency.</a:t>
            </a:r>
            <a:endParaRPr lang="en-US" dirty="0"/>
          </a:p>
          <a:p>
            <a:pPr marL="0" indent="0">
              <a:spcBef>
                <a:spcPts val="0"/>
              </a:spcBef>
              <a:buSzPts val="2800"/>
              <a:buNone/>
            </a:pPr>
            <a:endParaRPr lang="en-US" dirty="0"/>
          </a:p>
        </p:txBody>
      </p:sp>
      <p:sp>
        <p:nvSpPr>
          <p:cNvPr id="3" name="TextBox 2">
            <a:extLst>
              <a:ext uri="{FF2B5EF4-FFF2-40B4-BE49-F238E27FC236}">
                <a16:creationId xmlns:a16="http://schemas.microsoft.com/office/drawing/2014/main" id="{80FCB3D4-A85C-FF6D-BC60-B9DACA609D62}"/>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3167683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8C340DBF-1165-8004-6EC4-D07973CF4003}"/>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B1A8AB26-208A-4329-5AC4-F2F23E361616}"/>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Residency</a:t>
            </a:r>
          </a:p>
        </p:txBody>
      </p:sp>
      <p:sp>
        <p:nvSpPr>
          <p:cNvPr id="115" name="Google Shape;115;p2">
            <a:extLst>
              <a:ext uri="{FF2B5EF4-FFF2-40B4-BE49-F238E27FC236}">
                <a16:creationId xmlns:a16="http://schemas.microsoft.com/office/drawing/2014/main" id="{B3058F0A-402C-32B0-B17C-60C3B82BA14C}"/>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Do we, as a district, need to ask for proof of residency every time a student moves (in district or out of district)?</a:t>
            </a:r>
          </a:p>
          <a:p>
            <a:pPr marL="0" indent="0">
              <a:spcBef>
                <a:spcPts val="0"/>
              </a:spcBef>
              <a:buSzPts val="2800"/>
              <a:buNone/>
            </a:pPr>
            <a:endParaRPr lang="en-US" dirty="0"/>
          </a:p>
          <a:p>
            <a:pPr marL="342900" indent="-342900">
              <a:spcBef>
                <a:spcPts val="0"/>
              </a:spcBef>
              <a:buSzPts val="2800"/>
            </a:pPr>
            <a:r>
              <a:rPr lang="en-US" dirty="0">
                <a:solidFill>
                  <a:srgbClr val="333333"/>
                </a:solidFill>
              </a:rPr>
              <a:t>The process for verification is something that districts can determine locally.  </a:t>
            </a:r>
          </a:p>
          <a:p>
            <a:pPr marL="0" indent="0">
              <a:spcBef>
                <a:spcPts val="0"/>
              </a:spcBef>
              <a:buSzPts val="2800"/>
              <a:buNone/>
            </a:pPr>
            <a:endParaRPr lang="en-US" dirty="0"/>
          </a:p>
        </p:txBody>
      </p:sp>
      <p:sp>
        <p:nvSpPr>
          <p:cNvPr id="3" name="TextBox 2">
            <a:extLst>
              <a:ext uri="{FF2B5EF4-FFF2-40B4-BE49-F238E27FC236}">
                <a16:creationId xmlns:a16="http://schemas.microsoft.com/office/drawing/2014/main" id="{B0C26DB0-EF29-09FF-F089-BAA4F3BDABF8}"/>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4279798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95E2E03C-9782-D806-1D53-09E505C22B8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B046003-3442-64A1-F094-6BADBD10987D}"/>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MSDS Reporting</a:t>
            </a:r>
            <a:endParaRPr lang="en-US"/>
          </a:p>
        </p:txBody>
      </p:sp>
      <p:sp>
        <p:nvSpPr>
          <p:cNvPr id="115" name="Google Shape;115;p2">
            <a:extLst>
              <a:ext uri="{FF2B5EF4-FFF2-40B4-BE49-F238E27FC236}">
                <a16:creationId xmlns:a16="http://schemas.microsoft.com/office/drawing/2014/main" id="{48F50CFA-BB6B-2568-C8DE-C0AE94ECF750}"/>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a:bodyPr>
          <a:lstStyle/>
          <a:p>
            <a:pPr marL="0" indent="0">
              <a:spcBef>
                <a:spcPts val="0"/>
              </a:spcBef>
              <a:buSzPts val="2800"/>
              <a:buNone/>
            </a:pPr>
            <a:r>
              <a:rPr lang="en-US" dirty="0"/>
              <a:t>Programs such as Project Search, or early middle college programs, require students to attend a 5th year.  </a:t>
            </a:r>
          </a:p>
          <a:p>
            <a:pPr marL="0" indent="0">
              <a:spcBef>
                <a:spcPts val="0"/>
              </a:spcBef>
              <a:buSzPts val="2800"/>
              <a:buNone/>
            </a:pPr>
            <a:endParaRPr lang="en-US" dirty="0"/>
          </a:p>
          <a:p>
            <a:pPr marL="0" indent="0">
              <a:spcBef>
                <a:spcPts val="0"/>
              </a:spcBef>
              <a:buSzPts val="2800"/>
              <a:buNone/>
            </a:pPr>
            <a:r>
              <a:rPr lang="en-US" dirty="0"/>
              <a:t>Are there different reporting requirements for these students during that 5th year?  </a:t>
            </a:r>
          </a:p>
          <a:p>
            <a:pPr marL="0" indent="0">
              <a:spcBef>
                <a:spcPts val="0"/>
              </a:spcBef>
              <a:buSzPts val="2800"/>
              <a:buNone/>
            </a:pPr>
            <a:endParaRPr lang="en-US" dirty="0"/>
          </a:p>
          <a:p>
            <a:pPr marL="342900" indent="-342900">
              <a:spcBef>
                <a:spcPts val="0"/>
              </a:spcBef>
              <a:buSzPts val="2800"/>
            </a:pPr>
            <a:r>
              <a:rPr lang="en-US" dirty="0">
                <a:solidFill>
                  <a:srgbClr val="333333"/>
                </a:solidFill>
              </a:rPr>
              <a:t>For students in an EMC program, you have to remember to continue to report the 3500 Program Participation code. When the student completes the EMC program you also have to report the corresponding EMC District Exit Status code 40 or 41 along with the Additional Graduation Award in the Enrollment Component.</a:t>
            </a:r>
            <a:endParaRPr lang="en-US" dirty="0"/>
          </a:p>
        </p:txBody>
      </p:sp>
      <p:sp>
        <p:nvSpPr>
          <p:cNvPr id="3" name="TextBox 2">
            <a:extLst>
              <a:ext uri="{FF2B5EF4-FFF2-40B4-BE49-F238E27FC236}">
                <a16:creationId xmlns:a16="http://schemas.microsoft.com/office/drawing/2014/main" id="{EA300378-C727-674A-09B0-82F10C4DDB47}"/>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128358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FD33DAF9-EF47-20C6-4DEC-5274D3FB372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ACE4661-FF26-72CC-F6D8-D4558C30A7B2}"/>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Residency</a:t>
            </a:r>
          </a:p>
        </p:txBody>
      </p:sp>
      <p:sp>
        <p:nvSpPr>
          <p:cNvPr id="115" name="Google Shape;115;p2">
            <a:extLst>
              <a:ext uri="{FF2B5EF4-FFF2-40B4-BE49-F238E27FC236}">
                <a16:creationId xmlns:a16="http://schemas.microsoft.com/office/drawing/2014/main" id="{D759B15D-ADFC-5C0A-9D25-1A840FFE5F55}"/>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If one parent is a district resident, but the other parent lives out of state, may a fully virtual student live with the out of state parent and still enroll and attend our virtual program?</a:t>
            </a:r>
          </a:p>
          <a:p>
            <a:pPr marL="0" indent="0">
              <a:spcBef>
                <a:spcPts val="0"/>
              </a:spcBef>
              <a:buNone/>
            </a:pPr>
            <a:endParaRPr lang="en-US" dirty="0"/>
          </a:p>
          <a:p>
            <a:pPr marL="342900" indent="-342900">
              <a:spcBef>
                <a:spcPts val="0"/>
              </a:spcBef>
            </a:pPr>
            <a:r>
              <a:rPr lang="en-US" dirty="0">
                <a:solidFill>
                  <a:srgbClr val="333333"/>
                </a:solidFill>
              </a:rPr>
              <a:t>Yes, since one of the parents is a resident, the student can utilize that parent's residency for enrollment.</a:t>
            </a:r>
            <a:endParaRPr lang="en-US" dirty="0"/>
          </a:p>
        </p:txBody>
      </p:sp>
      <p:sp>
        <p:nvSpPr>
          <p:cNvPr id="3" name="TextBox 2">
            <a:extLst>
              <a:ext uri="{FF2B5EF4-FFF2-40B4-BE49-F238E27FC236}">
                <a16:creationId xmlns:a16="http://schemas.microsoft.com/office/drawing/2014/main" id="{CFC417FE-2787-B59E-B03F-33F642118ECF}"/>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104122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7F2832AA-B283-A676-B5B0-68D905F71C9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3318843B-9F92-F9CF-1887-7207368834D0}"/>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Reduced Schedule</a:t>
            </a:r>
          </a:p>
        </p:txBody>
      </p:sp>
      <p:sp>
        <p:nvSpPr>
          <p:cNvPr id="115" name="Google Shape;115;p2">
            <a:extLst>
              <a:ext uri="{FF2B5EF4-FFF2-40B4-BE49-F238E27FC236}">
                <a16:creationId xmlns:a16="http://schemas.microsoft.com/office/drawing/2014/main" id="{276F0F22-F7F5-42F2-AF68-FDE121A1AF2E}"/>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92500" lnSpcReduction="20000"/>
          </a:bodyPr>
          <a:lstStyle/>
          <a:p>
            <a:pPr marL="0" indent="0">
              <a:spcBef>
                <a:spcPts val="0"/>
              </a:spcBef>
              <a:buNone/>
            </a:pPr>
            <a:r>
              <a:rPr lang="en-US" dirty="0"/>
              <a:t>If we have students who are on a reduced schedule, should that be reflected in their daily schedule in our SIS?  What is the best way to do this if they come in after the start of one class and leave before the end of another class?  Most of these students are special education.  </a:t>
            </a:r>
          </a:p>
          <a:p>
            <a:pPr marL="0" indent="0">
              <a:spcBef>
                <a:spcPts val="0"/>
              </a:spcBef>
              <a:buNone/>
            </a:pPr>
            <a:endParaRPr lang="en-US" dirty="0"/>
          </a:p>
          <a:p>
            <a:pPr marL="0" indent="0">
              <a:spcBef>
                <a:spcPts val="0"/>
              </a:spcBef>
              <a:buNone/>
            </a:pPr>
            <a:r>
              <a:rPr lang="en-US" dirty="0"/>
              <a:t>Would it be acceptable to use an attendance code that notes the start time in the comments of the attendance?  </a:t>
            </a:r>
          </a:p>
          <a:p>
            <a:pPr marL="0" indent="0">
              <a:spcBef>
                <a:spcPts val="0"/>
              </a:spcBef>
              <a:buNone/>
            </a:pPr>
            <a:endParaRPr lang="en-US" dirty="0"/>
          </a:p>
          <a:p>
            <a:pPr marL="342900" indent="-342900">
              <a:spcBef>
                <a:spcPts val="0"/>
              </a:spcBef>
            </a:pPr>
            <a:r>
              <a:rPr lang="en-US" dirty="0">
                <a:solidFill>
                  <a:srgbClr val="333333"/>
                </a:solidFill>
              </a:rPr>
              <a:t>Yes, you might have a conversation with your SIS vendor to see how other districts are recording reduced schedules, but from an audit standpoint, we would want a schedule that reflects the reduction and indicates which periods the student should be expected to be in attendance to the best of the district's ability. </a:t>
            </a:r>
          </a:p>
          <a:p>
            <a:pPr marL="0" indent="0">
              <a:spcBef>
                <a:spcPts val="0"/>
              </a:spcBef>
              <a:buNone/>
            </a:pPr>
            <a:endParaRPr lang="en-US" dirty="0"/>
          </a:p>
        </p:txBody>
      </p:sp>
      <p:sp>
        <p:nvSpPr>
          <p:cNvPr id="3" name="TextBox 2">
            <a:extLst>
              <a:ext uri="{FF2B5EF4-FFF2-40B4-BE49-F238E27FC236}">
                <a16:creationId xmlns:a16="http://schemas.microsoft.com/office/drawing/2014/main" id="{432CAF46-0690-0A51-F665-70A0F7F6D259}"/>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2365049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DE587434-834D-FF89-6FEF-B193D7060C92}"/>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9D470F7-8971-8E64-15C9-00307763156E}"/>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Reduced Schedule</a:t>
            </a:r>
          </a:p>
        </p:txBody>
      </p:sp>
      <p:sp>
        <p:nvSpPr>
          <p:cNvPr id="115" name="Google Shape;115;p2">
            <a:extLst>
              <a:ext uri="{FF2B5EF4-FFF2-40B4-BE49-F238E27FC236}">
                <a16:creationId xmlns:a16="http://schemas.microsoft.com/office/drawing/2014/main" id="{A85BFFF8-7714-499F-9C9D-946ABF20E7E3}"/>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May a special education elementary student be placed on a reduced schedule due to discipline issues? If the IEP team makes this determination, is a physician's letter still required?</a:t>
            </a:r>
          </a:p>
          <a:p>
            <a:pPr marL="0" indent="0">
              <a:spcBef>
                <a:spcPts val="0"/>
              </a:spcBef>
              <a:buNone/>
            </a:pPr>
            <a:endParaRPr lang="en-US" dirty="0"/>
          </a:p>
          <a:p>
            <a:pPr marL="342900" indent="-342900">
              <a:spcBef>
                <a:spcPts val="0"/>
              </a:spcBef>
            </a:pPr>
            <a:r>
              <a:rPr lang="en-US" dirty="0">
                <a:solidFill>
                  <a:srgbClr val="333333"/>
                </a:solidFill>
              </a:rPr>
              <a:t>IEP Reduced Schedules are intended for medical or emotional issues that are supported by a physician and reflected in the IEP.  As with many IEP things, it's going to depend on the situation and the documentation.</a:t>
            </a:r>
          </a:p>
        </p:txBody>
      </p:sp>
      <p:sp>
        <p:nvSpPr>
          <p:cNvPr id="3" name="TextBox 2">
            <a:extLst>
              <a:ext uri="{FF2B5EF4-FFF2-40B4-BE49-F238E27FC236}">
                <a16:creationId xmlns:a16="http://schemas.microsoft.com/office/drawing/2014/main" id="{6091BE27-FDE7-E071-0C09-3B196D7E7206}"/>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817337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57CF5E8-2C2D-A6D8-547D-C7C13DBDC5A8}"/>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B848CF8B-D3DD-0118-5644-7473DCE44E9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Homebound Services</a:t>
            </a:r>
          </a:p>
        </p:txBody>
      </p:sp>
      <p:sp>
        <p:nvSpPr>
          <p:cNvPr id="115" name="Google Shape;115;p2">
            <a:extLst>
              <a:ext uri="{FF2B5EF4-FFF2-40B4-BE49-F238E27FC236}">
                <a16:creationId xmlns:a16="http://schemas.microsoft.com/office/drawing/2014/main" id="{0041F2D2-7893-5895-F0CF-4153DFD13064}"/>
              </a:ext>
            </a:extLst>
          </p:cNvPr>
          <p:cNvSpPr txBox="1">
            <a:spLocks noGrp="1"/>
          </p:cNvSpPr>
          <p:nvPr>
            <p:ph type="body" idx="1"/>
          </p:nvPr>
        </p:nvSpPr>
        <p:spPr>
          <a:xfrm>
            <a:off x="1371600" y="1393902"/>
            <a:ext cx="10147538"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SzPts val="2800"/>
              <a:buNone/>
            </a:pPr>
            <a:r>
              <a:rPr lang="en-US" dirty="0"/>
              <a:t>Are school districts required to offer homebound services if the parent has asked for them?  </a:t>
            </a:r>
          </a:p>
          <a:p>
            <a:pPr marL="0" indent="0">
              <a:spcBef>
                <a:spcPts val="0"/>
              </a:spcBef>
              <a:buSzPts val="2800"/>
              <a:buNone/>
            </a:pPr>
            <a:endParaRPr lang="en-US" dirty="0"/>
          </a:p>
          <a:p>
            <a:pPr marL="0" indent="0">
              <a:spcBef>
                <a:spcPts val="0"/>
              </a:spcBef>
              <a:buSzPts val="2800"/>
              <a:buNone/>
            </a:pPr>
            <a:r>
              <a:rPr lang="en-US" dirty="0"/>
              <a:t>If required, how many days do we have to begin providing services once we are notified?  </a:t>
            </a:r>
          </a:p>
          <a:p>
            <a:pPr marL="0" indent="0">
              <a:spcBef>
                <a:spcPts val="0"/>
              </a:spcBef>
              <a:buSzPts val="2800"/>
              <a:buNone/>
            </a:pPr>
            <a:endParaRPr lang="en-US" dirty="0"/>
          </a:p>
          <a:p>
            <a:pPr marL="342900" indent="-342900">
              <a:spcBef>
                <a:spcPts val="0"/>
              </a:spcBef>
              <a:buSzPts val="2800"/>
            </a:pPr>
            <a:r>
              <a:rPr lang="en-US" dirty="0">
                <a:solidFill>
                  <a:srgbClr val="333333"/>
                </a:solidFill>
              </a:rPr>
              <a:t>Yes, the process and timelines begin once the request is made.   The school district must, within three days after notification by a parent or legal guardian, plan to provide </a:t>
            </a:r>
            <a:r>
              <a:rPr lang="en-US">
                <a:solidFill>
                  <a:srgbClr val="333333"/>
                </a:solidFill>
              </a:rPr>
              <a:t>these services if the following conditions are met:</a:t>
            </a:r>
            <a:br>
              <a:rPr lang="en-US" dirty="0">
                <a:solidFill>
                  <a:srgbClr val="333333"/>
                </a:solidFill>
              </a:rPr>
            </a:br>
            <a:endParaRPr lang="en-US" dirty="0">
              <a:solidFill>
                <a:srgbClr val="333333"/>
              </a:solidFill>
            </a:endParaRPr>
          </a:p>
          <a:p>
            <a:pPr marL="0" indent="0">
              <a:spcBef>
                <a:spcPts val="0"/>
              </a:spcBef>
              <a:buSzPts val="2800"/>
              <a:buNone/>
            </a:pPr>
            <a:r>
              <a:rPr lang="en-US" dirty="0">
                <a:solidFill>
                  <a:srgbClr val="333333"/>
                </a:solidFill>
              </a:rPr>
              <a:t>  1. The pupil is enrolled in the school district and assigned to an appropriate general or </a:t>
            </a:r>
            <a:r>
              <a:rPr lang="en-US">
                <a:solidFill>
                  <a:srgbClr val="333333"/>
                </a:solidFill>
              </a:rPr>
              <a:t>special education program. </a:t>
            </a:r>
            <a:endParaRPr lang="en-US">
              <a:solidFill>
                <a:srgbClr val="000000"/>
              </a:solidFill>
            </a:endParaRPr>
          </a:p>
          <a:p>
            <a:pPr marL="0" indent="0">
              <a:spcBef>
                <a:spcPts val="0"/>
              </a:spcBef>
              <a:buSzPts val="2800"/>
              <a:buNone/>
            </a:pPr>
            <a:r>
              <a:rPr lang="en-US" dirty="0">
                <a:solidFill>
                  <a:srgbClr val="333333"/>
                </a:solidFill>
              </a:rPr>
              <a:t>  2. The pupil is unable to attend school because of medical condition. </a:t>
            </a:r>
            <a:endParaRPr lang="en-US">
              <a:solidFill>
                <a:srgbClr val="000000"/>
              </a:solidFill>
            </a:endParaRPr>
          </a:p>
          <a:p>
            <a:pPr marL="0" indent="0">
              <a:spcBef>
                <a:spcPts val="0"/>
              </a:spcBef>
              <a:buSzPts val="2800"/>
              <a:buNone/>
            </a:pPr>
            <a:r>
              <a:rPr lang="en-US" dirty="0">
                <a:solidFill>
                  <a:srgbClr val="333333"/>
                </a:solidFill>
              </a:rPr>
              <a:t>  3. The pupil can participate in instructional activities while at home or in the hospital. </a:t>
            </a:r>
            <a:endParaRPr lang="en-US">
              <a:solidFill>
                <a:srgbClr val="000000"/>
              </a:solidFill>
            </a:endParaRPr>
          </a:p>
          <a:p>
            <a:pPr marL="0" indent="0">
              <a:spcBef>
                <a:spcPts val="0"/>
              </a:spcBef>
              <a:buSzPts val="2800"/>
              <a:buNone/>
            </a:pPr>
            <a:r>
              <a:rPr lang="en-US" dirty="0">
                <a:solidFill>
                  <a:srgbClr val="333333"/>
                </a:solidFill>
              </a:rPr>
              <a:t>  4. It  is anticipated that the pupil will be homebound or hospitalized for at least five consecutive school days. </a:t>
            </a:r>
            <a:endParaRPr lang="en-US">
              <a:solidFill>
                <a:srgbClr val="000000"/>
              </a:solidFill>
            </a:endParaRPr>
          </a:p>
          <a:p>
            <a:pPr marL="0" indent="0">
              <a:spcBef>
                <a:spcPts val="0"/>
              </a:spcBef>
              <a:buSzPts val="2800"/>
              <a:buNone/>
            </a:pPr>
            <a:endParaRPr lang="en-US" dirty="0">
              <a:solidFill>
                <a:srgbClr val="333333"/>
              </a:solidFill>
            </a:endParaRPr>
          </a:p>
          <a:p>
            <a:pPr marL="0" indent="0">
              <a:spcBef>
                <a:spcPts val="0"/>
              </a:spcBef>
              <a:buSzPts val="2800"/>
              <a:buNone/>
            </a:pPr>
            <a:r>
              <a:rPr lang="en-US">
                <a:solidFill>
                  <a:srgbClr val="333333"/>
                </a:solidFill>
              </a:rPr>
              <a:t>Note: Pupils who can attend school part-time are expected to </a:t>
            </a:r>
            <a:r>
              <a:rPr lang="en-US" dirty="0">
                <a:solidFill>
                  <a:srgbClr val="333333"/>
                </a:solidFill>
              </a:rPr>
              <a:t>do so and do not qualify for homebound or </a:t>
            </a:r>
            <a:endParaRPr lang="en-US"/>
          </a:p>
        </p:txBody>
      </p:sp>
      <p:sp>
        <p:nvSpPr>
          <p:cNvPr id="3" name="TextBox 2">
            <a:extLst>
              <a:ext uri="{FF2B5EF4-FFF2-40B4-BE49-F238E27FC236}">
                <a16:creationId xmlns:a16="http://schemas.microsoft.com/office/drawing/2014/main" id="{0D7FB40F-72E3-F005-1EFB-CC32641F9A10}"/>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5/4</a:t>
            </a:r>
          </a:p>
        </p:txBody>
      </p:sp>
    </p:spTree>
    <p:extLst>
      <p:ext uri="{BB962C8B-B14F-4D97-AF65-F5344CB8AC3E}">
        <p14:creationId xmlns:p14="http://schemas.microsoft.com/office/powerpoint/2010/main" val="829433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B5504E38-B456-D518-2F02-4BCD2E7C7B28}"/>
            </a:ext>
          </a:extLst>
        </p:cNvPr>
        <p:cNvGrpSpPr/>
        <p:nvPr/>
      </p:nvGrpSpPr>
      <p:grpSpPr>
        <a:xfrm>
          <a:off x="0" y="0"/>
          <a:ext cx="0" cy="0"/>
          <a:chOff x="0" y="0"/>
          <a:chExt cx="0" cy="0"/>
        </a:xfrm>
      </p:grpSpPr>
      <p:sp>
        <p:nvSpPr>
          <p:cNvPr id="115" name="Google Shape;115;p2">
            <a:extLst>
              <a:ext uri="{FF2B5EF4-FFF2-40B4-BE49-F238E27FC236}">
                <a16:creationId xmlns:a16="http://schemas.microsoft.com/office/drawing/2014/main" id="{2EC452A1-3CDB-ED7D-B81B-80D03F094320}"/>
              </a:ext>
            </a:extLst>
          </p:cNvPr>
          <p:cNvSpPr txBox="1">
            <a:spLocks noGrp="1"/>
          </p:cNvSpPr>
          <p:nvPr>
            <p:ph type="body" idx="1"/>
          </p:nvPr>
        </p:nvSpPr>
        <p:spPr>
          <a:xfrm>
            <a:off x="1371600" y="2114550"/>
            <a:ext cx="9601200" cy="3944537"/>
          </a:xfrm>
          <a:prstGeom prst="rect">
            <a:avLst/>
          </a:prstGeom>
          <a:noFill/>
          <a:ln>
            <a:noFill/>
          </a:ln>
        </p:spPr>
        <p:txBody>
          <a:bodyPr spcFirstLastPara="1" wrap="square" lIns="91425" tIns="45700" rIns="91425" bIns="45700" anchor="t" anchorCtr="0">
            <a:normAutofit/>
          </a:bodyPr>
          <a:lstStyle/>
          <a:p>
            <a:pPr marL="0" indent="0">
              <a:spcBef>
                <a:spcPts val="0"/>
              </a:spcBef>
              <a:buSzPts val="2800"/>
              <a:buNone/>
            </a:pPr>
            <a:r>
              <a:rPr lang="en-US" dirty="0"/>
              <a:t>Does the agency offer a support group for those of us who have tried to explain 'Section 25e transfers' at a dinner party and watched everyone’s eyes glaze over in unison?</a:t>
            </a:r>
          </a:p>
          <a:p>
            <a:pPr marL="0" indent="0">
              <a:spcBef>
                <a:spcPts val="0"/>
              </a:spcBef>
              <a:buSzPts val="2800"/>
              <a:buNone/>
            </a:pPr>
            <a:endParaRPr lang="en-US" dirty="0"/>
          </a:p>
          <a:p>
            <a:pPr marL="342900" indent="-342900">
              <a:spcBef>
                <a:spcPts val="0"/>
              </a:spcBef>
              <a:buSzPts val="2800"/>
            </a:pPr>
            <a:r>
              <a:rPr lang="en-US" dirty="0">
                <a:solidFill>
                  <a:srgbClr val="333333"/>
                </a:solidFill>
              </a:rPr>
              <a:t>Nothing official, yet.. But 'unofficially' we should probably create a support group.</a:t>
            </a:r>
            <a:endParaRPr lang="en-US" dirty="0"/>
          </a:p>
        </p:txBody>
      </p:sp>
      <p:pic>
        <p:nvPicPr>
          <p:cNvPr id="8" name="Picture 7">
            <a:extLst>
              <a:ext uri="{FF2B5EF4-FFF2-40B4-BE49-F238E27FC236}">
                <a16:creationId xmlns:a16="http://schemas.microsoft.com/office/drawing/2014/main" id="{38AF2E5B-9CB7-5FF4-4206-DF3ABEC3B8E9}"/>
              </a:ext>
            </a:extLst>
          </p:cNvPr>
          <p:cNvPicPr>
            <a:picLocks noChangeAspect="1"/>
          </p:cNvPicPr>
          <p:nvPr/>
        </p:nvPicPr>
        <p:blipFill>
          <a:blip r:embed="rId3"/>
          <a:stretch>
            <a:fillRect/>
          </a:stretch>
        </p:blipFill>
        <p:spPr>
          <a:xfrm>
            <a:off x="9725025" y="0"/>
            <a:ext cx="2338819" cy="2356783"/>
          </a:xfrm>
          <a:prstGeom prst="rect">
            <a:avLst/>
          </a:prstGeom>
        </p:spPr>
      </p:pic>
    </p:spTree>
    <p:extLst>
      <p:ext uri="{BB962C8B-B14F-4D97-AF65-F5344CB8AC3E}">
        <p14:creationId xmlns:p14="http://schemas.microsoft.com/office/powerpoint/2010/main" val="484245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6B5902C4-6F93-6B2B-75FC-2F0D279C9FA4}"/>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C75D2C71-3B39-9572-686E-719AAF28D7B1}"/>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Homeless students</a:t>
            </a:r>
          </a:p>
        </p:txBody>
      </p:sp>
      <p:sp>
        <p:nvSpPr>
          <p:cNvPr id="115" name="Google Shape;115;p2">
            <a:extLst>
              <a:ext uri="{FF2B5EF4-FFF2-40B4-BE49-F238E27FC236}">
                <a16:creationId xmlns:a16="http://schemas.microsoft.com/office/drawing/2014/main" id="{FB3699FE-3777-8890-FA45-EBA636C58FAE}"/>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Our school district is near a state border. If one of our students becomes homeless and finds a double-up situation across the state line, may we continue to educate and claim FTE?</a:t>
            </a:r>
          </a:p>
          <a:p>
            <a:pPr marL="0" indent="0">
              <a:spcBef>
                <a:spcPts val="0"/>
              </a:spcBef>
              <a:buNone/>
            </a:pPr>
            <a:endParaRPr lang="en-US" dirty="0"/>
          </a:p>
          <a:p>
            <a:pPr marL="0" indent="0">
              <a:spcBef>
                <a:spcPts val="0"/>
              </a:spcBef>
              <a:buNone/>
            </a:pPr>
            <a:r>
              <a:rPr lang="en-US" dirty="0"/>
              <a:t>Must we provide transportation? </a:t>
            </a:r>
          </a:p>
          <a:p>
            <a:pPr marL="0" indent="0">
              <a:spcBef>
                <a:spcPts val="0"/>
              </a:spcBef>
              <a:buNone/>
            </a:pPr>
            <a:endParaRPr lang="en-US" dirty="0"/>
          </a:p>
          <a:p>
            <a:pPr marL="342900" indent="-342900">
              <a:spcBef>
                <a:spcPts val="0"/>
              </a:spcBef>
            </a:pPr>
            <a:r>
              <a:rPr lang="en-US" dirty="0">
                <a:solidFill>
                  <a:srgbClr val="333333"/>
                </a:solidFill>
              </a:rPr>
              <a:t>Yes, these students are allowed to enroll in either the last district or the current one; the goal here is to provide some educational stability.</a:t>
            </a:r>
            <a:endParaRPr lang="en-US" dirty="0"/>
          </a:p>
        </p:txBody>
      </p:sp>
      <p:sp>
        <p:nvSpPr>
          <p:cNvPr id="3" name="TextBox 2">
            <a:extLst>
              <a:ext uri="{FF2B5EF4-FFF2-40B4-BE49-F238E27FC236}">
                <a16:creationId xmlns:a16="http://schemas.microsoft.com/office/drawing/2014/main" id="{363E383A-4842-C33D-743C-74BD14D1700F}"/>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65282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794E7C0-D7DA-0233-2499-AB7537FDE296}"/>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4694BAC9-6A66-4A2A-1D86-766774B85887}"/>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School Funding</a:t>
            </a:r>
          </a:p>
        </p:txBody>
      </p:sp>
      <p:sp>
        <p:nvSpPr>
          <p:cNvPr id="115" name="Google Shape;115;p2">
            <a:extLst>
              <a:ext uri="{FF2B5EF4-FFF2-40B4-BE49-F238E27FC236}">
                <a16:creationId xmlns:a16="http://schemas.microsoft.com/office/drawing/2014/main" id="{B532F258-8A9E-24E2-E031-B9E1EFFE1BC5}"/>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None/>
            </a:pPr>
            <a:r>
              <a:rPr lang="en-US" dirty="0"/>
              <a:t>Can you please explain what an 'Out of Formula" District is, and how that designation affects their funding?</a:t>
            </a:r>
          </a:p>
          <a:p>
            <a:pPr marL="0" indent="0">
              <a:spcBef>
                <a:spcPts val="0"/>
              </a:spcBef>
              <a:buNone/>
            </a:pPr>
            <a:endParaRPr lang="en-US" dirty="0"/>
          </a:p>
          <a:p>
            <a:pPr marL="0" indent="0">
              <a:spcBef>
                <a:spcPts val="0"/>
              </a:spcBef>
              <a:buNone/>
            </a:pPr>
            <a:r>
              <a:rPr lang="en-US" dirty="0"/>
              <a:t>Are they still eligible to have funding cuts for not meeting instructional days or hours, or the 75% attendance rule?</a:t>
            </a:r>
          </a:p>
          <a:p>
            <a:pPr marL="0" indent="0">
              <a:spcBef>
                <a:spcPts val="0"/>
              </a:spcBef>
              <a:buNone/>
            </a:pPr>
            <a:endParaRPr lang="en-US" dirty="0"/>
          </a:p>
          <a:p>
            <a:pPr marL="0" indent="0">
              <a:spcBef>
                <a:spcPts val="0"/>
              </a:spcBef>
              <a:buNone/>
            </a:pPr>
            <a:endParaRPr lang="en-US" dirty="0"/>
          </a:p>
          <a:p>
            <a:pPr marL="342900" indent="-342900">
              <a:spcBef>
                <a:spcPts val="0"/>
              </a:spcBef>
            </a:pPr>
            <a:r>
              <a:rPr lang="en-US" dirty="0">
                <a:solidFill>
                  <a:srgbClr val="333333"/>
                </a:solidFill>
              </a:rPr>
              <a:t>In Michigan, an “out-of-formula” district is a district whose local property tax revenue generates more money per pupil than the foundation allowance amount set by the state funding formula. Because the district already raises more than the formula amount locally, it does not receive the standard state foundation allowance funding that most districts receive.</a:t>
            </a:r>
            <a:br>
              <a:rPr lang="en-US" dirty="0">
                <a:solidFill>
                  <a:srgbClr val="333333"/>
                </a:solidFill>
              </a:rPr>
            </a:br>
            <a:br>
              <a:rPr lang="en-US" dirty="0"/>
            </a:br>
            <a:r>
              <a:rPr lang="en-US" dirty="0">
                <a:solidFill>
                  <a:srgbClr val="333333"/>
                </a:solidFill>
              </a:rPr>
              <a:t>Some out of formula districts do receive some other state aid like at-risk funds, isolated district funds, </a:t>
            </a:r>
            <a:r>
              <a:rPr lang="en-US" dirty="0" err="1">
                <a:solidFill>
                  <a:srgbClr val="333333"/>
                </a:solidFill>
              </a:rPr>
              <a:t>headlee</a:t>
            </a:r>
            <a:r>
              <a:rPr lang="en-US" dirty="0">
                <a:solidFill>
                  <a:srgbClr val="333333"/>
                </a:solidFill>
              </a:rPr>
              <a:t> obligation for data collection, etc. So, while they are out of formula, if they receive any sort of state aid, there would be a reduction in that state aid for any shortfalls.</a:t>
            </a:r>
            <a:endParaRPr lang="en-US" dirty="0"/>
          </a:p>
        </p:txBody>
      </p:sp>
      <p:sp>
        <p:nvSpPr>
          <p:cNvPr id="3" name="TextBox 2">
            <a:extLst>
              <a:ext uri="{FF2B5EF4-FFF2-40B4-BE49-F238E27FC236}">
                <a16:creationId xmlns:a16="http://schemas.microsoft.com/office/drawing/2014/main" id="{913BA3B3-C5F8-C35D-6E78-860A44728DD9}"/>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627782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6F465070-BD20-9CC2-E1A2-564C3F190D79}"/>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D6EDDE0-EE1F-2F47-7A02-BAC08F66988F}"/>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23a Reporting</a:t>
            </a:r>
          </a:p>
        </p:txBody>
      </p:sp>
      <p:sp>
        <p:nvSpPr>
          <p:cNvPr id="115" name="Google Shape;115;p2">
            <a:extLst>
              <a:ext uri="{FF2B5EF4-FFF2-40B4-BE49-F238E27FC236}">
                <a16:creationId xmlns:a16="http://schemas.microsoft.com/office/drawing/2014/main" id="{7B29377F-6048-8A3A-00FC-315E7F60F549}"/>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For the new 23a option of claiming additional FTE for multiple courses completed, if an error is made, is there a penalty or just the loss of funding for that specific claim?</a:t>
            </a:r>
          </a:p>
          <a:p>
            <a:pPr marL="0" indent="0">
              <a:spcBef>
                <a:spcPts val="0"/>
              </a:spcBef>
              <a:buNone/>
            </a:pPr>
            <a:endParaRPr lang="en-US" dirty="0"/>
          </a:p>
          <a:p>
            <a:pPr marL="342900" indent="-342900">
              <a:spcBef>
                <a:spcPts val="0"/>
              </a:spcBef>
            </a:pPr>
            <a:r>
              <a:rPr lang="en-US" dirty="0">
                <a:solidFill>
                  <a:srgbClr val="333333"/>
                </a:solidFill>
              </a:rPr>
              <a:t>MDE would remove the claim so it would just be the loss of funding for that specific claim.</a:t>
            </a:r>
            <a:endParaRPr lang="en-US" dirty="0"/>
          </a:p>
        </p:txBody>
      </p:sp>
      <p:sp>
        <p:nvSpPr>
          <p:cNvPr id="3" name="TextBox 2">
            <a:extLst>
              <a:ext uri="{FF2B5EF4-FFF2-40B4-BE49-F238E27FC236}">
                <a16:creationId xmlns:a16="http://schemas.microsoft.com/office/drawing/2014/main" id="{2B07B8FF-1A97-C807-B969-998B38AED0CB}"/>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856087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93064D6-880B-5A3E-603F-C7D05AD85C76}"/>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398B0299-1754-B336-B2FC-81ED6D63C323}"/>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23a Reporting</a:t>
            </a:r>
          </a:p>
        </p:txBody>
      </p:sp>
      <p:sp>
        <p:nvSpPr>
          <p:cNvPr id="115" name="Google Shape;115;p2">
            <a:extLst>
              <a:ext uri="{FF2B5EF4-FFF2-40B4-BE49-F238E27FC236}">
                <a16:creationId xmlns:a16="http://schemas.microsoft.com/office/drawing/2014/main" id="{413AD888-FB4B-678F-0656-3ECC4BA8859F}"/>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We are getting many student record requests from Graduation Alliance. Should these requests be honored, or should the request come from the enrolling District, not GA?</a:t>
            </a:r>
          </a:p>
          <a:p>
            <a:pPr marL="0" indent="0">
              <a:spcBef>
                <a:spcPts val="0"/>
              </a:spcBef>
              <a:buNone/>
            </a:pPr>
            <a:endParaRPr lang="en-US" dirty="0"/>
          </a:p>
          <a:p>
            <a:pPr marL="342900" indent="-342900">
              <a:spcBef>
                <a:spcPts val="0"/>
              </a:spcBef>
            </a:pPr>
            <a:r>
              <a:rPr lang="en-US" dirty="0">
                <a:solidFill>
                  <a:srgbClr val="333333"/>
                </a:solidFill>
              </a:rPr>
              <a:t>The request should come from the enrolling district. Records should not be released to a third party.</a:t>
            </a:r>
            <a:endParaRPr lang="en-US" dirty="0"/>
          </a:p>
        </p:txBody>
      </p:sp>
      <p:sp>
        <p:nvSpPr>
          <p:cNvPr id="3" name="TextBox 2">
            <a:extLst>
              <a:ext uri="{FF2B5EF4-FFF2-40B4-BE49-F238E27FC236}">
                <a16:creationId xmlns:a16="http://schemas.microsoft.com/office/drawing/2014/main" id="{4614BF2A-817A-C99D-9F76-FA6C5A2F3A78}"/>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86884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D213F4AA-F7D3-F731-4960-BDB3954C1CE3}"/>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4C694E2F-15F7-FA6A-A02E-B1FDE7ED635D}"/>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Alternative Education</a:t>
            </a:r>
            <a:endParaRPr lang="en-US"/>
          </a:p>
        </p:txBody>
      </p:sp>
      <p:sp>
        <p:nvSpPr>
          <p:cNvPr id="115" name="Google Shape;115;p2">
            <a:extLst>
              <a:ext uri="{FF2B5EF4-FFF2-40B4-BE49-F238E27FC236}">
                <a16:creationId xmlns:a16="http://schemas.microsoft.com/office/drawing/2014/main" id="{F60EB4EE-4EFD-BF27-1AD8-8638EB0913AD}"/>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If a student is enrolled in a 23a program then moves out of the district, may we keep that student enrolled without a release or SOC application?</a:t>
            </a:r>
          </a:p>
          <a:p>
            <a:pPr marL="0" indent="0">
              <a:spcBef>
                <a:spcPts val="0"/>
              </a:spcBef>
              <a:buNone/>
            </a:pPr>
            <a:endParaRPr lang="en-US" dirty="0"/>
          </a:p>
          <a:p>
            <a:pPr marL="342900" indent="-342900">
              <a:spcBef>
                <a:spcPts val="0"/>
              </a:spcBef>
            </a:pPr>
            <a:r>
              <a:rPr lang="en-US" dirty="0">
                <a:solidFill>
                  <a:srgbClr val="333333"/>
                </a:solidFill>
              </a:rPr>
              <a:t>It depends on if the student meets the requirements under section 6 that would allow the student to be considered alternative education and thus enroll without a release.  Otherwise, SOC or a release would be needed.</a:t>
            </a:r>
          </a:p>
          <a:p>
            <a:pPr marL="0" indent="0">
              <a:spcBef>
                <a:spcPts val="0"/>
              </a:spcBef>
              <a:buNone/>
            </a:pPr>
            <a:endParaRPr lang="en-US" dirty="0"/>
          </a:p>
        </p:txBody>
      </p:sp>
      <p:sp>
        <p:nvSpPr>
          <p:cNvPr id="3" name="TextBox 2">
            <a:extLst>
              <a:ext uri="{FF2B5EF4-FFF2-40B4-BE49-F238E27FC236}">
                <a16:creationId xmlns:a16="http://schemas.microsoft.com/office/drawing/2014/main" id="{0A92AD13-014B-7DBC-C6C1-52D1446398DF}"/>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191065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D501827D-91E2-C659-8587-6AD92610A1D0}"/>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C477A5B5-81A1-D272-B0D3-4DD90969C91E}"/>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MSDS Reporting</a:t>
            </a:r>
            <a:endParaRPr lang="en-US"/>
          </a:p>
        </p:txBody>
      </p:sp>
      <p:sp>
        <p:nvSpPr>
          <p:cNvPr id="115" name="Google Shape;115;p2">
            <a:extLst>
              <a:ext uri="{FF2B5EF4-FFF2-40B4-BE49-F238E27FC236}">
                <a16:creationId xmlns:a16="http://schemas.microsoft.com/office/drawing/2014/main" id="{8BE9F723-6DB4-D426-0976-64345F34D480}"/>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 understand that section 35a reporting (early reading deficiency for all students K-3) is being phased out.</a:t>
            </a:r>
          </a:p>
          <a:p>
            <a:pPr marL="0" indent="0">
              <a:spcBef>
                <a:spcPts val="0"/>
              </a:spcBef>
              <a:buNone/>
            </a:pPr>
            <a:endParaRPr lang="en-US" dirty="0"/>
          </a:p>
          <a:p>
            <a:pPr marL="0" indent="0">
              <a:spcBef>
                <a:spcPts val="0"/>
              </a:spcBef>
              <a:buNone/>
            </a:pPr>
            <a:r>
              <a:rPr lang="en-US" dirty="0"/>
              <a:t>Will we be required to report this data this year end?  If it is optional, will we get a warning or an error?</a:t>
            </a:r>
          </a:p>
          <a:p>
            <a:pPr marL="0" indent="0">
              <a:spcBef>
                <a:spcPts val="0"/>
              </a:spcBef>
              <a:buNone/>
            </a:pPr>
            <a:endParaRPr lang="en-US" dirty="0"/>
          </a:p>
          <a:p>
            <a:pPr marL="342900" indent="-342900">
              <a:spcBef>
                <a:spcPts val="0"/>
              </a:spcBef>
            </a:pPr>
            <a:r>
              <a:rPr lang="en-US" dirty="0"/>
              <a:t>35a reporting is not required.  If there are any business rules that are still trying to fire, we’ll make sure that those are warnings or removed.</a:t>
            </a:r>
          </a:p>
        </p:txBody>
      </p:sp>
      <p:sp>
        <p:nvSpPr>
          <p:cNvPr id="3" name="TextBox 2">
            <a:extLst>
              <a:ext uri="{FF2B5EF4-FFF2-40B4-BE49-F238E27FC236}">
                <a16:creationId xmlns:a16="http://schemas.microsoft.com/office/drawing/2014/main" id="{0D113C41-8968-9275-B4E0-41A02F842CF2}"/>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152946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828FF811-B745-5B7B-A9F6-FCB5D657DD2C}"/>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9F7AC84C-E16F-D30A-5467-FDC826D368A7}"/>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EMC Programs</a:t>
            </a:r>
            <a:endParaRPr lang="en-US"/>
          </a:p>
        </p:txBody>
      </p:sp>
      <p:sp>
        <p:nvSpPr>
          <p:cNvPr id="115" name="Google Shape;115;p2">
            <a:extLst>
              <a:ext uri="{FF2B5EF4-FFF2-40B4-BE49-F238E27FC236}">
                <a16:creationId xmlns:a16="http://schemas.microsoft.com/office/drawing/2014/main" id="{FDD70321-55D0-D325-270C-C039E94ECE74}"/>
              </a:ext>
            </a:extLst>
          </p:cNvPr>
          <p:cNvSpPr txBox="1">
            <a:spLocks noGrp="1"/>
          </p:cNvSpPr>
          <p:nvPr>
            <p:ph type="body" idx="1"/>
          </p:nvPr>
        </p:nvSpPr>
        <p:spPr>
          <a:xfrm>
            <a:off x="1125460" y="1393902"/>
            <a:ext cx="984734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Is a student in an EMC considered to have 'failed to complete' if they:</a:t>
            </a:r>
          </a:p>
          <a:p>
            <a:pPr indent="-457200">
              <a:spcBef>
                <a:spcPts val="0"/>
              </a:spcBef>
              <a:buAutoNum type="arabicPeriod"/>
            </a:pPr>
            <a:r>
              <a:rPr lang="en-US" dirty="0"/>
              <a:t>Attended the course but did not pass?</a:t>
            </a:r>
          </a:p>
          <a:p>
            <a:pPr indent="-457200">
              <a:spcBef>
                <a:spcPts val="0"/>
              </a:spcBef>
              <a:buAutoNum type="arabicPeriod"/>
            </a:pPr>
            <a:r>
              <a:rPr lang="en-US" dirty="0"/>
              <a:t>Simply never attended the course?</a:t>
            </a:r>
          </a:p>
          <a:p>
            <a:pPr marL="0" indent="0">
              <a:spcBef>
                <a:spcPts val="0"/>
              </a:spcBef>
              <a:buNone/>
            </a:pPr>
            <a:endParaRPr lang="en-US" dirty="0"/>
          </a:p>
          <a:p>
            <a:pPr marL="0" indent="0">
              <a:spcBef>
                <a:spcPts val="0"/>
              </a:spcBef>
              <a:buNone/>
            </a:pPr>
            <a:r>
              <a:rPr lang="en-US" dirty="0"/>
              <a:t>Would both of these situations be considered failure to complete?</a:t>
            </a:r>
          </a:p>
          <a:p>
            <a:pPr marL="0" indent="0">
              <a:spcBef>
                <a:spcPts val="0"/>
              </a:spcBef>
              <a:buNone/>
            </a:pPr>
            <a:endParaRPr lang="en-US" dirty="0"/>
          </a:p>
          <a:p>
            <a:pPr marL="342900" indent="-342900">
              <a:spcBef>
                <a:spcPts val="0"/>
              </a:spcBef>
            </a:pPr>
            <a:r>
              <a:rPr lang="en-US" dirty="0">
                <a:solidFill>
                  <a:srgbClr val="000000"/>
                </a:solidFill>
              </a:rPr>
              <a:t>This is somewhat a district determination.  Was credit awarded?</a:t>
            </a:r>
          </a:p>
          <a:p>
            <a:pPr marL="0" indent="0">
              <a:spcBef>
                <a:spcPts val="0"/>
              </a:spcBef>
              <a:buNone/>
            </a:pPr>
            <a:endParaRPr lang="en-US" dirty="0"/>
          </a:p>
        </p:txBody>
      </p:sp>
      <p:sp>
        <p:nvSpPr>
          <p:cNvPr id="3" name="TextBox 2">
            <a:extLst>
              <a:ext uri="{FF2B5EF4-FFF2-40B4-BE49-F238E27FC236}">
                <a16:creationId xmlns:a16="http://schemas.microsoft.com/office/drawing/2014/main" id="{EC9B2191-4C29-4F1D-246E-C8A5EE4599F5}"/>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37243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AEE4469-F326-428D-3EC3-2546E0076FBB}"/>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ECE67B08-668C-0751-0013-AAD2F3BE0500}"/>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Audit documentation</a:t>
            </a:r>
            <a:endParaRPr lang="en-US"/>
          </a:p>
        </p:txBody>
      </p:sp>
      <p:sp>
        <p:nvSpPr>
          <p:cNvPr id="115" name="Google Shape;115;p2">
            <a:extLst>
              <a:ext uri="{FF2B5EF4-FFF2-40B4-BE49-F238E27FC236}">
                <a16:creationId xmlns:a16="http://schemas.microsoft.com/office/drawing/2014/main" id="{0A8482B0-F0E8-D565-8D6E-8667E11EB77C}"/>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During a QCR review, do we need to provide the return date for EVERY absent student, or only those that were sampled?</a:t>
            </a:r>
          </a:p>
          <a:p>
            <a:pPr marL="0" indent="0">
              <a:spcBef>
                <a:spcPts val="0"/>
              </a:spcBef>
              <a:buNone/>
            </a:pPr>
            <a:endParaRPr lang="en-US" dirty="0"/>
          </a:p>
          <a:p>
            <a:pPr marL="342900" indent="-342900">
              <a:spcBef>
                <a:spcPts val="0"/>
              </a:spcBef>
            </a:pPr>
            <a:r>
              <a:rPr lang="en-US" dirty="0">
                <a:solidFill>
                  <a:srgbClr val="333333"/>
                </a:solidFill>
              </a:rPr>
              <a:t>The return date should be included on the 10/30 date absence report. This should be checked to ensure that the student returned in the 10/30 day window.</a:t>
            </a:r>
            <a:endParaRPr lang="en-US" dirty="0"/>
          </a:p>
        </p:txBody>
      </p:sp>
      <p:sp>
        <p:nvSpPr>
          <p:cNvPr id="3" name="TextBox 2">
            <a:extLst>
              <a:ext uri="{FF2B5EF4-FFF2-40B4-BE49-F238E27FC236}">
                <a16:creationId xmlns:a16="http://schemas.microsoft.com/office/drawing/2014/main" id="{B69F5729-25E1-6B75-2307-91FB7495D16A}"/>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112842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013A586F-BFBE-BA2F-59EC-8DCA4023446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31EF2778-EE0F-DEA1-C43C-A5487735F4F4}"/>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dirty="0"/>
              <a:t>Foreign Exchange Students</a:t>
            </a:r>
            <a:endParaRPr lang="en-US" dirty="0"/>
          </a:p>
        </p:txBody>
      </p:sp>
      <p:sp>
        <p:nvSpPr>
          <p:cNvPr id="115" name="Google Shape;115;p2">
            <a:extLst>
              <a:ext uri="{FF2B5EF4-FFF2-40B4-BE49-F238E27FC236}">
                <a16:creationId xmlns:a16="http://schemas.microsoft.com/office/drawing/2014/main" id="{19239C39-2489-F37B-3E36-E9F626A9C85A}"/>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a:bodyPr>
          <a:lstStyle/>
          <a:p>
            <a:pPr marL="0" indent="0">
              <a:spcBef>
                <a:spcPts val="0"/>
              </a:spcBef>
              <a:buNone/>
            </a:pPr>
            <a:r>
              <a:rPr lang="en-US" dirty="0"/>
              <a:t>Should foreign exchange students enrolling here through an exchange program be listed in the count day 5QC listing?</a:t>
            </a:r>
          </a:p>
          <a:p>
            <a:pPr marL="0" indent="0">
              <a:spcBef>
                <a:spcPts val="0"/>
              </a:spcBef>
              <a:buNone/>
            </a:pPr>
            <a:endParaRPr lang="en-US" dirty="0"/>
          </a:p>
          <a:p>
            <a:pPr marL="342900" indent="-342900">
              <a:spcBef>
                <a:spcPts val="0"/>
              </a:spcBef>
            </a:pPr>
            <a:r>
              <a:rPr lang="en-US" dirty="0">
                <a:solidFill>
                  <a:srgbClr val="333333"/>
                </a:solidFill>
              </a:rPr>
              <a:t>Yes, they should be included on the 5QC list.</a:t>
            </a:r>
            <a:endParaRPr lang="en-US" dirty="0"/>
          </a:p>
        </p:txBody>
      </p:sp>
      <p:sp>
        <p:nvSpPr>
          <p:cNvPr id="3" name="TextBox 2">
            <a:extLst>
              <a:ext uri="{FF2B5EF4-FFF2-40B4-BE49-F238E27FC236}">
                <a16:creationId xmlns:a16="http://schemas.microsoft.com/office/drawing/2014/main" id="{8095E1FC-9A41-5DD7-C4BC-FA2508CB89A4}"/>
              </a:ext>
            </a:extLst>
          </p:cNvPr>
          <p:cNvSpPr txBox="1"/>
          <p:nvPr/>
        </p:nvSpPr>
        <p:spPr>
          <a:xfrm>
            <a:off x="114301" y="200025"/>
            <a:ext cx="609600" cy="307777"/>
          </a:xfrm>
          <a:prstGeom prst="rect">
            <a:avLst/>
          </a:prstGeom>
          <a:noFill/>
        </p:spPr>
        <p:txBody>
          <a:bodyPr wrap="square" lIns="91440" tIns="45720" rIns="91440" bIns="45720" rtlCol="0" anchor="t">
            <a:spAutoFit/>
          </a:bodyPr>
          <a:lstStyle/>
          <a:p>
            <a:r>
              <a:rPr lang="en-US"/>
              <a:t>5/5</a:t>
            </a:r>
          </a:p>
        </p:txBody>
      </p:sp>
    </p:spTree>
    <p:extLst>
      <p:ext uri="{BB962C8B-B14F-4D97-AF65-F5344CB8AC3E}">
        <p14:creationId xmlns:p14="http://schemas.microsoft.com/office/powerpoint/2010/main" val="3625370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7AEA6-7017-3E37-C6AD-E851CF283752}"/>
              </a:ext>
            </a:extLst>
          </p:cNvPr>
          <p:cNvSpPr>
            <a:spLocks noGrp="1"/>
          </p:cNvSpPr>
          <p:nvPr>
            <p:ph type="title"/>
          </p:nvPr>
        </p:nvSpPr>
        <p:spPr/>
        <p:txBody>
          <a:bodyPr>
            <a:noAutofit/>
          </a:bodyPr>
          <a:lstStyle/>
          <a:p>
            <a:r>
              <a:rPr lang="en-US" sz="4000" b="0" dirty="0"/>
              <a:t>School of Choice</a:t>
            </a:r>
          </a:p>
        </p:txBody>
      </p:sp>
      <p:sp>
        <p:nvSpPr>
          <p:cNvPr id="3" name="Text Placeholder 2">
            <a:extLst>
              <a:ext uri="{FF2B5EF4-FFF2-40B4-BE49-F238E27FC236}">
                <a16:creationId xmlns:a16="http://schemas.microsoft.com/office/drawing/2014/main" id="{BE02DD1B-DD37-9E64-0ED4-EBD95597DDC6}"/>
              </a:ext>
            </a:extLst>
          </p:cNvPr>
          <p:cNvSpPr>
            <a:spLocks noGrp="1"/>
          </p:cNvSpPr>
          <p:nvPr>
            <p:ph type="body" idx="1"/>
          </p:nvPr>
        </p:nvSpPr>
        <p:spPr>
          <a:xfrm>
            <a:off x="1130271" y="1404257"/>
            <a:ext cx="9603275" cy="4062088"/>
          </a:xfrm>
        </p:spPr>
        <p:txBody>
          <a:bodyPr/>
          <a:lstStyle/>
          <a:p>
            <a:pPr marL="76200" indent="0">
              <a:buNone/>
            </a:pPr>
            <a:r>
              <a:rPr lang="en-US" dirty="0"/>
              <a:t>If a district offers a GSRP program and requires the student to re-enroll for Kindergarten through the School of Choice process, can the GSRP discipline record be used to determine acceptance?</a:t>
            </a:r>
          </a:p>
          <a:p>
            <a:pPr marL="76200" indent="0">
              <a:buNone/>
            </a:pPr>
            <a:endParaRPr lang="en-US" dirty="0"/>
          </a:p>
          <a:p>
            <a:r>
              <a:rPr lang="en-US" dirty="0"/>
              <a:t>If the suspension occurred within the same district it cannot be considered for acceptance in Kindergarten through School of Choice.</a:t>
            </a:r>
          </a:p>
        </p:txBody>
      </p:sp>
    </p:spTree>
    <p:extLst>
      <p:ext uri="{BB962C8B-B14F-4D97-AF65-F5344CB8AC3E}">
        <p14:creationId xmlns:p14="http://schemas.microsoft.com/office/powerpoint/2010/main" val="2549053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F7093-341D-F8D0-1A63-E876758F27EE}"/>
              </a:ext>
            </a:extLst>
          </p:cNvPr>
          <p:cNvSpPr>
            <a:spLocks noGrp="1"/>
          </p:cNvSpPr>
          <p:nvPr>
            <p:ph type="title"/>
          </p:nvPr>
        </p:nvSpPr>
        <p:spPr/>
        <p:txBody>
          <a:bodyPr>
            <a:noAutofit/>
          </a:bodyPr>
          <a:lstStyle/>
          <a:p>
            <a:r>
              <a:rPr lang="en-US" sz="4000" b="0" dirty="0"/>
              <a:t>Dual Enrollment</a:t>
            </a:r>
          </a:p>
        </p:txBody>
      </p:sp>
      <p:sp>
        <p:nvSpPr>
          <p:cNvPr id="3" name="Text Placeholder 2">
            <a:extLst>
              <a:ext uri="{FF2B5EF4-FFF2-40B4-BE49-F238E27FC236}">
                <a16:creationId xmlns:a16="http://schemas.microsoft.com/office/drawing/2014/main" id="{61328254-813E-4032-188F-7B90EF850212}"/>
              </a:ext>
            </a:extLst>
          </p:cNvPr>
          <p:cNvSpPr>
            <a:spLocks noGrp="1"/>
          </p:cNvSpPr>
          <p:nvPr>
            <p:ph type="body" idx="1"/>
          </p:nvPr>
        </p:nvSpPr>
        <p:spPr>
          <a:xfrm>
            <a:off x="1130271" y="1306285"/>
            <a:ext cx="9603275" cy="4160059"/>
          </a:xfrm>
        </p:spPr>
        <p:txBody>
          <a:bodyPr>
            <a:normAutofit fontScale="92500"/>
          </a:bodyPr>
          <a:lstStyle/>
          <a:p>
            <a:r>
              <a:rPr lang="en-US" dirty="0"/>
              <a:t>We have a student that has taken 11 college classes within a year and a half.  They are a senior.  I know the manual states you can only that 10 unless you get a written agreement with the college.  What if the courses are at two different universities?  Do they need an agreement with both?</a:t>
            </a:r>
          </a:p>
          <a:p>
            <a:endParaRPr lang="en-US" dirty="0"/>
          </a:p>
          <a:p>
            <a:r>
              <a:rPr lang="en-US" dirty="0"/>
              <a:t>Jeff McNeil would be a good resource for this question.  This is a documentation issue and is not something that FTE would be taken away for.  The doing that willingly, so we would support it.</a:t>
            </a:r>
          </a:p>
        </p:txBody>
      </p:sp>
    </p:spTree>
    <p:extLst>
      <p:ext uri="{BB962C8B-B14F-4D97-AF65-F5344CB8AC3E}">
        <p14:creationId xmlns:p14="http://schemas.microsoft.com/office/powerpoint/2010/main" val="18516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09B02-49A3-0927-977D-DBCDFDB5C474}"/>
              </a:ext>
            </a:extLst>
          </p:cNvPr>
          <p:cNvSpPr>
            <a:spLocks noGrp="1"/>
          </p:cNvSpPr>
          <p:nvPr>
            <p:ph type="title"/>
          </p:nvPr>
        </p:nvSpPr>
        <p:spPr/>
        <p:txBody>
          <a:bodyPr>
            <a:noAutofit/>
          </a:bodyPr>
          <a:lstStyle/>
          <a:p>
            <a:r>
              <a:rPr lang="en-US" sz="4000" b="0" dirty="0"/>
              <a:t>Teacher Certification</a:t>
            </a:r>
          </a:p>
        </p:txBody>
      </p:sp>
      <p:sp>
        <p:nvSpPr>
          <p:cNvPr id="3" name="Text Placeholder 2">
            <a:extLst>
              <a:ext uri="{FF2B5EF4-FFF2-40B4-BE49-F238E27FC236}">
                <a16:creationId xmlns:a16="http://schemas.microsoft.com/office/drawing/2014/main" id="{19655F5A-FBFE-A063-F28F-ABC0739407A5}"/>
              </a:ext>
            </a:extLst>
          </p:cNvPr>
          <p:cNvSpPr>
            <a:spLocks noGrp="1"/>
          </p:cNvSpPr>
          <p:nvPr>
            <p:ph type="body" idx="1"/>
          </p:nvPr>
        </p:nvSpPr>
        <p:spPr>
          <a:xfrm>
            <a:off x="1130271" y="1382485"/>
            <a:ext cx="9603275" cy="4083859"/>
          </a:xfrm>
        </p:spPr>
        <p:txBody>
          <a:bodyPr/>
          <a:lstStyle/>
          <a:p>
            <a:pPr marL="76200" indent="0">
              <a:buNone/>
            </a:pPr>
            <a:r>
              <a:rPr lang="en-US" dirty="0"/>
              <a:t>With the daily permit requirements for Special Ed (needing </a:t>
            </a:r>
            <a:r>
              <a:rPr lang="en-US"/>
              <a:t>the bachelor’s</a:t>
            </a:r>
            <a:r>
              <a:rPr lang="en-US" dirty="0"/>
              <a:t>), is there a plan for a daily sub permit for Special Ed?</a:t>
            </a:r>
          </a:p>
          <a:p>
            <a:pPr marL="76200" indent="0">
              <a:buNone/>
            </a:pPr>
            <a:endParaRPr lang="en-US" dirty="0"/>
          </a:p>
          <a:p>
            <a:r>
              <a:rPr lang="en-US" dirty="0"/>
              <a:t>There is no plan for a Special Ed type permit.  The district should be working with the teacher to ensure that they have that bachelor’s program met and have documentation on file in case they are audited by the federal government.</a:t>
            </a:r>
          </a:p>
        </p:txBody>
      </p:sp>
    </p:spTree>
    <p:extLst>
      <p:ext uri="{BB962C8B-B14F-4D97-AF65-F5344CB8AC3E}">
        <p14:creationId xmlns:p14="http://schemas.microsoft.com/office/powerpoint/2010/main" val="3884465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C791C8BE-6D7F-6DCE-BA7D-87C65BC0526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8B077FC-B8BF-CBCF-2151-EACD4F6A89B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Attendance</a:t>
            </a:r>
            <a:endParaRPr lang="en-US"/>
          </a:p>
        </p:txBody>
      </p:sp>
      <p:sp>
        <p:nvSpPr>
          <p:cNvPr id="115" name="Google Shape;115;p2">
            <a:extLst>
              <a:ext uri="{FF2B5EF4-FFF2-40B4-BE49-F238E27FC236}">
                <a16:creationId xmlns:a16="http://schemas.microsoft.com/office/drawing/2014/main" id="{D5B2CF8D-D108-50FF-DD73-3D8199617FB5}"/>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SzPts val="2800"/>
              <a:buNone/>
            </a:pPr>
            <a:r>
              <a:rPr lang="en-US" dirty="0"/>
              <a:t>What exactly is looked at in an attendance audit - specifically on the expectation to have weekly certification attestation statements? The PAM says no ink signature or printed records are required (except during count periods), so what are you looking for? </a:t>
            </a:r>
          </a:p>
          <a:p>
            <a:pPr marL="0" indent="0">
              <a:spcBef>
                <a:spcPts val="0"/>
              </a:spcBef>
              <a:buSzPts val="2800"/>
              <a:buNone/>
            </a:pPr>
            <a:r>
              <a:rPr lang="en-US" dirty="0"/>
              <a:t>Is it acceptable to have a statement in the SIS that a teacher acknowledges daily? Can we pre-do a statement at the start or end of the year to cover the whole year? Our concern is that teachers aren’t willing to work with us on this.</a:t>
            </a:r>
          </a:p>
          <a:p>
            <a:pPr marL="0" indent="0">
              <a:spcBef>
                <a:spcPts val="0"/>
              </a:spcBef>
              <a:buSzPts val="2800"/>
              <a:buNone/>
            </a:pPr>
            <a:endParaRPr lang="en-US" dirty="0"/>
          </a:p>
          <a:p>
            <a:pPr marL="0" indent="0"/>
            <a:r>
              <a:rPr lang="en-US" dirty="0">
                <a:solidFill>
                  <a:srgbClr val="333333"/>
                </a:solidFill>
              </a:rPr>
              <a:t>Auditors will review for count periods. However, just because attendance it is not being reviewed outside of this window does not mean it should not be signed during other times. </a:t>
            </a:r>
          </a:p>
          <a:p>
            <a:pPr marL="0" indent="0"/>
            <a:endParaRPr lang="en-US" dirty="0">
              <a:solidFill>
                <a:srgbClr val="333333"/>
              </a:solidFill>
            </a:endParaRPr>
          </a:p>
          <a:p>
            <a:pPr marL="0" indent="0"/>
            <a:r>
              <a:rPr lang="en-US" dirty="0">
                <a:solidFill>
                  <a:srgbClr val="333333"/>
                </a:solidFill>
              </a:rPr>
              <a:t>The teacher must certify the source attendance document by signing it in ink regardless of the format. The document must include the name of the class, class period, and dates. Teachers must sign digital attendance documents on a weekly basis (minimally). If the record is in pencil, the teacher of record must total the daily attendance in ink. </a:t>
            </a:r>
            <a:endParaRPr lang="en-US" dirty="0">
              <a:solidFill>
                <a:srgbClr val="000000"/>
              </a:solidFill>
            </a:endParaRPr>
          </a:p>
          <a:p>
            <a:pPr marL="0" indent="0"/>
            <a:endParaRPr lang="en-US" dirty="0">
              <a:solidFill>
                <a:srgbClr val="333333"/>
              </a:solidFill>
            </a:endParaRPr>
          </a:p>
        </p:txBody>
      </p:sp>
    </p:spTree>
    <p:extLst>
      <p:ext uri="{BB962C8B-B14F-4D97-AF65-F5344CB8AC3E}">
        <p14:creationId xmlns:p14="http://schemas.microsoft.com/office/powerpoint/2010/main" val="3571178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C791C8BE-6D7F-6DCE-BA7D-87C65BC05265}"/>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08B077FC-B8BF-CBCF-2151-EACD4F6A89BA}"/>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dirty="0"/>
              <a:t>Attendance, cont.</a:t>
            </a:r>
            <a:endParaRPr lang="en-US" dirty="0"/>
          </a:p>
        </p:txBody>
      </p:sp>
      <p:sp>
        <p:nvSpPr>
          <p:cNvPr id="115" name="Google Shape;115;p2">
            <a:extLst>
              <a:ext uri="{FF2B5EF4-FFF2-40B4-BE49-F238E27FC236}">
                <a16:creationId xmlns:a16="http://schemas.microsoft.com/office/drawing/2014/main" id="{D5B2CF8D-D108-50FF-DD73-3D8199617FB5}"/>
              </a:ext>
            </a:extLst>
          </p:cNvPr>
          <p:cNvSpPr txBox="1">
            <a:spLocks noGrp="1"/>
          </p:cNvSpPr>
          <p:nvPr>
            <p:ph type="body" idx="1"/>
          </p:nvPr>
        </p:nvSpPr>
        <p:spPr>
          <a:xfrm>
            <a:off x="614149" y="1393902"/>
            <a:ext cx="10959152" cy="4665185"/>
          </a:xfrm>
          <a:prstGeom prst="rect">
            <a:avLst/>
          </a:prstGeom>
          <a:noFill/>
          <a:ln>
            <a:noFill/>
          </a:ln>
        </p:spPr>
        <p:txBody>
          <a:bodyPr spcFirstLastPara="1" wrap="square" lIns="91425" tIns="45700" rIns="91425" bIns="45700" anchor="t" anchorCtr="0">
            <a:normAutofit fontScale="47500" lnSpcReduction="20000"/>
          </a:bodyPr>
          <a:lstStyle/>
          <a:p>
            <a:pPr marL="0" indent="0"/>
            <a:r>
              <a:rPr lang="en-US" dirty="0">
                <a:solidFill>
                  <a:srgbClr val="333333"/>
                </a:solidFill>
              </a:rPr>
              <a:t>The records must be printed and signed for the week before the count date, the count week, and the four (4) weeks following the count week, to ensure that the auditor can verify pupil attendance for pupils who were absent on count day but returned under the 10/30-day rule or returned from a suspension or expulsion. Pupils who were suspended or expelled must have been in attendance at some point during the current school year prior to the suspension or expulsion to be eligible for membership. </a:t>
            </a:r>
          </a:p>
          <a:p>
            <a:pPr marL="0" indent="0"/>
            <a:endParaRPr lang="en-US" dirty="0">
              <a:solidFill>
                <a:srgbClr val="333333"/>
              </a:solidFill>
            </a:endParaRPr>
          </a:p>
          <a:p>
            <a:pPr marL="0" indent="0"/>
            <a:r>
              <a:rPr lang="en-US" dirty="0">
                <a:solidFill>
                  <a:srgbClr val="333333"/>
                </a:solidFill>
              </a:rPr>
              <a:t>For electronic attendance records, the district must provide the pupil membership auditor with the written electronic attendance procedures and teachers must take attendance every day of operation even if the district does not print the attendance records for the remainder of the year.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that have the permission of their pupil membership auditor to participate in “green auditing,” must provide electronic access to the local district attendance records for review during Michigan Department of Education 2025-26 Pupil Accounting Manual Required Documentation 1-5 the audit process. The district will provide a certification document to the pupil membership auditor containing the names and dated signatures of all teachers of record, attesting to the accuracy of the electronic attendance documentation or file(s) provided to the auditor. The certification document must follow the form prescribed by the Department and intermediate school district. An alternate form of attendance recordkeeping may be necessary if the pupil membership auditor deems an electronic system as unreliable.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The attendance requirement must be met for membership purposes for a pupil to be counted. Additional or alternative attendance and participation requirements may apply to pupils attending through nonconventional means. Refer to the applicable section of this manual for the nonconventional program in question for additional detail regarding requirements for counting membership. </a:t>
            </a:r>
            <a:endParaRPr lang="en-US" dirty="0">
              <a:solidFill>
                <a:srgbClr val="000000"/>
              </a:solidFill>
            </a:endParaRPr>
          </a:p>
          <a:p>
            <a:pPr marL="0" indent="0"/>
            <a:endParaRPr lang="en-US" dirty="0">
              <a:solidFill>
                <a:srgbClr val="333333"/>
              </a:solidFill>
            </a:endParaRPr>
          </a:p>
          <a:p>
            <a:pPr marL="0" indent="0"/>
            <a:r>
              <a:rPr lang="en-US" dirty="0">
                <a:solidFill>
                  <a:srgbClr val="333333"/>
                </a:solidFill>
              </a:rPr>
              <a:t>Districts must document the method used to confirm pupil attendance and comply with specific guidelines for each nonconventional program. This documentation must be available to pupil membership auditors for review. </a:t>
            </a:r>
            <a:endParaRPr lang="en-US" dirty="0"/>
          </a:p>
        </p:txBody>
      </p:sp>
    </p:spTree>
    <p:extLst>
      <p:ext uri="{BB962C8B-B14F-4D97-AF65-F5344CB8AC3E}">
        <p14:creationId xmlns:p14="http://schemas.microsoft.com/office/powerpoint/2010/main" val="336980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64E442B5-B216-F32D-1959-37C4243E8E0A}"/>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88B0C868-2427-2D01-211D-A132BF6CA1E5}"/>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Attendance</a:t>
            </a:r>
            <a:endParaRPr lang="en-US"/>
          </a:p>
        </p:txBody>
      </p:sp>
      <p:sp>
        <p:nvSpPr>
          <p:cNvPr id="115" name="Google Shape;115;p2">
            <a:extLst>
              <a:ext uri="{FF2B5EF4-FFF2-40B4-BE49-F238E27FC236}">
                <a16:creationId xmlns:a16="http://schemas.microsoft.com/office/drawing/2014/main" id="{5A001C0E-8837-199B-6F90-C98B45B03164}"/>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SzPts val="2800"/>
              <a:buNone/>
            </a:pPr>
            <a:r>
              <a:rPr lang="en-US" dirty="0"/>
              <a:t>What are the consequences for an ISD for failing to meet 75% attendance requirement? </a:t>
            </a:r>
          </a:p>
          <a:p>
            <a:pPr marL="0" indent="0">
              <a:spcBef>
                <a:spcPts val="0"/>
              </a:spcBef>
              <a:buSzPts val="2800"/>
              <a:buNone/>
            </a:pPr>
            <a:r>
              <a:rPr lang="en-US" dirty="0"/>
              <a:t>The State School Aid Act says "districts" must meet this requirement. Page 2-13 of the PAM Note says: Provisions in this manual related to state aid deductions for failure to meet minimum day, hour, or attendance requirements do not apply to intermediate school district programs. </a:t>
            </a:r>
          </a:p>
          <a:p>
            <a:pPr marL="0" indent="0">
              <a:spcBef>
                <a:spcPts val="0"/>
              </a:spcBef>
              <a:buSzPts val="2800"/>
              <a:buNone/>
            </a:pPr>
            <a:r>
              <a:rPr lang="en-US" dirty="0"/>
              <a:t>Our ISD has a center-based program. Does this mean it does not apply to our ISD-run program?</a:t>
            </a:r>
          </a:p>
          <a:p>
            <a:pPr marL="0" indent="0">
              <a:spcBef>
                <a:spcPts val="0"/>
              </a:spcBef>
              <a:buSzPts val="2800"/>
              <a:buNone/>
            </a:pPr>
            <a:endParaRPr lang="en-US" dirty="0"/>
          </a:p>
          <a:p>
            <a:pPr marL="0" indent="0">
              <a:spcBef>
                <a:spcPts val="0"/>
              </a:spcBef>
              <a:buSzPts val="2800"/>
              <a:buNone/>
            </a:pPr>
            <a:endParaRPr lang="en-US" dirty="0"/>
          </a:p>
          <a:p>
            <a:pPr marL="342900" indent="-342900">
              <a:spcBef>
                <a:spcPts val="0"/>
              </a:spcBef>
              <a:buSzPts val="2800"/>
            </a:pPr>
            <a:r>
              <a:rPr lang="en-US" dirty="0">
                <a:solidFill>
                  <a:srgbClr val="333333"/>
                </a:solidFill>
              </a:rPr>
              <a:t>The state school aid act has separate definitions for district and intermediate school district, so we look for which entities are mentioned within the statute to determine which requirements apply to who.  That said, ISDs are required to meet the day, hour, and attendance requirements... however, the statute lacks the penalty language that applies to districts when we are talking about ISDs.  IF the ISD claims the membership, they are on the hook for the TIME and ATTENDANCE.  IF not, the district would be and they would be subject to any applicable penalties.</a:t>
            </a:r>
            <a:endParaRPr lang="en-US" dirty="0"/>
          </a:p>
        </p:txBody>
      </p:sp>
    </p:spTree>
    <p:extLst>
      <p:ext uri="{BB962C8B-B14F-4D97-AF65-F5344CB8AC3E}">
        <p14:creationId xmlns:p14="http://schemas.microsoft.com/office/powerpoint/2010/main" val="2388566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F979776C-ECFF-C825-31D4-ADE00FDABCCA}"/>
            </a:ext>
          </a:extLst>
        </p:cNvPr>
        <p:cNvGrpSpPr/>
        <p:nvPr/>
      </p:nvGrpSpPr>
      <p:grpSpPr>
        <a:xfrm>
          <a:off x="0" y="0"/>
          <a:ext cx="0" cy="0"/>
          <a:chOff x="0" y="0"/>
          <a:chExt cx="0" cy="0"/>
        </a:xfrm>
      </p:grpSpPr>
      <p:sp>
        <p:nvSpPr>
          <p:cNvPr id="114" name="Google Shape;114;p2">
            <a:extLst>
              <a:ext uri="{FF2B5EF4-FFF2-40B4-BE49-F238E27FC236}">
                <a16:creationId xmlns:a16="http://schemas.microsoft.com/office/drawing/2014/main" id="{B14A259A-0C7F-58BC-72E3-6E76AFB1AF00}"/>
              </a:ext>
            </a:extLst>
          </p:cNvPr>
          <p:cNvSpPr txBox="1">
            <a:spLocks noGrp="1"/>
          </p:cNvSpPr>
          <p:nvPr>
            <p:ph type="title"/>
          </p:nvPr>
        </p:nvSpPr>
        <p:spPr>
          <a:xfrm>
            <a:off x="1125460" y="798913"/>
            <a:ext cx="9603275" cy="423058"/>
          </a:xfrm>
          <a:prstGeom prst="rect">
            <a:avLst/>
          </a:prstGeom>
          <a:noFill/>
          <a:ln>
            <a:noFill/>
          </a:ln>
        </p:spPr>
        <p:txBody>
          <a:bodyPr spcFirstLastPara="1" wrap="square" lIns="91425" tIns="45700" rIns="91425" bIns="45700" anchor="t" anchorCtr="0">
            <a:noAutofit/>
          </a:bodyPr>
          <a:lstStyle/>
          <a:p>
            <a:r>
              <a:rPr lang="en-US" sz="4000" b="0"/>
              <a:t>Attendance</a:t>
            </a:r>
            <a:endParaRPr lang="en-US"/>
          </a:p>
        </p:txBody>
      </p:sp>
      <p:sp>
        <p:nvSpPr>
          <p:cNvPr id="115" name="Google Shape;115;p2">
            <a:extLst>
              <a:ext uri="{FF2B5EF4-FFF2-40B4-BE49-F238E27FC236}">
                <a16:creationId xmlns:a16="http://schemas.microsoft.com/office/drawing/2014/main" id="{DED6C583-D7F7-CA71-2C8F-238321A4F545}"/>
              </a:ext>
            </a:extLst>
          </p:cNvPr>
          <p:cNvSpPr txBox="1">
            <a:spLocks noGrp="1"/>
          </p:cNvSpPr>
          <p:nvPr>
            <p:ph type="body" idx="1"/>
          </p:nvPr>
        </p:nvSpPr>
        <p:spPr>
          <a:xfrm>
            <a:off x="1371600" y="1393902"/>
            <a:ext cx="9601200" cy="4665185"/>
          </a:xfrm>
          <a:prstGeom prst="rect">
            <a:avLst/>
          </a:prstGeom>
          <a:noFill/>
          <a:ln>
            <a:noFill/>
          </a:ln>
        </p:spPr>
        <p:txBody>
          <a:bodyPr spcFirstLastPara="1" wrap="square" lIns="91425" tIns="45700" rIns="91425" bIns="45700" anchor="t" anchorCtr="0">
            <a:normAutofit fontScale="70000" lnSpcReduction="20000"/>
          </a:bodyPr>
          <a:lstStyle/>
          <a:p>
            <a:pPr marL="0" indent="0">
              <a:spcBef>
                <a:spcPts val="0"/>
              </a:spcBef>
              <a:buSzPts val="2800"/>
              <a:buNone/>
            </a:pPr>
            <a:r>
              <a:rPr lang="en-US" dirty="0"/>
              <a:t>Our understanding is that the Teacher of Record must take attendance (to receive state aid funds). Our SIS now offers electronic options for students to obtain hall passes to temporarily leave a classroom for various reasons (e.g., office, restroom, library, etc.). In addition, the SIS provides an electronic call-in option for parents to use their SIS account to notify the school office staff about a student’s absence (e.g., sick, funeral, etc.). For the “hall pass” option, the teacher must approve the student's request; for the parent call-in option, the office staff must review and code the absence, as they do for current voicemail/call-ins from parent guardians.</a:t>
            </a:r>
          </a:p>
          <a:p>
            <a:pPr marL="0" indent="0">
              <a:spcBef>
                <a:spcPts val="0"/>
              </a:spcBef>
              <a:buSzPts val="2800"/>
              <a:buNone/>
            </a:pPr>
            <a:endParaRPr lang="en-US" dirty="0"/>
          </a:p>
          <a:p>
            <a:pPr marL="0" indent="0">
              <a:spcBef>
                <a:spcPts val="0"/>
              </a:spcBef>
              <a:buSzPts val="2800"/>
              <a:buNone/>
            </a:pPr>
            <a:r>
              <a:rPr lang="en-US" dirty="0"/>
              <a:t>Are these new options okay to use for attendance? </a:t>
            </a:r>
          </a:p>
          <a:p>
            <a:pPr marL="0" indent="0">
              <a:spcBef>
                <a:spcPts val="0"/>
              </a:spcBef>
              <a:buSzPts val="2800"/>
              <a:buNone/>
            </a:pPr>
            <a:endParaRPr lang="en-US" dirty="0"/>
          </a:p>
          <a:p>
            <a:pPr marL="0" indent="0">
              <a:spcBef>
                <a:spcPts val="0"/>
              </a:spcBef>
              <a:buSzPts val="2800"/>
              <a:buNone/>
            </a:pPr>
            <a:r>
              <a:rPr lang="en-US" dirty="0"/>
              <a:t>There have been previous discussions about “kiosk attendance,” and since this “hall pass” attendance must be approved by a teacher, does it meet the current attendance requirements?</a:t>
            </a:r>
          </a:p>
          <a:p>
            <a:pPr marL="0" indent="0">
              <a:spcBef>
                <a:spcPts val="0"/>
              </a:spcBef>
              <a:buSzPts val="2800"/>
              <a:buNone/>
            </a:pPr>
            <a:endParaRPr lang="en-US" dirty="0"/>
          </a:p>
          <a:p>
            <a:pPr marL="0" indent="0">
              <a:spcBef>
                <a:spcPts val="0"/>
              </a:spcBef>
              <a:buSzPts val="2800"/>
              <a:buNone/>
            </a:pPr>
            <a:endParaRPr lang="en-US" dirty="0"/>
          </a:p>
          <a:p>
            <a:pPr marL="342900" indent="-342900">
              <a:spcBef>
                <a:spcPts val="0"/>
              </a:spcBef>
              <a:buSzPts val="2800"/>
            </a:pPr>
            <a:r>
              <a:rPr lang="en-US" dirty="0"/>
              <a:t>No.</a:t>
            </a:r>
          </a:p>
        </p:txBody>
      </p:sp>
      <p:sp>
        <p:nvSpPr>
          <p:cNvPr id="2" name="TextBox 1">
            <a:extLst>
              <a:ext uri="{FF2B5EF4-FFF2-40B4-BE49-F238E27FC236}">
                <a16:creationId xmlns:a16="http://schemas.microsoft.com/office/drawing/2014/main" id="{037AD63D-ED3C-1F51-567F-E4E505BA847D}"/>
              </a:ext>
            </a:extLst>
          </p:cNvPr>
          <p:cNvSpPr txBox="1"/>
          <p:nvPr/>
        </p:nvSpPr>
        <p:spPr>
          <a:xfrm>
            <a:off x="114301" y="200025"/>
            <a:ext cx="609600" cy="307777"/>
          </a:xfrm>
          <a:prstGeom prst="rect">
            <a:avLst/>
          </a:prstGeom>
          <a:noFill/>
        </p:spPr>
        <p:txBody>
          <a:bodyPr wrap="square" rtlCol="0">
            <a:spAutoFit/>
          </a:bodyPr>
          <a:lstStyle/>
          <a:p>
            <a:r>
              <a:rPr lang="en-US"/>
              <a:t>4/29</a:t>
            </a:r>
          </a:p>
        </p:txBody>
      </p:sp>
    </p:spTree>
    <p:extLst>
      <p:ext uri="{BB962C8B-B14F-4D97-AF65-F5344CB8AC3E}">
        <p14:creationId xmlns:p14="http://schemas.microsoft.com/office/powerpoint/2010/main" val="1185376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allery">
  <a:themeElements>
    <a:clrScheme name="Gallery">
      <a:dk1>
        <a:srgbClr val="000000"/>
      </a:dk1>
      <a:lt1>
        <a:srgbClr val="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de362c3-8850-4b28-bd81-95b655133dff" xsi:nil="true"/>
    <lcf76f155ced4ddcb4097134ff3c332f xmlns="5545beb4-d56c-4ed1-a2c4-ae47989e817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C35BAB8EBD47144AC4CA1CCD4B7891F" ma:contentTypeVersion="18" ma:contentTypeDescription="Create a new document." ma:contentTypeScope="" ma:versionID="22d72df81093d3279704a3f8a8c0e299">
  <xsd:schema xmlns:xsd="http://www.w3.org/2001/XMLSchema" xmlns:xs="http://www.w3.org/2001/XMLSchema" xmlns:p="http://schemas.microsoft.com/office/2006/metadata/properties" xmlns:ns2="3de362c3-8850-4b28-bd81-95b655133dff" xmlns:ns3="5545beb4-d56c-4ed1-a2c4-ae47989e817e" targetNamespace="http://schemas.microsoft.com/office/2006/metadata/properties" ma:root="true" ma:fieldsID="ad0dce2348dc3a9b7c7fb6082063b3d0" ns2:_="" ns3:_="">
    <xsd:import namespace="3de362c3-8850-4b28-bd81-95b655133dff"/>
    <xsd:import namespace="5545beb4-d56c-4ed1-a2c4-ae47989e817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EventHashCode" minOccurs="0"/>
                <xsd:element ref="ns3:MediaServiceGenerationTime" minOccurs="0"/>
                <xsd:element ref="ns3:MediaServiceLocation" minOccurs="0"/>
                <xsd:element ref="ns3:MediaServiceOCR" minOccurs="0"/>
                <xsd:element ref="ns3:MediaServiceAutoKeyPoints" minOccurs="0"/>
                <xsd:element ref="ns3:MediaServiceKeyPoints" minOccurs="0"/>
                <xsd:element ref="ns3:MediaServiceObjectDetectorVersions" minOccurs="0"/>
                <xsd:element ref="ns3:lcf76f155ced4ddcb4097134ff3c332f" minOccurs="0"/>
                <xsd:element ref="ns2:TaxCatchAll" minOccurs="0"/>
                <xsd:element ref="ns3:MediaLengthInSecond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e362c3-8850-4b28-bd81-95b655133df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8f76649b-e38d-497b-8046-821440b82223}" ma:internalName="TaxCatchAll" ma:showField="CatchAllData" ma:web="3de362c3-8850-4b28-bd81-95b655133df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45beb4-d56c-4ed1-a2c4-ae47989e817e"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43a8c99-c74e-4c2b-98a6-ef1bc491bfdf" ma:termSetId="09814cd3-568e-fe90-9814-8d621ff8fb84" ma:anchorId="fba54fb3-c3e1-fe81-a776-ca4b69148c4d" ma:open="true" ma:isKeyword="false">
      <xsd:complexType>
        <xsd:sequence>
          <xsd:element ref="pc:Terms" minOccurs="0" maxOccurs="1"/>
        </xsd:sequence>
      </xsd:complex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B22C05A-8C45-424B-B643-AEC19E0FE9BA}">
  <ds:schemaRefs>
    <ds:schemaRef ds:uri="http://schemas.microsoft.com/sharepoint/v3/contenttype/forms"/>
  </ds:schemaRefs>
</ds:datastoreItem>
</file>

<file path=customXml/itemProps2.xml><?xml version="1.0" encoding="utf-8"?>
<ds:datastoreItem xmlns:ds="http://schemas.openxmlformats.org/officeDocument/2006/customXml" ds:itemID="{F5AC3FF7-3EB2-446A-97DD-EA2427B9C75C}">
  <ds:schemaRefs>
    <ds:schemaRef ds:uri="0e31fc90-9ae9-40a5-b8b4-218ee39fc95f"/>
    <ds:schemaRef ds:uri="3de362c3-8850-4b28-bd81-95b655133dff"/>
    <ds:schemaRef ds:uri="46f7d52b-31e4-4818-a072-2f47b9bb9947"/>
    <ds:schemaRef ds:uri="5545beb4-d56c-4ed1-a2c4-ae47989e817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58A45E3-5B49-47B3-930C-CBC9A2B47A25}">
  <ds:schemaRefs>
    <ds:schemaRef ds:uri="3de362c3-8850-4b28-bd81-95b655133dff"/>
    <ds:schemaRef ds:uri="5545beb4-d56c-4ed1-a2c4-ae47989e81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174</TotalTime>
  <Words>10055</Words>
  <Application>Microsoft Office PowerPoint</Application>
  <PresentationFormat>Widescreen</PresentationFormat>
  <Paragraphs>559</Paragraphs>
  <Slides>55</Slides>
  <Notes>52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55</vt:i4>
      </vt:variant>
    </vt:vector>
  </HeadingPairs>
  <TitlesOfParts>
    <vt:vector size="59" baseType="lpstr">
      <vt:lpstr>Arial</vt:lpstr>
      <vt:lpstr>Century Gothic</vt:lpstr>
      <vt:lpstr>Calibri</vt:lpstr>
      <vt:lpstr>Gallery</vt:lpstr>
      <vt:lpstr>State Agency Panel</vt:lpstr>
      <vt:lpstr>MSDS Reporting</vt:lpstr>
      <vt:lpstr>MSDS Reporting</vt:lpstr>
      <vt:lpstr>MSDS Reporting</vt:lpstr>
      <vt:lpstr>MSDS Reporting</vt:lpstr>
      <vt:lpstr>Attendance</vt:lpstr>
      <vt:lpstr>Attendance, cont.</vt:lpstr>
      <vt:lpstr>Attendance</vt:lpstr>
      <vt:lpstr>Attendance</vt:lpstr>
      <vt:lpstr>Attendance</vt:lpstr>
      <vt:lpstr>Attendance</vt:lpstr>
      <vt:lpstr>Forgiven Time</vt:lpstr>
      <vt:lpstr>Special Education</vt:lpstr>
      <vt:lpstr>Special Education</vt:lpstr>
      <vt:lpstr>Special Education</vt:lpstr>
      <vt:lpstr>Early Childhood Special Education</vt:lpstr>
      <vt:lpstr>Special Education</vt:lpstr>
      <vt:lpstr>Special Education</vt:lpstr>
      <vt:lpstr>Special Education</vt:lpstr>
      <vt:lpstr>Special Education</vt:lpstr>
      <vt:lpstr>Enrollment</vt:lpstr>
      <vt:lpstr>Enrollment</vt:lpstr>
      <vt:lpstr>Enrollment</vt:lpstr>
      <vt:lpstr>Enrollment</vt:lpstr>
      <vt:lpstr>Enrollment</vt:lpstr>
      <vt:lpstr>Enrollment</vt:lpstr>
      <vt:lpstr>Enrollment</vt:lpstr>
      <vt:lpstr>Enrollment</vt:lpstr>
      <vt:lpstr>PowerPoint Presentation</vt:lpstr>
      <vt:lpstr>Schools of Choice</vt:lpstr>
      <vt:lpstr>Schools of Choice</vt:lpstr>
      <vt:lpstr>Schools of Choice</vt:lpstr>
      <vt:lpstr>Schools of Choice</vt:lpstr>
      <vt:lpstr>Schools of Choice</vt:lpstr>
      <vt:lpstr>Student Records</vt:lpstr>
      <vt:lpstr>Student Records</vt:lpstr>
      <vt:lpstr>Teacher Certification</vt:lpstr>
      <vt:lpstr>Teacher Certification</vt:lpstr>
      <vt:lpstr>Residency</vt:lpstr>
      <vt:lpstr>Residency</vt:lpstr>
      <vt:lpstr>Reduced Schedule</vt:lpstr>
      <vt:lpstr>Reduced Schedule</vt:lpstr>
      <vt:lpstr>Homebound Services</vt:lpstr>
      <vt:lpstr>PowerPoint Presentation</vt:lpstr>
      <vt:lpstr>Homeless students</vt:lpstr>
      <vt:lpstr>School Funding</vt:lpstr>
      <vt:lpstr>23a Reporting</vt:lpstr>
      <vt:lpstr>23a Reporting</vt:lpstr>
      <vt:lpstr>Alternative Education</vt:lpstr>
      <vt:lpstr>EMC Programs</vt:lpstr>
      <vt:lpstr>Audit documentation</vt:lpstr>
      <vt:lpstr>Foreign Exchange Students</vt:lpstr>
      <vt:lpstr>School of Choice</vt:lpstr>
      <vt:lpstr>Dual Enrollment</vt:lpstr>
      <vt:lpstr>Teacher Certification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Agency Panel</dc:title>
  <dc:creator>Robert Dickinson</dc:creator>
  <cp:lastModifiedBy>Robert Dickinson</cp:lastModifiedBy>
  <cp:revision>38</cp:revision>
  <dcterms:created xsi:type="dcterms:W3CDTF">2016-02-04T15:01:42Z</dcterms:created>
  <dcterms:modified xsi:type="dcterms:W3CDTF">2026-06-30T17:12:45Z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0x0101003C35BAB8EBD47144AC4CA1CCD4B7891F</vt:lpwstr>
  </property>
  <property fmtid="{D5CDD505-2E9C-101B-9397-08002B2CF9AE}" pid="3" name="MSIP_Label_3a2fed65-62e7-46ea-af74-187e0c17143a_Enabled">
    <vt:lpwstr>true</vt:lpwstr>
  </property>
  <property fmtid="{D5CDD505-2E9C-101B-9397-08002B2CF9AE}" pid="4" name="MSIP_Label_3a2fed65-62e7-46ea-af74-187e0c17143a_SetDate">
    <vt:lpwstr>2024-05-06T21:07:09Z</vt:lpwstr>
  </property>
  <property fmtid="{D5CDD505-2E9C-101B-9397-08002B2CF9AE}" pid="5" name="MSIP_Label_3a2fed65-62e7-46ea-af74-187e0c17143a_Method">
    <vt:lpwstr>Privileged</vt:lpwstr>
  </property>
  <property fmtid="{D5CDD505-2E9C-101B-9397-08002B2CF9AE}" pid="6" name="MSIP_Label_3a2fed65-62e7-46ea-af74-187e0c17143a_Name">
    <vt:lpwstr>3a2fed65-62e7-46ea-af74-187e0c17143a</vt:lpwstr>
  </property>
  <property fmtid="{D5CDD505-2E9C-101B-9397-08002B2CF9AE}" pid="7" name="MSIP_Label_3a2fed65-62e7-46ea-af74-187e0c17143a_SiteId">
    <vt:lpwstr>d5fb7087-3777-42ad-966a-892ef47225d1</vt:lpwstr>
  </property>
  <property fmtid="{D5CDD505-2E9C-101B-9397-08002B2CF9AE}" pid="8" name="MSIP_Label_3a2fed65-62e7-46ea-af74-187e0c17143a_ActionId">
    <vt:lpwstr>b5084f37-9bb9-4f45-a6ee-4490fbb3920f</vt:lpwstr>
  </property>
  <property fmtid="{D5CDD505-2E9C-101B-9397-08002B2CF9AE}" pid="9" name="MSIP_Label_3a2fed65-62e7-46ea-af74-187e0c17143a_ContentBits">
    <vt:lpwstr>0</vt:lpwstr>
  </property>
  <property fmtid="{D5CDD505-2E9C-101B-9397-08002B2CF9AE}" pid="10" name="MediaServiceImageTags">
    <vt:lpwstr/>
  </property>
</Properties>
</file>