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7" r:id="rId19"/>
    <p:sldId id="272" r:id="rId20"/>
    <p:sldId id="273" r:id="rId21"/>
    <p:sldId id="274" r:id="rId22"/>
    <p:sldId id="275" r:id="rId2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5B7D0-E0FA-4482-B71C-417872B270CF}" v="2" dt="2026-05-04T00:16:15.73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846" autoAdjust="0"/>
  </p:normalViewPr>
  <p:slideViewPr>
    <p:cSldViewPr>
      <p:cViewPr>
        <p:scale>
          <a:sx n="70" d="100"/>
          <a:sy n="70" d="100"/>
        </p:scale>
        <p:origin x="113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loski, Brian (MDE)" userId="cdf1f62c-931e-4f72-8ff8-b22b82fb0c7c" providerId="ADAL" clId="{481A1276-D17E-4DA7-A57E-F049202B619D}"/>
    <pc:docChg chg="undo custSel mod addSld delSld modSld sldOrd">
      <pc:chgData name="Ciloski, Brian (MDE)" userId="cdf1f62c-931e-4f72-8ff8-b22b82fb0c7c" providerId="ADAL" clId="{481A1276-D17E-4DA7-A57E-F049202B619D}" dt="2026-05-04T00:16:59.546" v="540" actId="20577"/>
      <pc:docMkLst>
        <pc:docMk/>
      </pc:docMkLst>
      <pc:sldChg chg="modNotesTx">
        <pc:chgData name="Ciloski, Brian (MDE)" userId="cdf1f62c-931e-4f72-8ff8-b22b82fb0c7c" providerId="ADAL" clId="{481A1276-D17E-4DA7-A57E-F049202B619D}" dt="2026-05-03T23:56:11.131" v="113" actId="20577"/>
        <pc:sldMkLst>
          <pc:docMk/>
          <pc:sldMk cId="0" sldId="262"/>
        </pc:sldMkLst>
      </pc:sldChg>
      <pc:sldChg chg="modSp mod">
        <pc:chgData name="Ciloski, Brian (MDE)" userId="cdf1f62c-931e-4f72-8ff8-b22b82fb0c7c" providerId="ADAL" clId="{481A1276-D17E-4DA7-A57E-F049202B619D}" dt="2026-05-03T23:59:20.122" v="191" actId="20577"/>
        <pc:sldMkLst>
          <pc:docMk/>
          <pc:sldMk cId="0" sldId="265"/>
        </pc:sldMkLst>
        <pc:spChg chg="mod">
          <ac:chgData name="Ciloski, Brian (MDE)" userId="cdf1f62c-931e-4f72-8ff8-b22b82fb0c7c" providerId="ADAL" clId="{481A1276-D17E-4DA7-A57E-F049202B619D}" dt="2026-05-03T23:59:20.122" v="191" actId="20577"/>
          <ac:spMkLst>
            <pc:docMk/>
            <pc:sldMk cId="0" sldId="265"/>
            <ac:spMk id="7" creationId="{00000000-0000-0000-0000-000000000000}"/>
          </ac:spMkLst>
        </pc:spChg>
      </pc:sldChg>
      <pc:sldChg chg="modSp mod">
        <pc:chgData name="Ciloski, Brian (MDE)" userId="cdf1f62c-931e-4f72-8ff8-b22b82fb0c7c" providerId="ADAL" clId="{481A1276-D17E-4DA7-A57E-F049202B619D}" dt="2026-05-04T00:04:15.368" v="324" actId="1076"/>
        <pc:sldMkLst>
          <pc:docMk/>
          <pc:sldMk cId="0" sldId="268"/>
        </pc:sldMkLst>
        <pc:spChg chg="mod">
          <ac:chgData name="Ciloski, Brian (MDE)" userId="cdf1f62c-931e-4f72-8ff8-b22b82fb0c7c" providerId="ADAL" clId="{481A1276-D17E-4DA7-A57E-F049202B619D}" dt="2026-05-04T00:03:02.488" v="294" actId="14100"/>
          <ac:spMkLst>
            <pc:docMk/>
            <pc:sldMk cId="0" sldId="268"/>
            <ac:spMk id="14" creationId="{00000000-0000-0000-0000-000000000000}"/>
          </ac:spMkLst>
        </pc:spChg>
        <pc:spChg chg="mod">
          <ac:chgData name="Ciloski, Brian (MDE)" userId="cdf1f62c-931e-4f72-8ff8-b22b82fb0c7c" providerId="ADAL" clId="{481A1276-D17E-4DA7-A57E-F049202B619D}" dt="2026-05-04T00:04:14.209" v="323" actId="113"/>
          <ac:spMkLst>
            <pc:docMk/>
            <pc:sldMk cId="0" sldId="268"/>
            <ac:spMk id="24" creationId="{00000000-0000-0000-0000-000000000000}"/>
          </ac:spMkLst>
        </pc:spChg>
        <pc:grpChg chg="mod">
          <ac:chgData name="Ciloski, Brian (MDE)" userId="cdf1f62c-931e-4f72-8ff8-b22b82fb0c7c" providerId="ADAL" clId="{481A1276-D17E-4DA7-A57E-F049202B619D}" dt="2026-05-04T00:04:15.368" v="324" actId="1076"/>
          <ac:grpSpMkLst>
            <pc:docMk/>
            <pc:sldMk cId="0" sldId="268"/>
            <ac:grpSpMk id="10" creationId="{00000000-0000-0000-0000-000000000000}"/>
          </ac:grpSpMkLst>
        </pc:grpChg>
      </pc:sldChg>
      <pc:sldChg chg="modSp mod">
        <pc:chgData name="Ciloski, Brian (MDE)" userId="cdf1f62c-931e-4f72-8ff8-b22b82fb0c7c" providerId="ADAL" clId="{481A1276-D17E-4DA7-A57E-F049202B619D}" dt="2026-05-04T00:05:49.527" v="328" actId="5793"/>
        <pc:sldMkLst>
          <pc:docMk/>
          <pc:sldMk cId="0" sldId="269"/>
        </pc:sldMkLst>
        <pc:spChg chg="mod">
          <ac:chgData name="Ciloski, Brian (MDE)" userId="cdf1f62c-931e-4f72-8ff8-b22b82fb0c7c" providerId="ADAL" clId="{481A1276-D17E-4DA7-A57E-F049202B619D}" dt="2026-05-04T00:05:49.527" v="328" actId="5793"/>
          <ac:spMkLst>
            <pc:docMk/>
            <pc:sldMk cId="0" sldId="269"/>
            <ac:spMk id="11" creationId="{00000000-0000-0000-0000-000000000000}"/>
          </ac:spMkLst>
        </pc:spChg>
      </pc:sldChg>
      <pc:sldChg chg="modSp mod">
        <pc:chgData name="Ciloski, Brian (MDE)" userId="cdf1f62c-931e-4f72-8ff8-b22b82fb0c7c" providerId="ADAL" clId="{481A1276-D17E-4DA7-A57E-F049202B619D}" dt="2026-05-04T00:06:03.871" v="330" actId="20577"/>
        <pc:sldMkLst>
          <pc:docMk/>
          <pc:sldMk cId="0" sldId="270"/>
        </pc:sldMkLst>
        <pc:spChg chg="mod">
          <ac:chgData name="Ciloski, Brian (MDE)" userId="cdf1f62c-931e-4f72-8ff8-b22b82fb0c7c" providerId="ADAL" clId="{481A1276-D17E-4DA7-A57E-F049202B619D}" dt="2026-05-04T00:06:03.871" v="330" actId="20577"/>
          <ac:spMkLst>
            <pc:docMk/>
            <pc:sldMk cId="0" sldId="270"/>
            <ac:spMk id="22" creationId="{00000000-0000-0000-0000-000000000000}"/>
          </ac:spMkLst>
        </pc:spChg>
      </pc:sldChg>
      <pc:sldChg chg="modSp mod modNotesTx">
        <pc:chgData name="Ciloski, Brian (MDE)" userId="cdf1f62c-931e-4f72-8ff8-b22b82fb0c7c" providerId="ADAL" clId="{481A1276-D17E-4DA7-A57E-F049202B619D}" dt="2026-05-04T00:11:25.279" v="428" actId="20577"/>
        <pc:sldMkLst>
          <pc:docMk/>
          <pc:sldMk cId="0" sldId="272"/>
        </pc:sldMkLst>
        <pc:spChg chg="mod">
          <ac:chgData name="Ciloski, Brian (MDE)" userId="cdf1f62c-931e-4f72-8ff8-b22b82fb0c7c" providerId="ADAL" clId="{481A1276-D17E-4DA7-A57E-F049202B619D}" dt="2026-05-04T00:11:25.279" v="428" actId="20577"/>
          <ac:spMkLst>
            <pc:docMk/>
            <pc:sldMk cId="0" sldId="272"/>
            <ac:spMk id="52" creationId="{00000000-0000-0000-0000-000000000000}"/>
          </ac:spMkLst>
        </pc:spChg>
      </pc:sldChg>
      <pc:sldChg chg="addSp modSp mod">
        <pc:chgData name="Ciloski, Brian (MDE)" userId="cdf1f62c-931e-4f72-8ff8-b22b82fb0c7c" providerId="ADAL" clId="{481A1276-D17E-4DA7-A57E-F049202B619D}" dt="2026-05-04T00:14:33.147" v="470" actId="123"/>
        <pc:sldMkLst>
          <pc:docMk/>
          <pc:sldMk cId="0" sldId="274"/>
        </pc:sldMkLst>
        <pc:spChg chg="add mod">
          <ac:chgData name="Ciloski, Brian (MDE)" userId="cdf1f62c-931e-4f72-8ff8-b22b82fb0c7c" providerId="ADAL" clId="{481A1276-D17E-4DA7-A57E-F049202B619D}" dt="2026-05-04T00:14:33.147" v="470" actId="123"/>
          <ac:spMkLst>
            <pc:docMk/>
            <pc:sldMk cId="0" sldId="274"/>
            <ac:spMk id="49" creationId="{E53F189A-B466-BF12-ED82-39C9F6A8E017}"/>
          </ac:spMkLst>
        </pc:spChg>
        <pc:spChg chg="add mod">
          <ac:chgData name="Ciloski, Brian (MDE)" userId="cdf1f62c-931e-4f72-8ff8-b22b82fb0c7c" providerId="ADAL" clId="{481A1276-D17E-4DA7-A57E-F049202B619D}" dt="2026-05-04T00:14:24.198" v="467" actId="1076"/>
          <ac:spMkLst>
            <pc:docMk/>
            <pc:sldMk cId="0" sldId="274"/>
            <ac:spMk id="50" creationId="{C34FD285-465D-E8CB-4048-389505FB1A93}"/>
          </ac:spMkLst>
        </pc:spChg>
        <pc:grpChg chg="mod">
          <ac:chgData name="Ciloski, Brian (MDE)" userId="cdf1f62c-931e-4f72-8ff8-b22b82fb0c7c" providerId="ADAL" clId="{481A1276-D17E-4DA7-A57E-F049202B619D}" dt="2026-05-04T00:14:17.930" v="466" actId="1076"/>
          <ac:grpSpMkLst>
            <pc:docMk/>
            <pc:sldMk cId="0" sldId="274"/>
            <ac:grpSpMk id="7" creationId="{00000000-0000-0000-0000-000000000000}"/>
          </ac:grpSpMkLst>
        </pc:grpChg>
      </pc:sldChg>
      <pc:sldChg chg="delSp modSp add del mod ord">
        <pc:chgData name="Ciloski, Brian (MDE)" userId="cdf1f62c-931e-4f72-8ff8-b22b82fb0c7c" providerId="ADAL" clId="{481A1276-D17E-4DA7-A57E-F049202B619D}" dt="2026-05-04T00:09:26.028" v="333" actId="47"/>
        <pc:sldMkLst>
          <pc:docMk/>
          <pc:sldMk cId="362470517" sldId="277"/>
        </pc:sldMkLst>
        <pc:spChg chg="mod">
          <ac:chgData name="Ciloski, Brian (MDE)" userId="cdf1f62c-931e-4f72-8ff8-b22b82fb0c7c" providerId="ADAL" clId="{481A1276-D17E-4DA7-A57E-F049202B619D}" dt="2026-05-04T00:01:30.307" v="288" actId="20577"/>
          <ac:spMkLst>
            <pc:docMk/>
            <pc:sldMk cId="362470517" sldId="277"/>
            <ac:spMk id="2" creationId="{86EB854A-D077-1B7E-2DDD-63FE09ECB8FE}"/>
          </ac:spMkLst>
        </pc:spChg>
        <pc:spChg chg="del">
          <ac:chgData name="Ciloski, Brian (MDE)" userId="cdf1f62c-931e-4f72-8ff8-b22b82fb0c7c" providerId="ADAL" clId="{481A1276-D17E-4DA7-A57E-F049202B619D}" dt="2026-05-04T00:00:46.720" v="193" actId="478"/>
          <ac:spMkLst>
            <pc:docMk/>
            <pc:sldMk cId="362470517" sldId="277"/>
            <ac:spMk id="7" creationId="{DDED5E7F-7AE0-9605-8D62-75D99D6FBBD5}"/>
          </ac:spMkLst>
        </pc:spChg>
        <pc:spChg chg="del">
          <ac:chgData name="Ciloski, Brian (MDE)" userId="cdf1f62c-931e-4f72-8ff8-b22b82fb0c7c" providerId="ADAL" clId="{481A1276-D17E-4DA7-A57E-F049202B619D}" dt="2026-05-04T00:00:46.720" v="193" actId="478"/>
          <ac:spMkLst>
            <pc:docMk/>
            <pc:sldMk cId="362470517" sldId="277"/>
            <ac:spMk id="11" creationId="{28A2DCDE-6ECE-3756-8742-92720EB19BB3}"/>
          </ac:spMkLst>
        </pc:spChg>
        <pc:grpChg chg="del">
          <ac:chgData name="Ciloski, Brian (MDE)" userId="cdf1f62c-931e-4f72-8ff8-b22b82fb0c7c" providerId="ADAL" clId="{481A1276-D17E-4DA7-A57E-F049202B619D}" dt="2026-05-04T00:00:46.720" v="193" actId="478"/>
          <ac:grpSpMkLst>
            <pc:docMk/>
            <pc:sldMk cId="362470517" sldId="277"/>
            <ac:grpSpMk id="4" creationId="{BBF63C9D-6F96-E52E-76F3-DCDFFB6EE461}"/>
          </ac:grpSpMkLst>
        </pc:grpChg>
        <pc:grpChg chg="del">
          <ac:chgData name="Ciloski, Brian (MDE)" userId="cdf1f62c-931e-4f72-8ff8-b22b82fb0c7c" providerId="ADAL" clId="{481A1276-D17E-4DA7-A57E-F049202B619D}" dt="2026-05-04T00:00:46.720" v="193" actId="478"/>
          <ac:grpSpMkLst>
            <pc:docMk/>
            <pc:sldMk cId="362470517" sldId="277"/>
            <ac:grpSpMk id="8" creationId="{5541F511-065D-5058-181D-699150B0D030}"/>
          </ac:grpSpMkLst>
        </pc:grpChg>
        <pc:graphicFrameChg chg="del">
          <ac:chgData name="Ciloski, Brian (MDE)" userId="cdf1f62c-931e-4f72-8ff8-b22b82fb0c7c" providerId="ADAL" clId="{481A1276-D17E-4DA7-A57E-F049202B619D}" dt="2026-05-04T00:00:46.720" v="193" actId="478"/>
          <ac:graphicFrameMkLst>
            <pc:docMk/>
            <pc:sldMk cId="362470517" sldId="277"/>
            <ac:graphicFrameMk id="3" creationId="{F243A725-0385-3D68-E8A8-96D79EAED972}"/>
          </ac:graphicFrameMkLst>
        </pc:graphicFrameChg>
      </pc:sldChg>
      <pc:sldChg chg="modSp add mod">
        <pc:chgData name="Ciloski, Brian (MDE)" userId="cdf1f62c-931e-4f72-8ff8-b22b82fb0c7c" providerId="ADAL" clId="{481A1276-D17E-4DA7-A57E-F049202B619D}" dt="2026-05-04T00:16:59.546" v="540" actId="20577"/>
        <pc:sldMkLst>
          <pc:docMk/>
          <pc:sldMk cId="1488391351" sldId="277"/>
        </pc:sldMkLst>
        <pc:spChg chg="mod">
          <ac:chgData name="Ciloski, Brian (MDE)" userId="cdf1f62c-931e-4f72-8ff8-b22b82fb0c7c" providerId="ADAL" clId="{481A1276-D17E-4DA7-A57E-F049202B619D}" dt="2026-05-04T00:16:09.169" v="529" actId="20577"/>
          <ac:spMkLst>
            <pc:docMk/>
            <pc:sldMk cId="1488391351" sldId="277"/>
            <ac:spMk id="2" creationId="{C5DE6A11-4939-29C2-7BCA-7579410F68B4}"/>
          </ac:spMkLst>
        </pc:spChg>
        <pc:spChg chg="mod">
          <ac:chgData name="Ciloski, Brian (MDE)" userId="cdf1f62c-931e-4f72-8ff8-b22b82fb0c7c" providerId="ADAL" clId="{481A1276-D17E-4DA7-A57E-F049202B619D}" dt="2026-05-04T00:16:59.546" v="540" actId="20577"/>
          <ac:spMkLst>
            <pc:docMk/>
            <pc:sldMk cId="1488391351" sldId="277"/>
            <ac:spMk id="3" creationId="{916E726D-4DFC-F150-C017-EDD47DAD45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A2B6C-E0CC-468D-9F18-999E1B81FEAB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94D90-503F-4A4E-AD5E-AA7C23E83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7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attendance means each day, including the first day of the month.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94D90-503F-4A4E-AD5E-AA7C23E831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0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compliance issue that is not highlighted related to student eligibility.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94D90-503F-4A4E-AD5E-AA7C23E8319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1457325"/>
          </a:xfrm>
          <a:custGeom>
            <a:avLst/>
            <a:gdLst/>
            <a:ahLst/>
            <a:cxnLst/>
            <a:rect l="l" t="t" r="r" b="b"/>
            <a:pathLst>
              <a:path w="12192000" h="1457325">
                <a:moveTo>
                  <a:pt x="12192000" y="0"/>
                </a:moveTo>
                <a:lnTo>
                  <a:pt x="0" y="0"/>
                </a:lnTo>
                <a:lnTo>
                  <a:pt x="0" y="1457325"/>
                </a:lnTo>
                <a:lnTo>
                  <a:pt x="12192000" y="1457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457324"/>
            <a:ext cx="12192000" cy="5400675"/>
          </a:xfrm>
          <a:custGeom>
            <a:avLst/>
            <a:gdLst/>
            <a:ahLst/>
            <a:cxnLst/>
            <a:rect l="l" t="t" r="r" b="b"/>
            <a:pathLst>
              <a:path w="12192000" h="5400675">
                <a:moveTo>
                  <a:pt x="0" y="5400675"/>
                </a:moveTo>
                <a:lnTo>
                  <a:pt x="12192000" y="5400675"/>
                </a:lnTo>
                <a:lnTo>
                  <a:pt x="12192000" y="0"/>
                </a:lnTo>
                <a:lnTo>
                  <a:pt x="0" y="0"/>
                </a:lnTo>
                <a:lnTo>
                  <a:pt x="0" y="5400675"/>
                </a:lnTo>
                <a:close/>
              </a:path>
            </a:pathLst>
          </a:custGeom>
          <a:solidFill>
            <a:srgbClr val="F8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1457325"/>
          </a:xfrm>
          <a:custGeom>
            <a:avLst/>
            <a:gdLst/>
            <a:ahLst/>
            <a:cxnLst/>
            <a:rect l="l" t="t" r="r" b="b"/>
            <a:pathLst>
              <a:path w="12192000" h="1457325">
                <a:moveTo>
                  <a:pt x="12192000" y="0"/>
                </a:moveTo>
                <a:lnTo>
                  <a:pt x="0" y="0"/>
                </a:lnTo>
                <a:lnTo>
                  <a:pt x="0" y="1457325"/>
                </a:lnTo>
                <a:lnTo>
                  <a:pt x="12192000" y="1457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44550" y="2581853"/>
            <a:ext cx="4644390" cy="3646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4A4A4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8800" y="347056"/>
            <a:ext cx="4349115" cy="405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1762125"/>
            <a:ext cx="11125200" cy="3509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EPI@michigan.gov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CEPI@michigan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857500" cy="2857500"/>
          </a:xfrm>
          <a:custGeom>
            <a:avLst/>
            <a:gdLst/>
            <a:ahLst/>
            <a:cxnLst/>
            <a:rect l="l" t="t" r="r" b="b"/>
            <a:pathLst>
              <a:path w="2857500" h="2857500">
                <a:moveTo>
                  <a:pt x="2602241" y="0"/>
                </a:moveTo>
                <a:lnTo>
                  <a:pt x="0" y="0"/>
                </a:lnTo>
                <a:lnTo>
                  <a:pt x="0" y="2602238"/>
                </a:lnTo>
                <a:lnTo>
                  <a:pt x="33938" y="2621411"/>
                </a:lnTo>
                <a:lnTo>
                  <a:pt x="75176" y="2643451"/>
                </a:lnTo>
                <a:lnTo>
                  <a:pt x="116935" y="2664472"/>
                </a:lnTo>
                <a:lnTo>
                  <a:pt x="159203" y="2684464"/>
                </a:lnTo>
                <a:lnTo>
                  <a:pt x="201943" y="2703414"/>
                </a:lnTo>
                <a:lnTo>
                  <a:pt x="245143" y="2721303"/>
                </a:lnTo>
                <a:lnTo>
                  <a:pt x="288760" y="2738133"/>
                </a:lnTo>
                <a:lnTo>
                  <a:pt x="332784" y="2753887"/>
                </a:lnTo>
                <a:lnTo>
                  <a:pt x="377177" y="2768550"/>
                </a:lnTo>
                <a:lnTo>
                  <a:pt x="421922" y="2782121"/>
                </a:lnTo>
                <a:lnTo>
                  <a:pt x="466979" y="2794590"/>
                </a:lnTo>
                <a:lnTo>
                  <a:pt x="512337" y="2805951"/>
                </a:lnTo>
                <a:lnTo>
                  <a:pt x="557951" y="2816195"/>
                </a:lnTo>
                <a:lnTo>
                  <a:pt x="603809" y="2825313"/>
                </a:lnTo>
                <a:lnTo>
                  <a:pt x="649871" y="2833308"/>
                </a:lnTo>
                <a:lnTo>
                  <a:pt x="696124" y="2840174"/>
                </a:lnTo>
                <a:lnTo>
                  <a:pt x="742523" y="2845894"/>
                </a:lnTo>
                <a:lnTo>
                  <a:pt x="789057" y="2850475"/>
                </a:lnTo>
                <a:lnTo>
                  <a:pt x="835681" y="2853913"/>
                </a:lnTo>
                <a:lnTo>
                  <a:pt x="882384" y="2856208"/>
                </a:lnTo>
                <a:lnTo>
                  <a:pt x="929121" y="2857356"/>
                </a:lnTo>
                <a:lnTo>
                  <a:pt x="952499" y="2857499"/>
                </a:lnTo>
                <a:lnTo>
                  <a:pt x="975878" y="2857356"/>
                </a:lnTo>
                <a:lnTo>
                  <a:pt x="1022615" y="2856208"/>
                </a:lnTo>
                <a:lnTo>
                  <a:pt x="1069317" y="2853913"/>
                </a:lnTo>
                <a:lnTo>
                  <a:pt x="1115942" y="2850475"/>
                </a:lnTo>
                <a:lnTo>
                  <a:pt x="1162476" y="2845894"/>
                </a:lnTo>
                <a:lnTo>
                  <a:pt x="1208873" y="2840174"/>
                </a:lnTo>
                <a:lnTo>
                  <a:pt x="1255126" y="2833308"/>
                </a:lnTo>
                <a:lnTo>
                  <a:pt x="1301192" y="2825313"/>
                </a:lnTo>
                <a:lnTo>
                  <a:pt x="1347050" y="2816195"/>
                </a:lnTo>
                <a:lnTo>
                  <a:pt x="1392664" y="2805951"/>
                </a:lnTo>
                <a:lnTo>
                  <a:pt x="1438017" y="2794590"/>
                </a:lnTo>
                <a:lnTo>
                  <a:pt x="1483076" y="2782121"/>
                </a:lnTo>
                <a:lnTo>
                  <a:pt x="1527825" y="2768550"/>
                </a:lnTo>
                <a:lnTo>
                  <a:pt x="1572216" y="2753887"/>
                </a:lnTo>
                <a:lnTo>
                  <a:pt x="1616241" y="2738133"/>
                </a:lnTo>
                <a:lnTo>
                  <a:pt x="1659852" y="2721303"/>
                </a:lnTo>
                <a:lnTo>
                  <a:pt x="1703050" y="2703414"/>
                </a:lnTo>
                <a:lnTo>
                  <a:pt x="1745793" y="2684464"/>
                </a:lnTo>
                <a:lnTo>
                  <a:pt x="1788062" y="2664472"/>
                </a:lnTo>
                <a:lnTo>
                  <a:pt x="1829823" y="2643451"/>
                </a:lnTo>
                <a:lnTo>
                  <a:pt x="1871061" y="2621411"/>
                </a:lnTo>
                <a:lnTo>
                  <a:pt x="1911738" y="2598365"/>
                </a:lnTo>
                <a:lnTo>
                  <a:pt x="1951843" y="2574327"/>
                </a:lnTo>
                <a:lnTo>
                  <a:pt x="1991348" y="2549314"/>
                </a:lnTo>
                <a:lnTo>
                  <a:pt x="2030224" y="2523340"/>
                </a:lnTo>
                <a:lnTo>
                  <a:pt x="2068443" y="2496419"/>
                </a:lnTo>
                <a:lnTo>
                  <a:pt x="2106001" y="2468568"/>
                </a:lnTo>
                <a:lnTo>
                  <a:pt x="2142854" y="2439808"/>
                </a:lnTo>
                <a:lnTo>
                  <a:pt x="2179002" y="2410143"/>
                </a:lnTo>
                <a:lnTo>
                  <a:pt x="2214402" y="2379606"/>
                </a:lnTo>
                <a:lnTo>
                  <a:pt x="2249047" y="2348206"/>
                </a:lnTo>
                <a:lnTo>
                  <a:pt x="2282904" y="2315968"/>
                </a:lnTo>
                <a:lnTo>
                  <a:pt x="2315968" y="2282904"/>
                </a:lnTo>
                <a:lnTo>
                  <a:pt x="2348206" y="2249047"/>
                </a:lnTo>
                <a:lnTo>
                  <a:pt x="2379606" y="2214402"/>
                </a:lnTo>
                <a:lnTo>
                  <a:pt x="2410143" y="2179002"/>
                </a:lnTo>
                <a:lnTo>
                  <a:pt x="2439808" y="2142854"/>
                </a:lnTo>
                <a:lnTo>
                  <a:pt x="2468568" y="2106001"/>
                </a:lnTo>
                <a:lnTo>
                  <a:pt x="2496419" y="2068443"/>
                </a:lnTo>
                <a:lnTo>
                  <a:pt x="2523340" y="2030224"/>
                </a:lnTo>
                <a:lnTo>
                  <a:pt x="2549314" y="1991348"/>
                </a:lnTo>
                <a:lnTo>
                  <a:pt x="2574327" y="1951843"/>
                </a:lnTo>
                <a:lnTo>
                  <a:pt x="2598365" y="1911738"/>
                </a:lnTo>
                <a:lnTo>
                  <a:pt x="2621411" y="1871061"/>
                </a:lnTo>
                <a:lnTo>
                  <a:pt x="2643451" y="1829823"/>
                </a:lnTo>
                <a:lnTo>
                  <a:pt x="2664472" y="1788062"/>
                </a:lnTo>
                <a:lnTo>
                  <a:pt x="2684464" y="1745793"/>
                </a:lnTo>
                <a:lnTo>
                  <a:pt x="2703414" y="1703050"/>
                </a:lnTo>
                <a:lnTo>
                  <a:pt x="2721303" y="1659852"/>
                </a:lnTo>
                <a:lnTo>
                  <a:pt x="2738133" y="1616241"/>
                </a:lnTo>
                <a:lnTo>
                  <a:pt x="2753887" y="1572216"/>
                </a:lnTo>
                <a:lnTo>
                  <a:pt x="2768550" y="1527825"/>
                </a:lnTo>
                <a:lnTo>
                  <a:pt x="2782121" y="1483076"/>
                </a:lnTo>
                <a:lnTo>
                  <a:pt x="2794590" y="1438017"/>
                </a:lnTo>
                <a:lnTo>
                  <a:pt x="2805951" y="1392664"/>
                </a:lnTo>
                <a:lnTo>
                  <a:pt x="2816195" y="1347050"/>
                </a:lnTo>
                <a:lnTo>
                  <a:pt x="2825313" y="1301192"/>
                </a:lnTo>
                <a:lnTo>
                  <a:pt x="2833308" y="1255124"/>
                </a:lnTo>
                <a:lnTo>
                  <a:pt x="2840174" y="1208870"/>
                </a:lnTo>
                <a:lnTo>
                  <a:pt x="2845894" y="1162473"/>
                </a:lnTo>
                <a:lnTo>
                  <a:pt x="2850475" y="1115936"/>
                </a:lnTo>
                <a:lnTo>
                  <a:pt x="2853918" y="1069315"/>
                </a:lnTo>
                <a:lnTo>
                  <a:pt x="2856213" y="1022614"/>
                </a:lnTo>
                <a:lnTo>
                  <a:pt x="2857356" y="975879"/>
                </a:lnTo>
                <a:lnTo>
                  <a:pt x="2857499" y="952499"/>
                </a:lnTo>
                <a:lnTo>
                  <a:pt x="2857356" y="929120"/>
                </a:lnTo>
                <a:lnTo>
                  <a:pt x="2856213" y="882385"/>
                </a:lnTo>
                <a:lnTo>
                  <a:pt x="2853918" y="835684"/>
                </a:lnTo>
                <a:lnTo>
                  <a:pt x="2850475" y="789058"/>
                </a:lnTo>
                <a:lnTo>
                  <a:pt x="2845894" y="742520"/>
                </a:lnTo>
                <a:lnTo>
                  <a:pt x="2840174" y="696123"/>
                </a:lnTo>
                <a:lnTo>
                  <a:pt x="2833308" y="649870"/>
                </a:lnTo>
                <a:lnTo>
                  <a:pt x="2825313" y="603807"/>
                </a:lnTo>
                <a:lnTo>
                  <a:pt x="2816195" y="557949"/>
                </a:lnTo>
                <a:lnTo>
                  <a:pt x="2805951" y="512335"/>
                </a:lnTo>
                <a:lnTo>
                  <a:pt x="2794590" y="466974"/>
                </a:lnTo>
                <a:lnTo>
                  <a:pt x="2782121" y="421916"/>
                </a:lnTo>
                <a:lnTo>
                  <a:pt x="2768550" y="377174"/>
                </a:lnTo>
                <a:lnTo>
                  <a:pt x="2753887" y="332783"/>
                </a:lnTo>
                <a:lnTo>
                  <a:pt x="2738133" y="288757"/>
                </a:lnTo>
                <a:lnTo>
                  <a:pt x="2721303" y="245142"/>
                </a:lnTo>
                <a:lnTo>
                  <a:pt x="2703414" y="201938"/>
                </a:lnTo>
                <a:lnTo>
                  <a:pt x="2684464" y="159204"/>
                </a:lnTo>
                <a:lnTo>
                  <a:pt x="2664472" y="116937"/>
                </a:lnTo>
                <a:lnTo>
                  <a:pt x="2643451" y="75176"/>
                </a:lnTo>
                <a:lnTo>
                  <a:pt x="2621411" y="33937"/>
                </a:lnTo>
                <a:lnTo>
                  <a:pt x="2602241" y="0"/>
                </a:lnTo>
                <a:close/>
              </a:path>
            </a:pathLst>
          </a:custGeom>
          <a:solidFill>
            <a:srgbClr val="D9E2E8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333499" y="781050"/>
            <a:ext cx="10858500" cy="6076950"/>
            <a:chOff x="1333499" y="781050"/>
            <a:chExt cx="10858500" cy="6076950"/>
          </a:xfrm>
        </p:grpSpPr>
        <p:sp>
          <p:nvSpPr>
            <p:cNvPr id="5" name="object 5"/>
            <p:cNvSpPr/>
            <p:nvPr/>
          </p:nvSpPr>
          <p:spPr>
            <a:xfrm>
              <a:off x="7905749" y="3524250"/>
              <a:ext cx="4286250" cy="3333750"/>
            </a:xfrm>
            <a:custGeom>
              <a:avLst/>
              <a:gdLst/>
              <a:ahLst/>
              <a:cxnLst/>
              <a:rect l="l" t="t" r="r" b="b"/>
              <a:pathLst>
                <a:path w="4286250" h="3333750">
                  <a:moveTo>
                    <a:pt x="2381249" y="0"/>
                  </a:moveTo>
                  <a:lnTo>
                    <a:pt x="2322810" y="715"/>
                  </a:lnTo>
                  <a:lnTo>
                    <a:pt x="2264409" y="2870"/>
                  </a:lnTo>
                  <a:lnTo>
                    <a:pt x="2206077" y="6454"/>
                  </a:lnTo>
                  <a:lnTo>
                    <a:pt x="2147849" y="11468"/>
                  </a:lnTo>
                  <a:lnTo>
                    <a:pt x="2089757" y="17908"/>
                  </a:lnTo>
                  <a:lnTo>
                    <a:pt x="2031847" y="25768"/>
                  </a:lnTo>
                  <a:lnTo>
                    <a:pt x="1974148" y="35058"/>
                  </a:lnTo>
                  <a:lnTo>
                    <a:pt x="1916696" y="45758"/>
                  </a:lnTo>
                  <a:lnTo>
                    <a:pt x="1859516" y="57859"/>
                  </a:lnTo>
                  <a:lnTo>
                    <a:pt x="1802650" y="71361"/>
                  </a:lnTo>
                  <a:lnTo>
                    <a:pt x="1746135" y="86259"/>
                  </a:lnTo>
                  <a:lnTo>
                    <a:pt x="1690001" y="102539"/>
                  </a:lnTo>
                  <a:lnTo>
                    <a:pt x="1634291" y="120186"/>
                  </a:lnTo>
                  <a:lnTo>
                    <a:pt x="1579029" y="139204"/>
                  </a:lnTo>
                  <a:lnTo>
                    <a:pt x="1524250" y="159559"/>
                  </a:lnTo>
                  <a:lnTo>
                    <a:pt x="1469986" y="181267"/>
                  </a:lnTo>
                  <a:lnTo>
                    <a:pt x="1416267" y="204289"/>
                  </a:lnTo>
                  <a:lnTo>
                    <a:pt x="1363129" y="228625"/>
                  </a:lnTo>
                  <a:lnTo>
                    <a:pt x="1310612" y="254258"/>
                  </a:lnTo>
                  <a:lnTo>
                    <a:pt x="1258735" y="281177"/>
                  </a:lnTo>
                  <a:lnTo>
                    <a:pt x="1207536" y="309352"/>
                  </a:lnTo>
                  <a:lnTo>
                    <a:pt x="1157033" y="338785"/>
                  </a:lnTo>
                  <a:lnTo>
                    <a:pt x="1107285" y="369446"/>
                  </a:lnTo>
                  <a:lnTo>
                    <a:pt x="1058290" y="401307"/>
                  </a:lnTo>
                  <a:lnTo>
                    <a:pt x="1010103" y="434374"/>
                  </a:lnTo>
                  <a:lnTo>
                    <a:pt x="962736" y="468604"/>
                  </a:lnTo>
                  <a:lnTo>
                    <a:pt x="916223" y="504002"/>
                  </a:lnTo>
                  <a:lnTo>
                    <a:pt x="870597" y="540524"/>
                  </a:lnTo>
                  <a:lnTo>
                    <a:pt x="825877" y="578145"/>
                  </a:lnTo>
                  <a:lnTo>
                    <a:pt x="782091" y="616851"/>
                  </a:lnTo>
                  <a:lnTo>
                    <a:pt x="739279" y="656636"/>
                  </a:lnTo>
                  <a:lnTo>
                    <a:pt x="697458" y="697458"/>
                  </a:lnTo>
                  <a:lnTo>
                    <a:pt x="656637" y="739281"/>
                  </a:lnTo>
                  <a:lnTo>
                    <a:pt x="616864" y="782104"/>
                  </a:lnTo>
                  <a:lnTo>
                    <a:pt x="578146" y="825879"/>
                  </a:lnTo>
                  <a:lnTo>
                    <a:pt x="540524" y="870597"/>
                  </a:lnTo>
                  <a:lnTo>
                    <a:pt x="504002" y="916228"/>
                  </a:lnTo>
                  <a:lnTo>
                    <a:pt x="468604" y="962736"/>
                  </a:lnTo>
                  <a:lnTo>
                    <a:pt x="434374" y="1010103"/>
                  </a:lnTo>
                  <a:lnTo>
                    <a:pt x="401307" y="1058290"/>
                  </a:lnTo>
                  <a:lnTo>
                    <a:pt x="369446" y="1107287"/>
                  </a:lnTo>
                  <a:lnTo>
                    <a:pt x="338785" y="1157046"/>
                  </a:lnTo>
                  <a:lnTo>
                    <a:pt x="309352" y="1207538"/>
                  </a:lnTo>
                  <a:lnTo>
                    <a:pt x="281177" y="1258735"/>
                  </a:lnTo>
                  <a:lnTo>
                    <a:pt x="254258" y="1310608"/>
                  </a:lnTo>
                  <a:lnTo>
                    <a:pt x="228625" y="1363129"/>
                  </a:lnTo>
                  <a:lnTo>
                    <a:pt x="204289" y="1416267"/>
                  </a:lnTo>
                  <a:lnTo>
                    <a:pt x="181267" y="1469986"/>
                  </a:lnTo>
                  <a:lnTo>
                    <a:pt x="159559" y="1524250"/>
                  </a:lnTo>
                  <a:lnTo>
                    <a:pt x="139204" y="1579029"/>
                  </a:lnTo>
                  <a:lnTo>
                    <a:pt x="120186" y="1634291"/>
                  </a:lnTo>
                  <a:lnTo>
                    <a:pt x="102539" y="1690001"/>
                  </a:lnTo>
                  <a:lnTo>
                    <a:pt x="86259" y="1746135"/>
                  </a:lnTo>
                  <a:lnTo>
                    <a:pt x="71361" y="1802650"/>
                  </a:lnTo>
                  <a:lnTo>
                    <a:pt x="57854" y="1859516"/>
                  </a:lnTo>
                  <a:lnTo>
                    <a:pt x="45758" y="1916696"/>
                  </a:lnTo>
                  <a:lnTo>
                    <a:pt x="35058" y="1974148"/>
                  </a:lnTo>
                  <a:lnTo>
                    <a:pt x="25768" y="2031847"/>
                  </a:lnTo>
                  <a:lnTo>
                    <a:pt x="17908" y="2089759"/>
                  </a:lnTo>
                  <a:lnTo>
                    <a:pt x="11468" y="2147848"/>
                  </a:lnTo>
                  <a:lnTo>
                    <a:pt x="6454" y="2206072"/>
                  </a:lnTo>
                  <a:lnTo>
                    <a:pt x="2870" y="2264404"/>
                  </a:lnTo>
                  <a:lnTo>
                    <a:pt x="715" y="2322808"/>
                  </a:lnTo>
                  <a:lnTo>
                    <a:pt x="0" y="2381249"/>
                  </a:lnTo>
                  <a:lnTo>
                    <a:pt x="178" y="2410472"/>
                  </a:lnTo>
                  <a:lnTo>
                    <a:pt x="1612" y="2468892"/>
                  </a:lnTo>
                  <a:lnTo>
                    <a:pt x="4485" y="2527269"/>
                  </a:lnTo>
                  <a:lnTo>
                    <a:pt x="8781" y="2585550"/>
                  </a:lnTo>
                  <a:lnTo>
                    <a:pt x="14511" y="2643717"/>
                  </a:lnTo>
                  <a:lnTo>
                    <a:pt x="21660" y="2701716"/>
                  </a:lnTo>
                  <a:lnTo>
                    <a:pt x="30238" y="2759530"/>
                  </a:lnTo>
                  <a:lnTo>
                    <a:pt x="40230" y="2817108"/>
                  </a:lnTo>
                  <a:lnTo>
                    <a:pt x="51630" y="2874435"/>
                  </a:lnTo>
                  <a:lnTo>
                    <a:pt x="64431" y="2931453"/>
                  </a:lnTo>
                  <a:lnTo>
                    <a:pt x="78638" y="2988148"/>
                  </a:lnTo>
                  <a:lnTo>
                    <a:pt x="94226" y="3044470"/>
                  </a:lnTo>
                  <a:lnTo>
                    <a:pt x="111190" y="3100401"/>
                  </a:lnTo>
                  <a:lnTo>
                    <a:pt x="129525" y="3155890"/>
                  </a:lnTo>
                  <a:lnTo>
                    <a:pt x="149213" y="3210922"/>
                  </a:lnTo>
                  <a:lnTo>
                    <a:pt x="170244" y="3265445"/>
                  </a:lnTo>
                  <a:lnTo>
                    <a:pt x="192613" y="3319443"/>
                  </a:lnTo>
                  <a:lnTo>
                    <a:pt x="198849" y="3333749"/>
                  </a:lnTo>
                  <a:lnTo>
                    <a:pt x="4286249" y="3333749"/>
                  </a:lnTo>
                  <a:lnTo>
                    <a:pt x="4286249" y="952577"/>
                  </a:lnTo>
                  <a:lnTo>
                    <a:pt x="4276330" y="939374"/>
                  </a:lnTo>
                  <a:lnTo>
                    <a:pt x="4240377" y="893302"/>
                  </a:lnTo>
                  <a:lnTo>
                    <a:pt x="4203301" y="848121"/>
                  </a:lnTo>
                  <a:lnTo>
                    <a:pt x="4165130" y="803873"/>
                  </a:lnTo>
                  <a:lnTo>
                    <a:pt x="4125880" y="760568"/>
                  </a:lnTo>
                  <a:lnTo>
                    <a:pt x="4085581" y="718244"/>
                  </a:lnTo>
                  <a:lnTo>
                    <a:pt x="4044255" y="676918"/>
                  </a:lnTo>
                  <a:lnTo>
                    <a:pt x="4001931" y="636613"/>
                  </a:lnTo>
                  <a:lnTo>
                    <a:pt x="3958626" y="597363"/>
                  </a:lnTo>
                  <a:lnTo>
                    <a:pt x="3914378" y="559198"/>
                  </a:lnTo>
                  <a:lnTo>
                    <a:pt x="3869197" y="522121"/>
                  </a:lnTo>
                  <a:lnTo>
                    <a:pt x="3823120" y="486164"/>
                  </a:lnTo>
                  <a:lnTo>
                    <a:pt x="3776176" y="451345"/>
                  </a:lnTo>
                  <a:lnTo>
                    <a:pt x="3728399" y="417694"/>
                  </a:lnTo>
                  <a:lnTo>
                    <a:pt x="3679800" y="385226"/>
                  </a:lnTo>
                  <a:lnTo>
                    <a:pt x="3630427" y="353965"/>
                  </a:lnTo>
                  <a:lnTo>
                    <a:pt x="3580295" y="323911"/>
                  </a:lnTo>
                  <a:lnTo>
                    <a:pt x="3529451" y="295108"/>
                  </a:lnTo>
                  <a:lnTo>
                    <a:pt x="3477903" y="267557"/>
                  </a:lnTo>
                  <a:lnTo>
                    <a:pt x="3425704" y="241281"/>
                  </a:lnTo>
                  <a:lnTo>
                    <a:pt x="3372869" y="216292"/>
                  </a:lnTo>
                  <a:lnTo>
                    <a:pt x="3319444" y="192613"/>
                  </a:lnTo>
                  <a:lnTo>
                    <a:pt x="3265445" y="170244"/>
                  </a:lnTo>
                  <a:lnTo>
                    <a:pt x="3210924" y="149213"/>
                  </a:lnTo>
                  <a:lnTo>
                    <a:pt x="3155896" y="129525"/>
                  </a:lnTo>
                  <a:lnTo>
                    <a:pt x="3100408" y="111190"/>
                  </a:lnTo>
                  <a:lnTo>
                    <a:pt x="3044475" y="94226"/>
                  </a:lnTo>
                  <a:lnTo>
                    <a:pt x="2988150" y="78638"/>
                  </a:lnTo>
                  <a:lnTo>
                    <a:pt x="2931454" y="64433"/>
                  </a:lnTo>
                  <a:lnTo>
                    <a:pt x="2874433" y="51635"/>
                  </a:lnTo>
                  <a:lnTo>
                    <a:pt x="2817109" y="40230"/>
                  </a:lnTo>
                  <a:lnTo>
                    <a:pt x="2759531" y="30238"/>
                  </a:lnTo>
                  <a:lnTo>
                    <a:pt x="2701720" y="21660"/>
                  </a:lnTo>
                  <a:lnTo>
                    <a:pt x="2643718" y="14511"/>
                  </a:lnTo>
                  <a:lnTo>
                    <a:pt x="2585549" y="8781"/>
                  </a:lnTo>
                  <a:lnTo>
                    <a:pt x="2527269" y="4485"/>
                  </a:lnTo>
                  <a:lnTo>
                    <a:pt x="2468891" y="1612"/>
                  </a:lnTo>
                  <a:lnTo>
                    <a:pt x="2410469" y="178"/>
                  </a:lnTo>
                  <a:lnTo>
                    <a:pt x="2381249" y="0"/>
                  </a:lnTo>
                  <a:close/>
                </a:path>
              </a:pathLst>
            </a:custGeom>
            <a:solidFill>
              <a:srgbClr val="005661">
                <a:alpha val="4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33499" y="819149"/>
              <a:ext cx="9525000" cy="5257800"/>
            </a:xfrm>
            <a:custGeom>
              <a:avLst/>
              <a:gdLst/>
              <a:ahLst/>
              <a:cxnLst/>
              <a:rect l="l" t="t" r="r" b="b"/>
              <a:pathLst>
                <a:path w="9525000" h="5257800">
                  <a:moveTo>
                    <a:pt x="9372600" y="0"/>
                  </a:moveTo>
                  <a:lnTo>
                    <a:pt x="152400" y="0"/>
                  </a:lnTo>
                  <a:lnTo>
                    <a:pt x="144913" y="136"/>
                  </a:lnTo>
                  <a:lnTo>
                    <a:pt x="101068" y="6678"/>
                  </a:lnTo>
                  <a:lnTo>
                    <a:pt x="61606" y="22497"/>
                  </a:lnTo>
                  <a:lnTo>
                    <a:pt x="29992" y="46209"/>
                  </a:lnTo>
                  <a:lnTo>
                    <a:pt x="7772" y="77495"/>
                  </a:lnTo>
                  <a:lnTo>
                    <a:pt x="0" y="106794"/>
                  </a:lnTo>
                  <a:lnTo>
                    <a:pt x="0" y="5105400"/>
                  </a:lnTo>
                  <a:lnTo>
                    <a:pt x="6557" y="5149638"/>
                  </a:lnTo>
                  <a:lnTo>
                    <a:pt x="25679" y="5190068"/>
                  </a:lnTo>
                  <a:lnTo>
                    <a:pt x="55718" y="5223206"/>
                  </a:lnTo>
                  <a:lnTo>
                    <a:pt x="94081" y="5246196"/>
                  </a:lnTo>
                  <a:lnTo>
                    <a:pt x="137463" y="5257066"/>
                  </a:lnTo>
                  <a:lnTo>
                    <a:pt x="152400" y="5257800"/>
                  </a:lnTo>
                  <a:lnTo>
                    <a:pt x="9372600" y="5257800"/>
                  </a:lnTo>
                  <a:lnTo>
                    <a:pt x="9416839" y="5251237"/>
                  </a:lnTo>
                  <a:lnTo>
                    <a:pt x="9457271" y="5232111"/>
                  </a:lnTo>
                  <a:lnTo>
                    <a:pt x="9490411" y="5202082"/>
                  </a:lnTo>
                  <a:lnTo>
                    <a:pt x="9513392" y="5163721"/>
                  </a:lnTo>
                  <a:lnTo>
                    <a:pt x="9524268" y="5120338"/>
                  </a:lnTo>
                  <a:lnTo>
                    <a:pt x="9525000" y="5105400"/>
                  </a:lnTo>
                  <a:lnTo>
                    <a:pt x="9525000" y="106794"/>
                  </a:lnTo>
                  <a:lnTo>
                    <a:pt x="9509569" y="63627"/>
                  </a:lnTo>
                  <a:lnTo>
                    <a:pt x="9480359" y="33477"/>
                  </a:lnTo>
                  <a:lnTo>
                    <a:pt x="9444442" y="13492"/>
                  </a:lnTo>
                  <a:lnTo>
                    <a:pt x="9402330" y="2197"/>
                  </a:lnTo>
                  <a:lnTo>
                    <a:pt x="9372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1333499" y="781050"/>
              <a:ext cx="9525000" cy="152400"/>
            </a:xfrm>
            <a:custGeom>
              <a:avLst/>
              <a:gdLst/>
              <a:ahLst/>
              <a:cxnLst/>
              <a:rect l="l" t="t" r="r" b="b"/>
              <a:pathLst>
                <a:path w="9525000" h="152400">
                  <a:moveTo>
                    <a:pt x="9372599" y="0"/>
                  </a:moveTo>
                  <a:lnTo>
                    <a:pt x="152399" y="0"/>
                  </a:lnTo>
                  <a:lnTo>
                    <a:pt x="137388" y="724"/>
                  </a:lnTo>
                  <a:lnTo>
                    <a:pt x="94081" y="11595"/>
                  </a:lnTo>
                  <a:lnTo>
                    <a:pt x="55767" y="34531"/>
                  </a:lnTo>
                  <a:lnTo>
                    <a:pt x="25655" y="67713"/>
                  </a:lnTo>
                  <a:lnTo>
                    <a:pt x="6520" y="108228"/>
                  </a:lnTo>
                  <a:lnTo>
                    <a:pt x="0" y="152399"/>
                  </a:lnTo>
                  <a:lnTo>
                    <a:pt x="724" y="144891"/>
                  </a:lnTo>
                  <a:lnTo>
                    <a:pt x="2897" y="137529"/>
                  </a:lnTo>
                  <a:lnTo>
                    <a:pt x="34531" y="104081"/>
                  </a:lnTo>
                  <a:lnTo>
                    <a:pt x="80489" y="85208"/>
                  </a:lnTo>
                  <a:lnTo>
                    <a:pt x="122664" y="77649"/>
                  </a:lnTo>
                  <a:lnTo>
                    <a:pt x="152399" y="76199"/>
                  </a:lnTo>
                  <a:lnTo>
                    <a:pt x="9504415" y="76199"/>
                  </a:lnTo>
                  <a:lnTo>
                    <a:pt x="9499337" y="67713"/>
                  </a:lnTo>
                  <a:lnTo>
                    <a:pt x="9469231" y="34531"/>
                  </a:lnTo>
                  <a:lnTo>
                    <a:pt x="9430917" y="11595"/>
                  </a:lnTo>
                  <a:lnTo>
                    <a:pt x="9387610" y="724"/>
                  </a:lnTo>
                  <a:lnTo>
                    <a:pt x="9372599" y="0"/>
                  </a:lnTo>
                  <a:close/>
                </a:path>
                <a:path w="9525000" h="152400">
                  <a:moveTo>
                    <a:pt x="9504415" y="76199"/>
                  </a:moveTo>
                  <a:lnTo>
                    <a:pt x="9372599" y="76199"/>
                  </a:lnTo>
                  <a:lnTo>
                    <a:pt x="9387610" y="76562"/>
                  </a:lnTo>
                  <a:lnTo>
                    <a:pt x="9402334" y="77649"/>
                  </a:lnTo>
                  <a:lnTo>
                    <a:pt x="9444509" y="85208"/>
                  </a:lnTo>
                  <a:lnTo>
                    <a:pt x="9480359" y="98513"/>
                  </a:lnTo>
                  <a:lnTo>
                    <a:pt x="9513391" y="123240"/>
                  </a:lnTo>
                  <a:lnTo>
                    <a:pt x="9522025" y="137388"/>
                  </a:lnTo>
                  <a:lnTo>
                    <a:pt x="9522095" y="137529"/>
                  </a:lnTo>
                  <a:lnTo>
                    <a:pt x="9524273" y="144891"/>
                  </a:lnTo>
                  <a:lnTo>
                    <a:pt x="9524999" y="152399"/>
                  </a:lnTo>
                  <a:lnTo>
                    <a:pt x="9524280" y="137529"/>
                  </a:lnTo>
                  <a:lnTo>
                    <a:pt x="9513391" y="94081"/>
                  </a:lnTo>
                  <a:lnTo>
                    <a:pt x="9506978" y="80484"/>
                  </a:lnTo>
                  <a:lnTo>
                    <a:pt x="9504415" y="76199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19749" y="3848099"/>
              <a:ext cx="952500" cy="38100"/>
            </a:xfrm>
            <a:custGeom>
              <a:avLst/>
              <a:gdLst/>
              <a:ahLst/>
              <a:cxnLst/>
              <a:rect l="l" t="t" r="r" b="b"/>
              <a:pathLst>
                <a:path w="952500" h="38100">
                  <a:moveTo>
                    <a:pt x="935977" y="0"/>
                  </a:moveTo>
                  <a:lnTo>
                    <a:pt x="16522" y="0"/>
                  </a:lnTo>
                  <a:lnTo>
                    <a:pt x="14097" y="482"/>
                  </a:lnTo>
                  <a:lnTo>
                    <a:pt x="0" y="16522"/>
                  </a:lnTo>
                  <a:lnTo>
                    <a:pt x="0" y="19050"/>
                  </a:lnTo>
                  <a:lnTo>
                    <a:pt x="0" y="21577"/>
                  </a:lnTo>
                  <a:lnTo>
                    <a:pt x="16522" y="38100"/>
                  </a:lnTo>
                  <a:lnTo>
                    <a:pt x="935977" y="38100"/>
                  </a:lnTo>
                  <a:lnTo>
                    <a:pt x="952500" y="21577"/>
                  </a:lnTo>
                  <a:lnTo>
                    <a:pt x="952500" y="16522"/>
                  </a:lnTo>
                  <a:lnTo>
                    <a:pt x="938403" y="482"/>
                  </a:lnTo>
                  <a:lnTo>
                    <a:pt x="935977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2216150" y="1307694"/>
            <a:ext cx="7761605" cy="231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85"/>
              </a:spcBef>
            </a:pPr>
            <a:endParaRPr sz="450"/>
          </a:p>
          <a:p>
            <a:pPr marL="12700" marR="5080" algn="ctr">
              <a:lnSpc>
                <a:spcPts val="5780"/>
              </a:lnSpc>
            </a:pPr>
            <a:r>
              <a:rPr sz="5400" spc="130" dirty="0">
                <a:solidFill>
                  <a:srgbClr val="005661"/>
                </a:solidFill>
              </a:rPr>
              <a:t>Implementing</a:t>
            </a:r>
            <a:r>
              <a:rPr sz="5400" spc="-235" dirty="0">
                <a:solidFill>
                  <a:srgbClr val="005661"/>
                </a:solidFill>
              </a:rPr>
              <a:t> </a:t>
            </a:r>
            <a:r>
              <a:rPr sz="5400" spc="210" dirty="0">
                <a:solidFill>
                  <a:srgbClr val="005661"/>
                </a:solidFill>
              </a:rPr>
              <a:t>Section</a:t>
            </a:r>
            <a:r>
              <a:rPr sz="5400" spc="-185" dirty="0">
                <a:solidFill>
                  <a:srgbClr val="005661"/>
                </a:solidFill>
              </a:rPr>
              <a:t> </a:t>
            </a:r>
            <a:r>
              <a:rPr sz="4750" spc="535" dirty="0">
                <a:solidFill>
                  <a:srgbClr val="005661"/>
                </a:solidFill>
              </a:rPr>
              <a:t>23</a:t>
            </a:r>
            <a:r>
              <a:rPr sz="5400" spc="535" dirty="0">
                <a:solidFill>
                  <a:srgbClr val="005661"/>
                </a:solidFill>
              </a:rPr>
              <a:t>a </a:t>
            </a:r>
            <a:r>
              <a:rPr sz="5400" spc="110" dirty="0">
                <a:solidFill>
                  <a:srgbClr val="005661"/>
                </a:solidFill>
              </a:rPr>
              <a:t>Dropout</a:t>
            </a:r>
            <a:r>
              <a:rPr sz="5400" spc="-254" dirty="0">
                <a:solidFill>
                  <a:srgbClr val="005661"/>
                </a:solidFill>
              </a:rPr>
              <a:t> </a:t>
            </a:r>
            <a:r>
              <a:rPr sz="5400" spc="160" dirty="0">
                <a:solidFill>
                  <a:srgbClr val="005661"/>
                </a:solidFill>
              </a:rPr>
              <a:t>Recovery</a:t>
            </a:r>
            <a:endParaRPr sz="5400"/>
          </a:p>
          <a:p>
            <a:pPr algn="ctr">
              <a:lnSpc>
                <a:spcPts val="5695"/>
              </a:lnSpc>
            </a:pPr>
            <a:r>
              <a:rPr sz="5400" spc="200" dirty="0">
                <a:solidFill>
                  <a:srgbClr val="005661"/>
                </a:solidFill>
              </a:rPr>
              <a:t>Programs</a:t>
            </a:r>
            <a:endParaRPr sz="5400"/>
          </a:p>
        </p:txBody>
      </p:sp>
      <p:sp>
        <p:nvSpPr>
          <p:cNvPr id="11" name="object 11"/>
          <p:cNvSpPr txBox="1"/>
          <p:nvPr/>
        </p:nvSpPr>
        <p:spPr>
          <a:xfrm>
            <a:off x="2882900" y="6203592"/>
            <a:ext cx="642683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dirty="0">
                <a:solidFill>
                  <a:srgbClr val="4A4A4A"/>
                </a:solidFill>
                <a:latin typeface="Times New Roman"/>
                <a:cs typeface="Times New Roman"/>
              </a:rPr>
              <a:t>Michigan</a:t>
            </a:r>
            <a:r>
              <a:rPr sz="16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spc="90" dirty="0">
                <a:solidFill>
                  <a:srgbClr val="4A4A4A"/>
                </a:solidFill>
                <a:latin typeface="Times New Roman"/>
                <a:cs typeface="Times New Roman"/>
              </a:rPr>
              <a:t>Department</a:t>
            </a:r>
            <a:r>
              <a:rPr sz="16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6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spc="65" dirty="0">
                <a:solidFill>
                  <a:srgbClr val="4A4A4A"/>
                </a:solidFill>
                <a:latin typeface="Times New Roman"/>
                <a:cs typeface="Times New Roman"/>
              </a:rPr>
              <a:t>Education</a:t>
            </a:r>
            <a:r>
              <a:rPr sz="16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320" dirty="0">
                <a:solidFill>
                  <a:srgbClr val="4A4A4A"/>
                </a:solidFill>
                <a:latin typeface="Times New Roman"/>
                <a:cs typeface="Times New Roman"/>
              </a:rPr>
              <a:t>|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65" dirty="0">
                <a:solidFill>
                  <a:srgbClr val="4A4A4A"/>
                </a:solidFill>
                <a:latin typeface="Times New Roman"/>
                <a:cs typeface="Times New Roman"/>
              </a:rPr>
              <a:t>2025-</a:t>
            </a:r>
            <a:r>
              <a:rPr sz="1500" spc="204" dirty="0">
                <a:solidFill>
                  <a:srgbClr val="4A4A4A"/>
                </a:solidFill>
                <a:latin typeface="Times New Roman"/>
                <a:cs typeface="Times New Roman"/>
              </a:rPr>
              <a:t>26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6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spc="65" dirty="0">
                <a:solidFill>
                  <a:srgbClr val="4A4A4A"/>
                </a:solidFill>
                <a:latin typeface="Times New Roman"/>
                <a:cs typeface="Times New Roman"/>
              </a:rPr>
              <a:t>Accounting</a:t>
            </a:r>
            <a:r>
              <a:rPr sz="16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spc="-100" dirty="0">
                <a:solidFill>
                  <a:srgbClr val="4A4A4A"/>
                </a:solidFill>
                <a:latin typeface="Times New Roman"/>
                <a:cs typeface="Times New Roman"/>
              </a:rPr>
              <a:t>Manual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921B1C-57E1-BC3C-11EC-41A4E312BA2B}"/>
              </a:ext>
            </a:extLst>
          </p:cNvPr>
          <p:cNvSpPr txBox="1"/>
          <p:nvPr/>
        </p:nvSpPr>
        <p:spPr>
          <a:xfrm>
            <a:off x="3013363" y="4185834"/>
            <a:ext cx="6165272" cy="909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36775" marR="5080" indent="-2124075" algn="ctr">
              <a:lnSpc>
                <a:spcPts val="3379"/>
              </a:lnSpc>
              <a:spcBef>
                <a:spcPts val="35"/>
              </a:spcBef>
            </a:pPr>
            <a:r>
              <a:rPr lang="en-US" sz="18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lang="en-US" sz="180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lang="en-US" sz="180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4A4A4A"/>
                </a:solidFill>
                <a:latin typeface="Times New Roman"/>
                <a:cs typeface="Times New Roman"/>
              </a:rPr>
              <a:t>Training</a:t>
            </a:r>
            <a:r>
              <a:rPr lang="en-US" sz="18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lang="en-US" sz="1800" spc="-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spc="80" dirty="0">
                <a:solidFill>
                  <a:srgbClr val="4A4A4A"/>
                </a:solidFill>
                <a:latin typeface="Times New Roman"/>
                <a:cs typeface="Times New Roman"/>
              </a:rPr>
              <a:t>Proper</a:t>
            </a:r>
            <a:r>
              <a:rPr lang="en-US" sz="1800" spc="-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spc="-10" dirty="0">
                <a:solidFill>
                  <a:srgbClr val="4A4A4A"/>
                </a:solidFill>
                <a:latin typeface="Times New Roman"/>
                <a:cs typeface="Times New Roman"/>
              </a:rPr>
              <a:t>Implementation</a:t>
            </a:r>
            <a:r>
              <a:rPr lang="en-US" sz="1600" spc="-10" dirty="0">
                <a:solidFill>
                  <a:srgbClr val="4A4A4A"/>
                </a:solidFill>
                <a:latin typeface="Times New Roman"/>
                <a:cs typeface="Times New Roman"/>
              </a:rPr>
              <a:t>, </a:t>
            </a:r>
          </a:p>
          <a:p>
            <a:pPr marL="2136775" marR="5080" indent="-2124075" algn="ctr">
              <a:lnSpc>
                <a:spcPts val="3379"/>
              </a:lnSpc>
              <a:spcBef>
                <a:spcPts val="35"/>
              </a:spcBef>
            </a:pPr>
            <a:r>
              <a:rPr lang="en-US" sz="1800" dirty="0">
                <a:solidFill>
                  <a:srgbClr val="4A4A4A"/>
                </a:solidFill>
                <a:latin typeface="Times New Roman"/>
                <a:cs typeface="Times New Roman"/>
              </a:rPr>
              <a:t>Compliance</a:t>
            </a:r>
            <a:r>
              <a:rPr lang="en-US" sz="1800" spc="2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600" spc="-315" dirty="0">
                <a:solidFill>
                  <a:srgbClr val="4A4A4A"/>
                </a:solidFill>
                <a:latin typeface="Times New Roman"/>
                <a:cs typeface="Times New Roman"/>
              </a:rPr>
              <a:t>&amp;</a:t>
            </a:r>
            <a:r>
              <a:rPr lang="en-US" sz="1600" spc="3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800" spc="-10" dirty="0">
                <a:solidFill>
                  <a:srgbClr val="4A4A4A"/>
                </a:solidFill>
                <a:latin typeface="Times New Roman"/>
                <a:cs typeface="Times New Roman"/>
              </a:rPr>
              <a:t>Funding</a:t>
            </a:r>
            <a:endParaRPr lang="en-US"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627761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-114" dirty="0"/>
              <a:t>FTE</a:t>
            </a:r>
            <a:r>
              <a:rPr sz="2700" spc="-100" dirty="0"/>
              <a:t> </a:t>
            </a:r>
            <a:r>
              <a:rPr sz="2700" spc="145" dirty="0"/>
              <a:t>Cap</a:t>
            </a:r>
            <a:r>
              <a:rPr sz="2400" spc="145" dirty="0"/>
              <a:t>,</a:t>
            </a:r>
            <a:r>
              <a:rPr sz="2400" spc="-45" dirty="0"/>
              <a:t> </a:t>
            </a:r>
            <a:r>
              <a:rPr sz="2700" spc="100" dirty="0"/>
              <a:t>Section</a:t>
            </a:r>
            <a:r>
              <a:rPr sz="2700" spc="-60" dirty="0"/>
              <a:t> </a:t>
            </a:r>
            <a:r>
              <a:rPr sz="2400" spc="225" dirty="0"/>
              <a:t>25</a:t>
            </a:r>
            <a:r>
              <a:rPr sz="2700" spc="225" dirty="0"/>
              <a:t>g</a:t>
            </a:r>
            <a:r>
              <a:rPr sz="2400" spc="225" dirty="0"/>
              <a:t>,</a:t>
            </a:r>
            <a:r>
              <a:rPr sz="2400" spc="-40" dirty="0"/>
              <a:t> </a:t>
            </a:r>
            <a:r>
              <a:rPr sz="2700" spc="165" dirty="0"/>
              <a:t>and</a:t>
            </a:r>
            <a:r>
              <a:rPr sz="2700" spc="-80" dirty="0"/>
              <a:t> </a:t>
            </a:r>
            <a:r>
              <a:rPr sz="2700" spc="55" dirty="0"/>
              <a:t>Proration</a:t>
            </a:r>
            <a:endParaRPr sz="27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-40" dirty="0">
                <a:solidFill>
                  <a:srgbClr val="D9E2E8"/>
                </a:solidFill>
              </a:rPr>
              <a:t>FTE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above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1.0</a:t>
            </a:r>
            <a:r>
              <a:rPr sz="1500" spc="2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is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paid</a:t>
            </a:r>
            <a:r>
              <a:rPr sz="1650" spc="-45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through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500" spc="130" dirty="0">
                <a:solidFill>
                  <a:srgbClr val="D9E2E8"/>
                </a:solidFill>
              </a:rPr>
              <a:t>25</a:t>
            </a:r>
            <a:r>
              <a:rPr sz="1650" spc="130" dirty="0">
                <a:solidFill>
                  <a:srgbClr val="D9E2E8"/>
                </a:solidFill>
              </a:rPr>
              <a:t>g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—</a:t>
            </a:r>
            <a:r>
              <a:rPr sz="1500" spc="2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and</a:t>
            </a:r>
            <a:r>
              <a:rPr sz="1650" spc="-4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is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typically</a:t>
            </a:r>
            <a:r>
              <a:rPr sz="1650" spc="20" dirty="0">
                <a:solidFill>
                  <a:srgbClr val="D9E2E8"/>
                </a:solidFill>
              </a:rPr>
              <a:t> </a:t>
            </a:r>
            <a:r>
              <a:rPr sz="1650" spc="-10" dirty="0">
                <a:solidFill>
                  <a:srgbClr val="D9E2E8"/>
                </a:solidFill>
              </a:rPr>
              <a:t>prorated</a:t>
            </a:r>
            <a:endParaRPr sz="165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1500" y="1743075"/>
          <a:ext cx="11049000" cy="197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4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tabLst>
                          <a:tab pos="2399665" algn="l"/>
                          <a:tab pos="6266815" algn="l"/>
                        </a:tabLst>
                      </a:pPr>
                      <a:r>
                        <a:rPr sz="14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FTE</a:t>
                      </a:r>
                      <a:r>
                        <a:rPr sz="1450" spc="-6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5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Range</a:t>
                      </a:r>
                      <a:r>
                        <a:rPr sz="14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450" spc="10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Payment</a:t>
                      </a:r>
                      <a:r>
                        <a:rPr sz="145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50" spc="7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Source</a:t>
                      </a:r>
                      <a:r>
                        <a:rPr sz="14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450" spc="9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Notes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5661"/>
                      </a:solidFill>
                      <a:prstDash val="solid"/>
                    </a:lnT>
                    <a:lnB w="19050">
                      <a:solidFill>
                        <a:srgbClr val="005661"/>
                      </a:solidFill>
                      <a:prstDash val="solid"/>
                    </a:lnB>
                    <a:solidFill>
                      <a:srgbClr val="D9E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tabLst>
                          <a:tab pos="2399665" algn="l"/>
                          <a:tab pos="6266815" algn="l"/>
                        </a:tabLst>
                      </a:pPr>
                      <a:r>
                        <a:rPr sz="1200" spc="20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6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1.0</a:t>
                      </a:r>
                      <a:r>
                        <a:rPr sz="1200" spc="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4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FTE</a:t>
                      </a:r>
                      <a:r>
                        <a:rPr sz="11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Foundation</a:t>
                      </a:r>
                      <a:r>
                        <a:rPr sz="1350" spc="1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allowance</a:t>
                      </a:r>
                      <a:r>
                        <a:rPr sz="13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Sections</a:t>
                      </a:r>
                      <a:r>
                        <a:rPr sz="1350" spc="1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9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sz="1350" spc="9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350" spc="8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20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sz="135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sz="12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Standard</a:t>
                      </a:r>
                      <a:r>
                        <a:rPr sz="1350" spc="1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payment</a:t>
                      </a:r>
                      <a:r>
                        <a:rPr sz="13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13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20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'</a:t>
                      </a:r>
                      <a:r>
                        <a:rPr sz="13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350" spc="1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sz="12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pupil</a:t>
                      </a:r>
                      <a:r>
                        <a:rPr sz="1350" spc="1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amount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5661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tabLst>
                          <a:tab pos="2399665" algn="l"/>
                          <a:tab pos="6266815" algn="l"/>
                        </a:tabLst>
                      </a:pPr>
                      <a:r>
                        <a:rPr sz="1200" spc="6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1.0</a:t>
                      </a:r>
                      <a:r>
                        <a:rPr sz="1200" spc="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6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1.25</a:t>
                      </a:r>
                      <a:r>
                        <a:rPr sz="1200" spc="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4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FTE</a:t>
                      </a:r>
                      <a:r>
                        <a:rPr sz="11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r>
                        <a:rPr sz="13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sz="1350" spc="1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3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categorical</a:t>
                      </a:r>
                      <a:r>
                        <a:rPr sz="13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	Prorated</a:t>
                      </a:r>
                      <a:r>
                        <a:rPr sz="13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based</a:t>
                      </a:r>
                      <a:r>
                        <a:rPr sz="13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350" spc="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available</a:t>
                      </a:r>
                      <a:r>
                        <a:rPr sz="1350" spc="-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funds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tabLst>
                          <a:tab pos="2399665" algn="l"/>
                          <a:tab pos="6266815" algn="l"/>
                        </a:tabLst>
                      </a:pPr>
                      <a:r>
                        <a:rPr sz="115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sz="1150" spc="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6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1.25</a:t>
                      </a:r>
                      <a:r>
                        <a:rPr sz="1200" spc="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4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FTE</a:t>
                      </a:r>
                      <a:r>
                        <a:rPr sz="11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350" spc="9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payment</a:t>
                      </a:r>
                      <a:r>
                        <a:rPr sz="1350" spc="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sz="1200" spc="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permanent</a:t>
                      </a:r>
                      <a:r>
                        <a:rPr sz="13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deduction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Overclaimed</a:t>
                      </a:r>
                      <a:r>
                        <a:rPr sz="13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amounts</a:t>
                      </a:r>
                      <a:r>
                        <a:rPr sz="1350" spc="9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sz="13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deducted</a:t>
                      </a:r>
                      <a:r>
                        <a:rPr sz="135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13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sz="1200" spc="-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350" spc="-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end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571500" y="4019550"/>
            <a:ext cx="5381625" cy="1981200"/>
            <a:chOff x="571500" y="4019550"/>
            <a:chExt cx="5381625" cy="1981200"/>
          </a:xfrm>
        </p:grpSpPr>
        <p:sp>
          <p:nvSpPr>
            <p:cNvPr id="5" name="object 5"/>
            <p:cNvSpPr/>
            <p:nvPr/>
          </p:nvSpPr>
          <p:spPr>
            <a:xfrm>
              <a:off x="571500" y="4019550"/>
              <a:ext cx="5381625" cy="1981200"/>
            </a:xfrm>
            <a:custGeom>
              <a:avLst/>
              <a:gdLst/>
              <a:ahLst/>
              <a:cxnLst/>
              <a:rect l="l" t="t" r="r" b="b"/>
              <a:pathLst>
                <a:path w="5381625" h="1981200">
                  <a:moveTo>
                    <a:pt x="5381625" y="0"/>
                  </a:moveTo>
                  <a:lnTo>
                    <a:pt x="0" y="0"/>
                  </a:lnTo>
                  <a:lnTo>
                    <a:pt x="0" y="1981200"/>
                  </a:lnTo>
                  <a:lnTo>
                    <a:pt x="5381625" y="19812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1500" y="4019550"/>
              <a:ext cx="5381625" cy="38100"/>
            </a:xfrm>
            <a:custGeom>
              <a:avLst/>
              <a:gdLst/>
              <a:ahLst/>
              <a:cxnLst/>
              <a:rect l="l" t="t" r="r" b="b"/>
              <a:pathLst>
                <a:path w="5381625" h="38100">
                  <a:moveTo>
                    <a:pt x="53816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81625" y="381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71501" y="4176346"/>
            <a:ext cx="5143500" cy="15594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 marL="285115">
              <a:lnSpc>
                <a:spcPct val="100000"/>
              </a:lnSpc>
            </a:pPr>
            <a:r>
              <a:rPr sz="1500" spc="70" dirty="0">
                <a:solidFill>
                  <a:srgbClr val="E74C3C"/>
                </a:solidFill>
                <a:latin typeface="Times New Roman"/>
                <a:cs typeface="Times New Roman"/>
              </a:rPr>
              <a:t>CRITICAL</a:t>
            </a:r>
            <a:r>
              <a:rPr sz="1500" spc="15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E74C3C"/>
                </a:solidFill>
                <a:latin typeface="Times New Roman"/>
                <a:cs typeface="Times New Roman"/>
              </a:rPr>
              <a:t>WARNING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85115">
              <a:lnSpc>
                <a:spcPct val="100000"/>
              </a:lnSpc>
            </a:pPr>
            <a:r>
              <a:rPr sz="1200" spc="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sz="1200" spc="7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25g</a:t>
            </a:r>
            <a:r>
              <a:rPr lang="en-US" sz="1200" spc="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funded</a:t>
            </a:r>
            <a:r>
              <a:rPr sz="1200" spc="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$750,000</a:t>
            </a:r>
            <a:r>
              <a:rPr sz="1200" spc="9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annually</a:t>
            </a:r>
            <a:r>
              <a:rPr sz="1200" spc="6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(unchanged</a:t>
            </a:r>
            <a:r>
              <a:rPr sz="1200" spc="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2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200" spc="-2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years),</a:t>
            </a:r>
            <a:r>
              <a:rPr sz="1200" spc="7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7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led to significant prorations until 2024-25 when the amount was increased to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$3,050,000.00; prorations were ~.95</a:t>
            </a:r>
            <a:r>
              <a:rPr lang="en-US" sz="1200" spc="1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that allocation.  For 2025-26, the amount decreased </a:t>
            </a:r>
            <a:r>
              <a:rPr lang="en-US" sz="1200" spc="1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$1.25M. Going forward, worst case scenario, reverts back to 750k. </a:t>
            </a:r>
            <a:r>
              <a:rPr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Districts</a:t>
            </a:r>
            <a:r>
              <a:rPr sz="1200" spc="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sz="1200" spc="5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  <a:r>
              <a:rPr lang="en-US" sz="1200" spc="5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funds tied to the FTE over 1.0 up to 1.25 (the additional 0.25) accordingly.</a:t>
            </a:r>
            <a:endParaRPr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238875" y="4019550"/>
            <a:ext cx="5381625" cy="1981200"/>
            <a:chOff x="6238875" y="4019550"/>
            <a:chExt cx="5381625" cy="1981200"/>
          </a:xfrm>
        </p:grpSpPr>
        <p:sp>
          <p:nvSpPr>
            <p:cNvPr id="9" name="object 9"/>
            <p:cNvSpPr/>
            <p:nvPr/>
          </p:nvSpPr>
          <p:spPr>
            <a:xfrm>
              <a:off x="6238875" y="4019550"/>
              <a:ext cx="5381625" cy="1981200"/>
            </a:xfrm>
            <a:custGeom>
              <a:avLst/>
              <a:gdLst/>
              <a:ahLst/>
              <a:cxnLst/>
              <a:rect l="l" t="t" r="r" b="b"/>
              <a:pathLst>
                <a:path w="5381625" h="1981200">
                  <a:moveTo>
                    <a:pt x="5381625" y="0"/>
                  </a:moveTo>
                  <a:lnTo>
                    <a:pt x="0" y="0"/>
                  </a:lnTo>
                  <a:lnTo>
                    <a:pt x="0" y="1981200"/>
                  </a:lnTo>
                  <a:lnTo>
                    <a:pt x="5381625" y="19812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38875" y="4019550"/>
              <a:ext cx="5381625" cy="38100"/>
            </a:xfrm>
            <a:custGeom>
              <a:avLst/>
              <a:gdLst/>
              <a:ahLst/>
              <a:cxnLst/>
              <a:rect l="l" t="t" r="r" b="b"/>
              <a:pathLst>
                <a:path w="5381625" h="38100">
                  <a:moveTo>
                    <a:pt x="53816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81625" y="381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238875" y="4156019"/>
            <a:ext cx="5381625" cy="138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285115">
              <a:lnSpc>
                <a:spcPct val="100000"/>
              </a:lnSpc>
            </a:pPr>
            <a:r>
              <a:rPr sz="1500" spc="140" dirty="0">
                <a:solidFill>
                  <a:srgbClr val="005661"/>
                </a:solidFill>
                <a:latin typeface="Times New Roman"/>
                <a:cs typeface="Times New Roman"/>
              </a:rPr>
              <a:t>Y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E</a:t>
            </a:r>
            <a:r>
              <a:rPr sz="1500" spc="12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R</a:t>
            </a:r>
            <a:r>
              <a:rPr sz="150" spc="4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END</a:t>
            </a:r>
            <a:r>
              <a:rPr sz="1500" spc="2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RECONCILIATION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285115">
              <a:lnSpc>
                <a:spcPct val="1000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department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performs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manual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adjustment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October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endParaRPr sz="1200" dirty="0">
              <a:latin typeface="Times New Roman"/>
              <a:cs typeface="Times New Roman"/>
            </a:endParaRPr>
          </a:p>
          <a:p>
            <a:pPr marL="285115" marR="278765">
              <a:lnSpc>
                <a:spcPct val="111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deducting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FTE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over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55" dirty="0">
                <a:solidFill>
                  <a:srgbClr val="4A4A4A"/>
                </a:solidFill>
                <a:latin typeface="Times New Roman"/>
                <a:cs typeface="Times New Roman"/>
              </a:rPr>
              <a:t>1.0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from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foundation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reimbursing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from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25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g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prorated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).</a:t>
            </a:r>
            <a:r>
              <a:rPr sz="12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This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will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appear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prior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adjustment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on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lang="en-US" sz="1350" spc="-25" dirty="0">
                <a:latin typeface="Times New Roman"/>
                <a:cs typeface="Times New Roman"/>
              </a:rPr>
              <a:t> f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ollowing year’s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payment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1215370" cy="6860540"/>
            <a:chOff x="0" y="0"/>
            <a:chExt cx="11215370" cy="6860540"/>
          </a:xfrm>
        </p:grpSpPr>
        <p:sp>
          <p:nvSpPr>
            <p:cNvPr id="3" name="object 3"/>
            <p:cNvSpPr/>
            <p:nvPr/>
          </p:nvSpPr>
          <p:spPr>
            <a:xfrm>
              <a:off x="0" y="1340547"/>
              <a:ext cx="11215370" cy="5520055"/>
            </a:xfrm>
            <a:custGeom>
              <a:avLst/>
              <a:gdLst/>
              <a:ahLst/>
              <a:cxnLst/>
              <a:rect l="l" t="t" r="r" b="b"/>
              <a:pathLst>
                <a:path w="11215370" h="5520055">
                  <a:moveTo>
                    <a:pt x="0" y="5519907"/>
                  </a:moveTo>
                  <a:lnTo>
                    <a:pt x="11215045" y="5519907"/>
                  </a:lnTo>
                  <a:lnTo>
                    <a:pt x="11215045" y="0"/>
                  </a:lnTo>
                  <a:lnTo>
                    <a:pt x="0" y="0"/>
                  </a:lnTo>
                  <a:lnTo>
                    <a:pt x="0" y="5519907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1215370" cy="1341120"/>
            </a:xfrm>
            <a:custGeom>
              <a:avLst/>
              <a:gdLst/>
              <a:ahLst/>
              <a:cxnLst/>
              <a:rect l="l" t="t" r="r" b="b"/>
              <a:pathLst>
                <a:path w="11215370" h="1341120">
                  <a:moveTo>
                    <a:pt x="11215045" y="0"/>
                  </a:moveTo>
                  <a:lnTo>
                    <a:pt x="0" y="0"/>
                  </a:lnTo>
                  <a:lnTo>
                    <a:pt x="0" y="1340548"/>
                  </a:lnTo>
                  <a:lnTo>
                    <a:pt x="11215045" y="1340548"/>
                  </a:lnTo>
                  <a:lnTo>
                    <a:pt x="11215045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13005" y="187550"/>
            <a:ext cx="6652895" cy="7771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" dirty="0"/>
          </a:p>
          <a:p>
            <a:pPr>
              <a:lnSpc>
                <a:spcPct val="100000"/>
              </a:lnSpc>
            </a:pPr>
            <a:endParaRPr sz="200" dirty="0"/>
          </a:p>
          <a:p>
            <a:pPr>
              <a:lnSpc>
                <a:spcPct val="100000"/>
              </a:lnSpc>
            </a:pPr>
            <a:endParaRPr sz="200" dirty="0"/>
          </a:p>
          <a:p>
            <a:pPr>
              <a:lnSpc>
                <a:spcPct val="100000"/>
              </a:lnSpc>
            </a:pPr>
            <a:endParaRPr sz="200" dirty="0"/>
          </a:p>
          <a:p>
            <a:pPr marL="12700">
              <a:lnSpc>
                <a:spcPct val="100000"/>
              </a:lnSpc>
            </a:pPr>
            <a:r>
              <a:rPr spc="90" dirty="0"/>
              <a:t>Reporting</a:t>
            </a:r>
            <a:r>
              <a:rPr spc="-95" dirty="0"/>
              <a:t> </a:t>
            </a:r>
            <a:r>
              <a:rPr spc="95" dirty="0"/>
              <a:t>Deadlines</a:t>
            </a:r>
            <a:endParaRPr sz="200" dirty="0"/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" dirty="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50" dirty="0">
                <a:solidFill>
                  <a:srgbClr val="D9E2E8"/>
                </a:solidFill>
              </a:rPr>
              <a:t>The</a:t>
            </a:r>
            <a:r>
              <a:rPr sz="1550" spc="15" dirty="0">
                <a:solidFill>
                  <a:srgbClr val="D9E2E8"/>
                </a:solidFill>
              </a:rPr>
              <a:t> </a:t>
            </a:r>
            <a:r>
              <a:rPr sz="1350" spc="175" dirty="0">
                <a:solidFill>
                  <a:srgbClr val="D9E2E8"/>
                </a:solidFill>
              </a:rPr>
              <a:t>30-</a:t>
            </a:r>
            <a:r>
              <a:rPr sz="1550" dirty="0">
                <a:solidFill>
                  <a:srgbClr val="D9E2E8"/>
                </a:solidFill>
              </a:rPr>
              <a:t>day</a:t>
            </a:r>
            <a:r>
              <a:rPr sz="1550" spc="35" dirty="0">
                <a:solidFill>
                  <a:srgbClr val="D9E2E8"/>
                </a:solidFill>
              </a:rPr>
              <a:t> </a:t>
            </a:r>
            <a:r>
              <a:rPr sz="1550" dirty="0">
                <a:solidFill>
                  <a:srgbClr val="D9E2E8"/>
                </a:solidFill>
              </a:rPr>
              <a:t>reporting</a:t>
            </a:r>
            <a:r>
              <a:rPr sz="1550" spc="-30" dirty="0">
                <a:solidFill>
                  <a:srgbClr val="D9E2E8"/>
                </a:solidFill>
              </a:rPr>
              <a:t> </a:t>
            </a:r>
            <a:r>
              <a:rPr sz="1550" dirty="0">
                <a:solidFill>
                  <a:srgbClr val="D9E2E8"/>
                </a:solidFill>
              </a:rPr>
              <a:t>deadline</a:t>
            </a:r>
            <a:r>
              <a:rPr sz="1550" spc="15" dirty="0">
                <a:solidFill>
                  <a:srgbClr val="D9E2E8"/>
                </a:solidFill>
              </a:rPr>
              <a:t> </a:t>
            </a:r>
            <a:r>
              <a:rPr sz="1550" spc="55" dirty="0">
                <a:solidFill>
                  <a:srgbClr val="D9E2E8"/>
                </a:solidFill>
              </a:rPr>
              <a:t>is</a:t>
            </a:r>
            <a:r>
              <a:rPr sz="1550" spc="15" dirty="0">
                <a:solidFill>
                  <a:srgbClr val="D9E2E8"/>
                </a:solidFill>
              </a:rPr>
              <a:t> </a:t>
            </a:r>
            <a:r>
              <a:rPr sz="1550" spc="45" dirty="0">
                <a:solidFill>
                  <a:srgbClr val="D9E2E8"/>
                </a:solidFill>
              </a:rPr>
              <a:t>absolute</a:t>
            </a:r>
            <a:endParaRPr sz="1550" dirty="0"/>
          </a:p>
        </p:txBody>
      </p:sp>
      <p:grpSp>
        <p:nvGrpSpPr>
          <p:cNvPr id="6" name="object 6"/>
          <p:cNvGrpSpPr/>
          <p:nvPr/>
        </p:nvGrpSpPr>
        <p:grpSpPr>
          <a:xfrm>
            <a:off x="525705" y="1691018"/>
            <a:ext cx="10163810" cy="2374900"/>
            <a:chOff x="525705" y="1691018"/>
            <a:chExt cx="10163810" cy="2374900"/>
          </a:xfrm>
        </p:grpSpPr>
        <p:sp>
          <p:nvSpPr>
            <p:cNvPr id="7" name="object 7"/>
            <p:cNvSpPr/>
            <p:nvPr/>
          </p:nvSpPr>
          <p:spPr>
            <a:xfrm>
              <a:off x="525705" y="1691018"/>
              <a:ext cx="10163810" cy="1708785"/>
            </a:xfrm>
            <a:custGeom>
              <a:avLst/>
              <a:gdLst/>
              <a:ahLst/>
              <a:cxnLst/>
              <a:rect l="l" t="t" r="r" b="b"/>
              <a:pathLst>
                <a:path w="10163810" h="1708785">
                  <a:moveTo>
                    <a:pt x="10163635" y="0"/>
                  </a:moveTo>
                  <a:lnTo>
                    <a:pt x="0" y="0"/>
                  </a:lnTo>
                  <a:lnTo>
                    <a:pt x="0" y="1708542"/>
                  </a:lnTo>
                  <a:lnTo>
                    <a:pt x="10163635" y="1708542"/>
                  </a:lnTo>
                  <a:lnTo>
                    <a:pt x="101636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5705" y="1691018"/>
              <a:ext cx="10163810" cy="35560"/>
            </a:xfrm>
            <a:custGeom>
              <a:avLst/>
              <a:gdLst/>
              <a:ahLst/>
              <a:cxnLst/>
              <a:rect l="l" t="t" r="r" b="b"/>
              <a:pathLst>
                <a:path w="10163810" h="35560">
                  <a:moveTo>
                    <a:pt x="10163635" y="0"/>
                  </a:moveTo>
                  <a:lnTo>
                    <a:pt x="0" y="0"/>
                  </a:lnTo>
                  <a:lnTo>
                    <a:pt x="0" y="35047"/>
                  </a:lnTo>
                  <a:lnTo>
                    <a:pt x="10163635" y="35047"/>
                  </a:lnTo>
                  <a:lnTo>
                    <a:pt x="1016363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5705" y="4047930"/>
              <a:ext cx="4906645" cy="17780"/>
            </a:xfrm>
            <a:custGeom>
              <a:avLst/>
              <a:gdLst/>
              <a:ahLst/>
              <a:cxnLst/>
              <a:rect l="l" t="t" r="r" b="b"/>
              <a:pathLst>
                <a:path w="4906645" h="17779">
                  <a:moveTo>
                    <a:pt x="4906582" y="0"/>
                  </a:moveTo>
                  <a:lnTo>
                    <a:pt x="0" y="0"/>
                  </a:lnTo>
                  <a:lnTo>
                    <a:pt x="0" y="17523"/>
                  </a:lnTo>
                  <a:lnTo>
                    <a:pt x="4906582" y="17523"/>
                  </a:lnTo>
                  <a:lnTo>
                    <a:pt x="4906582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13005" y="1913479"/>
            <a:ext cx="10176510" cy="20851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</a:pPr>
            <a:r>
              <a:rPr sz="1100" spc="80" dirty="0">
                <a:solidFill>
                  <a:srgbClr val="E74C3C"/>
                </a:solidFill>
                <a:latin typeface="Times New Roman"/>
                <a:cs typeface="Times New Roman"/>
              </a:rPr>
              <a:t>STATUTORY</a:t>
            </a:r>
            <a:r>
              <a:rPr sz="1100" spc="24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E74C3C"/>
                </a:solidFill>
                <a:latin typeface="Times New Roman"/>
                <a:cs typeface="Times New Roman"/>
              </a:rPr>
              <a:t>REQUI</a:t>
            </a:r>
            <a:r>
              <a:rPr sz="1100" spc="-15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100" spc="85" dirty="0">
                <a:solidFill>
                  <a:srgbClr val="E74C3C"/>
                </a:solidFill>
                <a:latin typeface="Times New Roman"/>
                <a:cs typeface="Times New Roman"/>
              </a:rPr>
              <a:t>REMENT</a:t>
            </a:r>
            <a:r>
              <a:rPr sz="1100" spc="24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100" spc="85" dirty="0">
                <a:solidFill>
                  <a:srgbClr val="E74C3C"/>
                </a:solidFill>
                <a:latin typeface="Times New Roman"/>
                <a:cs typeface="Times New Roman"/>
              </a:rPr>
              <a:t>(MCL</a:t>
            </a:r>
            <a:r>
              <a:rPr sz="1100" spc="21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100" spc="135" dirty="0">
                <a:solidFill>
                  <a:srgbClr val="E74C3C"/>
                </a:solidFill>
                <a:latin typeface="Times New Roman"/>
                <a:cs typeface="Times New Roman"/>
              </a:rPr>
              <a:t>388.1606(4)(</a:t>
            </a:r>
            <a:r>
              <a:rPr lang="en-US" sz="1100" spc="135" dirty="0">
                <a:solidFill>
                  <a:srgbClr val="E74C3C"/>
                </a:solidFill>
                <a:latin typeface="Times New Roman"/>
                <a:cs typeface="Times New Roman"/>
              </a:rPr>
              <a:t>dd</a:t>
            </a:r>
            <a:r>
              <a:rPr sz="1100" spc="-1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E74C3C"/>
                </a:solidFill>
                <a:latin typeface="Times New Roman"/>
                <a:cs typeface="Times New Roman"/>
              </a:rPr>
              <a:t>))</a:t>
            </a: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362585" marR="468630">
              <a:lnSpc>
                <a:spcPct val="110800"/>
              </a:lnSpc>
            </a:pPr>
            <a:r>
              <a:rPr sz="1750" i="1" spc="17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75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750" i="1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operating</a:t>
            </a:r>
            <a:r>
              <a:rPr sz="175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75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750" i="1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shall</a:t>
            </a:r>
            <a:r>
              <a:rPr sz="1750" i="1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r>
              <a:rPr sz="1750" i="1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750" i="1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75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center</a:t>
            </a:r>
            <a:r>
              <a:rPr sz="1750" i="1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750" i="1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number</a:t>
            </a:r>
            <a:r>
              <a:rPr sz="1750" i="1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8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750" i="1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750" i="1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750" i="1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were</a:t>
            </a:r>
            <a:r>
              <a:rPr sz="175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-55" dirty="0">
                <a:solidFill>
                  <a:srgbClr val="4A4A4A"/>
                </a:solidFill>
                <a:latin typeface="Times New Roman"/>
                <a:cs typeface="Times New Roman"/>
              </a:rPr>
              <a:t>enrolled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750" i="1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750" i="1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750" i="1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750" i="1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were</a:t>
            </a:r>
            <a:r>
              <a:rPr sz="1750" i="1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750" i="1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750" i="1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750" i="1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750" i="1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750" i="1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50" i="1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750" i="1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650" i="1" spc="114" dirty="0">
                <a:solidFill>
                  <a:srgbClr val="E74C3C"/>
                </a:solidFill>
                <a:latin typeface="Times New Roman"/>
                <a:cs typeface="Times New Roman"/>
              </a:rPr>
              <a:t>not</a:t>
            </a:r>
            <a:r>
              <a:rPr sz="1650" i="1" spc="-6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70" dirty="0">
                <a:solidFill>
                  <a:srgbClr val="E74C3C"/>
                </a:solidFill>
                <a:latin typeface="Times New Roman"/>
                <a:cs typeface="Times New Roman"/>
              </a:rPr>
              <a:t>later</a:t>
            </a:r>
            <a:r>
              <a:rPr sz="1650" i="1" spc="-5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14" dirty="0">
                <a:solidFill>
                  <a:srgbClr val="E74C3C"/>
                </a:solidFill>
                <a:latin typeface="Times New Roman"/>
                <a:cs typeface="Times New Roman"/>
              </a:rPr>
              <a:t>than</a:t>
            </a:r>
            <a:r>
              <a:rPr sz="1650" i="1" spc="-4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50" i="1" spc="215" dirty="0">
                <a:solidFill>
                  <a:srgbClr val="E74C3C"/>
                </a:solidFill>
                <a:latin typeface="Times New Roman"/>
                <a:cs typeface="Times New Roman"/>
              </a:rPr>
              <a:t>30</a:t>
            </a:r>
            <a:r>
              <a:rPr sz="1550" i="1" spc="-2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35" dirty="0">
                <a:solidFill>
                  <a:srgbClr val="E74C3C"/>
                </a:solidFill>
                <a:latin typeface="Times New Roman"/>
                <a:cs typeface="Times New Roman"/>
              </a:rPr>
              <a:t>days</a:t>
            </a:r>
            <a:r>
              <a:rPr sz="1650" i="1" spc="-8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00" dirty="0">
                <a:solidFill>
                  <a:srgbClr val="E74C3C"/>
                </a:solidFill>
                <a:latin typeface="Times New Roman"/>
                <a:cs typeface="Times New Roman"/>
              </a:rPr>
              <a:t>after</a:t>
            </a:r>
            <a:r>
              <a:rPr sz="1650" i="1" spc="-5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70" dirty="0">
                <a:solidFill>
                  <a:srgbClr val="E74C3C"/>
                </a:solidFill>
                <a:latin typeface="Times New Roman"/>
                <a:cs typeface="Times New Roman"/>
              </a:rPr>
              <a:t>the</a:t>
            </a:r>
            <a:r>
              <a:rPr sz="1650" i="1" spc="-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55" dirty="0">
                <a:solidFill>
                  <a:srgbClr val="E74C3C"/>
                </a:solidFill>
                <a:latin typeface="Times New Roman"/>
                <a:cs typeface="Times New Roman"/>
              </a:rPr>
              <a:t>end</a:t>
            </a:r>
            <a:r>
              <a:rPr sz="1650" i="1" spc="-5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35" dirty="0">
                <a:solidFill>
                  <a:srgbClr val="E74C3C"/>
                </a:solidFill>
                <a:latin typeface="Times New Roman"/>
                <a:cs typeface="Times New Roman"/>
              </a:rPr>
              <a:t>of</a:t>
            </a:r>
            <a:r>
              <a:rPr sz="1650" i="1" spc="-4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i="1" spc="145" dirty="0">
                <a:solidFill>
                  <a:srgbClr val="E74C3C"/>
                </a:solidFill>
                <a:latin typeface="Times New Roman"/>
                <a:cs typeface="Times New Roman"/>
              </a:rPr>
              <a:t>the </a:t>
            </a:r>
            <a:r>
              <a:rPr sz="1650" i="1" spc="170" dirty="0">
                <a:solidFill>
                  <a:srgbClr val="E74C3C"/>
                </a:solidFill>
                <a:latin typeface="Times New Roman"/>
                <a:cs typeface="Times New Roman"/>
              </a:rPr>
              <a:t>month</a:t>
            </a:r>
            <a:r>
              <a:rPr lang="en-US" sz="1550" i="1" spc="170" dirty="0">
                <a:solidFill>
                  <a:srgbClr val="E74C3C"/>
                </a:solidFill>
                <a:latin typeface="Times New Roman"/>
                <a:cs typeface="Times New Roman"/>
              </a:rPr>
              <a:t>.</a:t>
            </a:r>
            <a:endParaRPr sz="4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dirty="0">
                <a:solidFill>
                  <a:srgbClr val="005661"/>
                </a:solidFill>
                <a:latin typeface="Times New Roman"/>
                <a:cs typeface="Times New Roman"/>
              </a:rPr>
              <a:t>Key</a:t>
            </a:r>
            <a:r>
              <a:rPr sz="1850" spc="-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80" dirty="0">
                <a:solidFill>
                  <a:srgbClr val="005661"/>
                </a:solidFill>
                <a:latin typeface="Times New Roman"/>
                <a:cs typeface="Times New Roman"/>
              </a:rPr>
              <a:t>Reporting</a:t>
            </a:r>
            <a:r>
              <a:rPr sz="1850" spc="-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110" dirty="0">
                <a:solidFill>
                  <a:srgbClr val="005661"/>
                </a:solidFill>
                <a:latin typeface="Times New Roman"/>
                <a:cs typeface="Times New Roman"/>
              </a:rPr>
              <a:t>Facts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3005" y="4245746"/>
            <a:ext cx="4906644" cy="7347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7804" marR="259715" indent="-205740">
              <a:lnSpc>
                <a:spcPct val="114999"/>
              </a:lnSpc>
              <a:spcBef>
                <a:spcPts val="90"/>
              </a:spcBef>
              <a:buClr>
                <a:srgbClr val="005661"/>
              </a:buClr>
              <a:buSzPct val="70370"/>
              <a:buFont typeface="Arial"/>
              <a:buChar char="■"/>
              <a:tabLst>
                <a:tab pos="217804" algn="l"/>
              </a:tabLst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 are submitted through CEPI’s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Michigan Student Data System (MSDS)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via the Student Record Maintenance (SRM) collection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3004" y="5025931"/>
            <a:ext cx="4919345" cy="472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7804" marR="5080" indent="-205740">
              <a:lnSpc>
                <a:spcPct val="110900"/>
              </a:lnSpc>
              <a:spcBef>
                <a:spcPts val="95"/>
              </a:spcBef>
              <a:buSzPct val="67857"/>
              <a:buFont typeface="Arial"/>
              <a:buChar char="■"/>
              <a:tabLst>
                <a:tab pos="217804" algn="l"/>
              </a:tabLst>
            </a:pPr>
            <a:r>
              <a:rPr sz="1400" spc="-20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sz="1400" spc="-60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55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exceptions</a:t>
            </a:r>
            <a:r>
              <a:rPr sz="1400" spc="-60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5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1400" spc="40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permitted</a:t>
            </a:r>
            <a:r>
              <a:rPr lang="en-US" sz="1400" spc="40" dirty="0">
                <a:solidFill>
                  <a:srgbClr val="0056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submissions after the 30-day deadline are not accepted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3005" y="5568773"/>
            <a:ext cx="4906644" cy="48724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7804" marR="5080" indent="-205740">
              <a:lnSpc>
                <a:spcPct val="114999"/>
              </a:lnSpc>
              <a:spcBef>
                <a:spcPts val="90"/>
              </a:spcBef>
              <a:buClr>
                <a:srgbClr val="005661"/>
              </a:buClr>
              <a:buSzPct val="70370"/>
              <a:buFont typeface="Arial"/>
              <a:buChar char="■"/>
              <a:tabLst>
                <a:tab pos="217804" algn="l"/>
              </a:tabLst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Districts must be especially vigilant during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 months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staff may be on vacation or experiencing turnover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9037" y="6105452"/>
            <a:ext cx="4919980" cy="4702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7804" marR="5080" indent="-205740">
              <a:lnSpc>
                <a:spcPct val="114999"/>
              </a:lnSpc>
              <a:spcBef>
                <a:spcPts val="90"/>
              </a:spcBef>
              <a:buClr>
                <a:srgbClr val="005661"/>
              </a:buClr>
              <a:buSzPct val="70370"/>
              <a:buFont typeface="Arial"/>
              <a:buChar char="■"/>
              <a:tabLst>
                <a:tab pos="217804" algn="l"/>
              </a:tabLst>
            </a:pP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</a:t>
            </a:r>
            <a:r>
              <a:rPr sz="1350" spc="6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CEPI</a:t>
            </a:r>
            <a:r>
              <a:rPr sz="1350" spc="6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</a:t>
            </a:r>
            <a:r>
              <a:rPr sz="1350" spc="8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sz="1350" spc="6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sz="1350" spc="5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spc="8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outages</a:t>
            </a:r>
            <a:r>
              <a:rPr sz="1200" spc="8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1200" spc="12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registered </a:t>
            </a:r>
            <a:r>
              <a:rPr sz="1350" spc="9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sz="1350" spc="17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</a:t>
            </a:r>
            <a:r>
              <a:rPr sz="1350" spc="19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</a:t>
            </a:r>
            <a:r>
              <a:rPr sz="1350" spc="185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</a:t>
            </a:r>
            <a:r>
              <a:rPr sz="1350" spc="19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r>
              <a:rPr sz="1350" spc="12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newsletter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782757" y="3706221"/>
            <a:ext cx="4906645" cy="2015489"/>
            <a:chOff x="5782757" y="3706221"/>
            <a:chExt cx="4906645" cy="2015489"/>
          </a:xfrm>
        </p:grpSpPr>
        <p:sp>
          <p:nvSpPr>
            <p:cNvPr id="21" name="object 21"/>
            <p:cNvSpPr/>
            <p:nvPr/>
          </p:nvSpPr>
          <p:spPr>
            <a:xfrm>
              <a:off x="5782757" y="3706224"/>
              <a:ext cx="4906645" cy="2015489"/>
            </a:xfrm>
            <a:custGeom>
              <a:avLst/>
              <a:gdLst/>
              <a:ahLst/>
              <a:cxnLst/>
              <a:rect l="l" t="t" r="r" b="b"/>
              <a:pathLst>
                <a:path w="4906645" h="2015489">
                  <a:moveTo>
                    <a:pt x="4906582" y="0"/>
                  </a:moveTo>
                  <a:lnTo>
                    <a:pt x="0" y="0"/>
                  </a:lnTo>
                  <a:lnTo>
                    <a:pt x="0" y="2015203"/>
                  </a:lnTo>
                  <a:lnTo>
                    <a:pt x="4906582" y="2015203"/>
                  </a:lnTo>
                  <a:lnTo>
                    <a:pt x="4906582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782757" y="3706221"/>
              <a:ext cx="4906645" cy="35560"/>
            </a:xfrm>
            <a:custGeom>
              <a:avLst/>
              <a:gdLst/>
              <a:ahLst/>
              <a:cxnLst/>
              <a:rect l="l" t="t" r="r" b="b"/>
              <a:pathLst>
                <a:path w="4906645" h="35560">
                  <a:moveTo>
                    <a:pt x="4906582" y="0"/>
                  </a:moveTo>
                  <a:lnTo>
                    <a:pt x="0" y="0"/>
                  </a:lnTo>
                  <a:lnTo>
                    <a:pt x="0" y="35047"/>
                  </a:lnTo>
                  <a:lnTo>
                    <a:pt x="4906582" y="35047"/>
                  </a:lnTo>
                  <a:lnTo>
                    <a:pt x="4906582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782757" y="4019057"/>
            <a:ext cx="4906645" cy="1365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49885">
              <a:lnSpc>
                <a:spcPct val="100000"/>
              </a:lnSpc>
              <a:spcBef>
                <a:spcPts val="125"/>
              </a:spcBef>
            </a:pPr>
            <a:r>
              <a:rPr sz="1550" spc="110" dirty="0">
                <a:solidFill>
                  <a:srgbClr val="005661"/>
                </a:solidFill>
                <a:latin typeface="Times New Roman"/>
                <a:cs typeface="Times New Roman"/>
              </a:rPr>
              <a:t>Action</a:t>
            </a:r>
            <a:r>
              <a:rPr sz="155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50" spc="114" dirty="0">
                <a:solidFill>
                  <a:srgbClr val="005661"/>
                </a:solidFill>
                <a:latin typeface="Times New Roman"/>
                <a:cs typeface="Times New Roman"/>
              </a:rPr>
              <a:t>Item</a:t>
            </a:r>
            <a:endParaRPr sz="15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349885" marR="564515">
              <a:lnSpc>
                <a:spcPct val="123500"/>
              </a:lnSpc>
            </a:pP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Establish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internal</a:t>
            </a:r>
            <a:r>
              <a:rPr sz="1350" spc="1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calendar</a:t>
            </a:r>
            <a:r>
              <a:rPr sz="1350" spc="1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50" dirty="0">
                <a:solidFill>
                  <a:srgbClr val="4A4A4A"/>
                </a:solidFill>
                <a:latin typeface="Times New Roman"/>
                <a:cs typeface="Times New Roman"/>
              </a:rPr>
              <a:t>30-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deadlines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65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July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through</a:t>
            </a:r>
            <a:endParaRPr sz="1350" dirty="0">
              <a:latin typeface="Times New Roman"/>
              <a:cs typeface="Times New Roman"/>
            </a:endParaRPr>
          </a:p>
          <a:p>
            <a:pPr marL="349885" marR="687705">
              <a:lnSpc>
                <a:spcPct val="119200"/>
              </a:lnSpc>
              <a:spcBef>
                <a:spcPts val="70"/>
              </a:spcBef>
            </a:pP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June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r>
              <a:rPr sz="12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assign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backup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staff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member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to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ensure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continuity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during</a:t>
            </a:r>
            <a:r>
              <a:rPr sz="135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staff</a:t>
            </a:r>
            <a:r>
              <a:rPr sz="1350" spc="1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absences</a:t>
            </a:r>
            <a:r>
              <a:rPr sz="1200" spc="7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20008"/>
            <a:ext cx="9034145" cy="864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2600" spc="125" dirty="0"/>
              <a:t>How</a:t>
            </a:r>
            <a:r>
              <a:rPr sz="2600" spc="-80" dirty="0"/>
              <a:t> </a:t>
            </a:r>
            <a:r>
              <a:rPr sz="2600" spc="135" dirty="0"/>
              <a:t>to</a:t>
            </a:r>
            <a:r>
              <a:rPr sz="2600" spc="-35" dirty="0"/>
              <a:t> </a:t>
            </a:r>
            <a:r>
              <a:rPr sz="2600" spc="120" dirty="0"/>
              <a:t>Report</a:t>
            </a:r>
            <a:r>
              <a:rPr lang="en-US" sz="2600" spc="-40" dirty="0"/>
              <a:t> - </a:t>
            </a:r>
            <a:r>
              <a:rPr sz="2600" spc="-10" dirty="0"/>
              <a:t>CEPI</a:t>
            </a:r>
            <a:r>
              <a:rPr sz="2600" spc="-60" dirty="0"/>
              <a:t> </a:t>
            </a:r>
            <a:r>
              <a:rPr sz="2600" spc="210" dirty="0"/>
              <a:t>and</a:t>
            </a:r>
            <a:r>
              <a:rPr sz="2600" spc="-75" dirty="0"/>
              <a:t> </a:t>
            </a:r>
            <a:r>
              <a:rPr sz="2600" spc="-20" dirty="0"/>
              <a:t>MSDS</a:t>
            </a:r>
            <a:endParaRPr sz="260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1650" spc="-100" dirty="0">
                <a:solidFill>
                  <a:srgbClr val="D9E2E8"/>
                </a:solidFill>
              </a:rPr>
              <a:t>All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500" spc="175" dirty="0">
                <a:solidFill>
                  <a:srgbClr val="D9E2E8"/>
                </a:solidFill>
              </a:rPr>
              <a:t>23</a:t>
            </a:r>
            <a:r>
              <a:rPr sz="1650" spc="175" dirty="0">
                <a:solidFill>
                  <a:srgbClr val="D9E2E8"/>
                </a:solidFill>
              </a:rPr>
              <a:t>a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membership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is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reported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through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CEPI</a:t>
            </a:r>
            <a:r>
              <a:rPr sz="1500" dirty="0">
                <a:solidFill>
                  <a:srgbClr val="D9E2E8"/>
                </a:solidFill>
              </a:rPr>
              <a:t>'</a:t>
            </a:r>
            <a:r>
              <a:rPr sz="1650" dirty="0">
                <a:solidFill>
                  <a:srgbClr val="D9E2E8"/>
                </a:solidFill>
              </a:rPr>
              <a:t>s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-95" dirty="0">
                <a:solidFill>
                  <a:srgbClr val="D9E2E8"/>
                </a:solidFill>
              </a:rPr>
              <a:t>MSDS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Student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Record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Maintenance</a:t>
            </a:r>
            <a:r>
              <a:rPr sz="1650" spc="15" dirty="0">
                <a:solidFill>
                  <a:srgbClr val="D9E2E8"/>
                </a:solidFill>
              </a:rPr>
              <a:t> </a:t>
            </a:r>
            <a:r>
              <a:rPr sz="1650" spc="-10" dirty="0">
                <a:solidFill>
                  <a:srgbClr val="D9E2E8"/>
                </a:solidFill>
              </a:rPr>
              <a:t>system</a:t>
            </a:r>
            <a:endParaRPr sz="1650" dirty="0"/>
          </a:p>
        </p:txBody>
      </p:sp>
      <p:grpSp>
        <p:nvGrpSpPr>
          <p:cNvPr id="3" name="object 3"/>
          <p:cNvGrpSpPr/>
          <p:nvPr/>
        </p:nvGrpSpPr>
        <p:grpSpPr>
          <a:xfrm>
            <a:off x="571500" y="1838325"/>
            <a:ext cx="6400800" cy="5019675"/>
            <a:chOff x="571500" y="1838325"/>
            <a:chExt cx="6400800" cy="5019675"/>
          </a:xfrm>
        </p:grpSpPr>
        <p:sp>
          <p:nvSpPr>
            <p:cNvPr id="4" name="object 4"/>
            <p:cNvSpPr/>
            <p:nvPr/>
          </p:nvSpPr>
          <p:spPr>
            <a:xfrm>
              <a:off x="571500" y="1838325"/>
              <a:ext cx="6400800" cy="5019675"/>
            </a:xfrm>
            <a:custGeom>
              <a:avLst/>
              <a:gdLst/>
              <a:ahLst/>
              <a:cxnLst/>
              <a:rect l="l" t="t" r="r" b="b"/>
              <a:pathLst>
                <a:path w="6400800" h="5019675">
                  <a:moveTo>
                    <a:pt x="6400800" y="0"/>
                  </a:moveTo>
                  <a:lnTo>
                    <a:pt x="0" y="0"/>
                  </a:lnTo>
                  <a:lnTo>
                    <a:pt x="0" y="5019675"/>
                  </a:lnTo>
                  <a:lnTo>
                    <a:pt x="6400800" y="5019675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71500" y="1838325"/>
              <a:ext cx="6400800" cy="38100"/>
            </a:xfrm>
            <a:custGeom>
              <a:avLst/>
              <a:gdLst/>
              <a:ahLst/>
              <a:cxnLst/>
              <a:rect l="l" t="t" r="r" b="b"/>
              <a:pathLst>
                <a:path w="6400800" h="38100">
                  <a:moveTo>
                    <a:pt x="64008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6400800" y="38100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39800" y="2188139"/>
            <a:ext cx="4428490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200" dirty="0">
                <a:solidFill>
                  <a:srgbClr val="005661"/>
                </a:solidFill>
                <a:latin typeface="Times New Roman"/>
                <a:cs typeface="Times New Roman"/>
              </a:rPr>
              <a:t>S</a:t>
            </a:r>
            <a:r>
              <a:rPr sz="1800" spc="180" dirty="0">
                <a:solidFill>
                  <a:srgbClr val="005661"/>
                </a:solidFill>
                <a:latin typeface="Times New Roman"/>
                <a:cs typeface="Times New Roman"/>
              </a:rPr>
              <a:t>T</a:t>
            </a:r>
            <a:r>
              <a:rPr sz="1800" spc="210" dirty="0">
                <a:solidFill>
                  <a:srgbClr val="005661"/>
                </a:solidFill>
                <a:latin typeface="Times New Roman"/>
                <a:cs typeface="Times New Roman"/>
              </a:rPr>
              <a:t>E</a:t>
            </a:r>
            <a:r>
              <a:rPr sz="1800" spc="140" dirty="0">
                <a:solidFill>
                  <a:srgbClr val="005661"/>
                </a:solidFill>
                <a:latin typeface="Times New Roman"/>
                <a:cs typeface="Times New Roman"/>
              </a:rPr>
              <a:t>P</a:t>
            </a:r>
            <a:r>
              <a:rPr sz="200" spc="145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200" spc="-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125" dirty="0">
                <a:solidFill>
                  <a:srgbClr val="005661"/>
                </a:solidFill>
                <a:latin typeface="Times New Roman"/>
                <a:cs typeface="Times New Roman"/>
              </a:rPr>
              <a:t>B</a:t>
            </a:r>
            <a:r>
              <a:rPr sz="1800" spc="-5" dirty="0">
                <a:solidFill>
                  <a:srgbClr val="005661"/>
                </a:solidFill>
                <a:latin typeface="Times New Roman"/>
                <a:cs typeface="Times New Roman"/>
              </a:rPr>
              <a:t>Y</a:t>
            </a:r>
            <a:r>
              <a:rPr sz="200" spc="8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200" spc="-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145" dirty="0">
                <a:solidFill>
                  <a:srgbClr val="005661"/>
                </a:solidFill>
                <a:latin typeface="Times New Roman"/>
                <a:cs typeface="Times New Roman"/>
              </a:rPr>
              <a:t>STEP</a:t>
            </a:r>
            <a:r>
              <a:rPr sz="1800" spc="1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solidFill>
                  <a:srgbClr val="005661"/>
                </a:solidFill>
                <a:latin typeface="Times New Roman"/>
                <a:cs typeface="Times New Roman"/>
              </a:rPr>
              <a:t>REPORTING</a:t>
            </a:r>
            <a:r>
              <a:rPr sz="1800" spc="1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114" dirty="0">
                <a:solidFill>
                  <a:srgbClr val="005661"/>
                </a:solidFill>
                <a:latin typeface="Times New Roman"/>
                <a:cs typeface="Times New Roman"/>
              </a:rPr>
              <a:t>PROCESS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2500" y="27241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8425" y="2700195"/>
            <a:ext cx="4560570" cy="5422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10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Log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Michigan</a:t>
            </a:r>
            <a:r>
              <a:rPr sz="150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Student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Data</a:t>
            </a:r>
            <a:r>
              <a:rPr sz="1500" spc="-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20" dirty="0">
                <a:solidFill>
                  <a:srgbClr val="005661"/>
                </a:solidFill>
                <a:latin typeface="Times New Roman"/>
                <a:cs typeface="Times New Roman"/>
              </a:rPr>
              <a:t>System</a:t>
            </a:r>
            <a:r>
              <a:rPr sz="1500" spc="-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MSDS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r>
              <a:rPr sz="1200" spc="1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at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michigan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gov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52500" y="34480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</a:pPr>
            <a:r>
              <a:rPr sz="1200" spc="10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68425" y="3426502"/>
            <a:ext cx="4819015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Ensure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building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flagged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alternative</a:t>
            </a:r>
            <a:r>
              <a:rPr sz="1500" spc="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education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program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provider</a:t>
            </a:r>
            <a:r>
              <a:rPr sz="1500" spc="11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Educational</a:t>
            </a:r>
            <a:r>
              <a:rPr sz="1500" spc="1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Entity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Master</a:t>
            </a:r>
            <a:r>
              <a:rPr sz="150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EEM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2500" y="41719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</a:pPr>
            <a:r>
              <a:rPr sz="1200" spc="12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68425" y="4150402"/>
            <a:ext cx="4952365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Ensure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pupils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flagged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alternative</a:t>
            </a:r>
            <a:r>
              <a:rPr sz="150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education 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pupils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MSDS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2500" y="48958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0170">
              <a:lnSpc>
                <a:spcPct val="100000"/>
              </a:lnSpc>
            </a:pPr>
            <a:r>
              <a:rPr sz="1200" spc="16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8425" y="4876265"/>
            <a:ext cx="4996180" cy="5378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80"/>
              </a:spcBef>
            </a:pP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Submit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500" spc="1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500" spc="1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data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through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Student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Record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Maintenance</a:t>
            </a:r>
            <a:r>
              <a:rPr sz="150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2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SRM</a:t>
            </a:r>
            <a:r>
              <a:rPr sz="1200" spc="20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r>
              <a:rPr sz="1200" spc="1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collection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2500" y="56197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</a:pPr>
            <a:r>
              <a:rPr sz="1200" spc="9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68425" y="5597780"/>
            <a:ext cx="4711065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multiple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courses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completed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refer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CEPI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guidance</a:t>
            </a:r>
            <a:r>
              <a:rPr sz="1500" spc="160" dirty="0">
                <a:solidFill>
                  <a:srgbClr val="4A4A4A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michigan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gov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pk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12/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msds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srm</a:t>
            </a:r>
            <a:endParaRPr sz="15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353300" y="1838325"/>
            <a:ext cx="4267200" cy="2057400"/>
            <a:chOff x="7353300" y="1838325"/>
            <a:chExt cx="4267200" cy="2057400"/>
          </a:xfrm>
        </p:grpSpPr>
        <p:sp>
          <p:nvSpPr>
            <p:cNvPr id="18" name="object 18"/>
            <p:cNvSpPr/>
            <p:nvPr/>
          </p:nvSpPr>
          <p:spPr>
            <a:xfrm>
              <a:off x="7353300" y="1838325"/>
              <a:ext cx="4267200" cy="2057400"/>
            </a:xfrm>
            <a:custGeom>
              <a:avLst/>
              <a:gdLst/>
              <a:ahLst/>
              <a:cxnLst/>
              <a:rect l="l" t="t" r="r" b="b"/>
              <a:pathLst>
                <a:path w="4267200" h="2057400">
                  <a:moveTo>
                    <a:pt x="4267200" y="0"/>
                  </a:moveTo>
                  <a:lnTo>
                    <a:pt x="0" y="0"/>
                  </a:lnTo>
                  <a:lnTo>
                    <a:pt x="0" y="2057400"/>
                  </a:lnTo>
                  <a:lnTo>
                    <a:pt x="4267200" y="2057400"/>
                  </a:lnTo>
                  <a:lnTo>
                    <a:pt x="42672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53300" y="1838325"/>
              <a:ext cx="4267200" cy="38100"/>
            </a:xfrm>
            <a:custGeom>
              <a:avLst/>
              <a:gdLst/>
              <a:ahLst/>
              <a:cxnLst/>
              <a:rect l="l" t="t" r="r" b="b"/>
              <a:pathLst>
                <a:path w="4267200" h="38100">
                  <a:moveTo>
                    <a:pt x="42672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4267200" y="38100"/>
                  </a:lnTo>
                  <a:lnTo>
                    <a:pt x="42672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686675" y="2140420"/>
            <a:ext cx="2944495" cy="1340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CEPI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CONTACT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INFORMATION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50">
              <a:latin typeface="Times New Roman"/>
              <a:cs typeface="Times New Roman"/>
            </a:endParaRPr>
          </a:p>
          <a:p>
            <a:pPr marR="409575">
              <a:lnSpc>
                <a:spcPct val="150000"/>
              </a:lnSpc>
              <a:tabLst>
                <a:tab pos="856615" algn="l"/>
              </a:tabLst>
            </a:pP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Website</a:t>
            </a:r>
            <a:r>
              <a:rPr sz="1200" spc="65" dirty="0">
                <a:solidFill>
                  <a:srgbClr val="005661"/>
                </a:solidFill>
                <a:latin typeface="Times New Roman"/>
                <a:cs typeface="Times New Roman"/>
              </a:rPr>
              <a:t>:</a:t>
            </a:r>
            <a:r>
              <a:rPr sz="1200" spc="125" dirty="0">
                <a:solidFill>
                  <a:srgbClr val="005661"/>
                </a:solidFill>
                <a:latin typeface="Times New Roman"/>
                <a:cs typeface="Times New Roman"/>
              </a:rPr>
              <a:t> 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michigan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gov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cepi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Email</a:t>
            </a:r>
            <a:r>
              <a:rPr sz="1200" spc="-10" dirty="0">
                <a:solidFill>
                  <a:srgbClr val="005661"/>
                </a:solidFill>
                <a:latin typeface="Times New Roman"/>
                <a:cs typeface="Times New Roman"/>
              </a:rPr>
              <a:t>: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CEPI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@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michigan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gov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tabLst>
                <a:tab pos="856615" algn="l"/>
              </a:tabLst>
            </a:pP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Phone</a:t>
            </a:r>
            <a:r>
              <a:rPr sz="1200" spc="90" dirty="0">
                <a:solidFill>
                  <a:srgbClr val="005661"/>
                </a:solidFill>
                <a:latin typeface="Times New Roman"/>
                <a:cs typeface="Times New Roman"/>
              </a:rPr>
              <a:t>: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(517)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335-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0505,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option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3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7353300" y="4181475"/>
            <a:ext cx="4267200" cy="2676525"/>
            <a:chOff x="7353300" y="4181475"/>
            <a:chExt cx="4267200" cy="2676525"/>
          </a:xfrm>
        </p:grpSpPr>
        <p:sp>
          <p:nvSpPr>
            <p:cNvPr id="22" name="object 22"/>
            <p:cNvSpPr/>
            <p:nvPr/>
          </p:nvSpPr>
          <p:spPr>
            <a:xfrm>
              <a:off x="7353300" y="4181475"/>
              <a:ext cx="4267200" cy="2676525"/>
            </a:xfrm>
            <a:custGeom>
              <a:avLst/>
              <a:gdLst/>
              <a:ahLst/>
              <a:cxnLst/>
              <a:rect l="l" t="t" r="r" b="b"/>
              <a:pathLst>
                <a:path w="4267200" h="2676525">
                  <a:moveTo>
                    <a:pt x="4267200" y="0"/>
                  </a:moveTo>
                  <a:lnTo>
                    <a:pt x="0" y="0"/>
                  </a:lnTo>
                  <a:lnTo>
                    <a:pt x="0" y="2676525"/>
                  </a:lnTo>
                  <a:lnTo>
                    <a:pt x="4267200" y="2676525"/>
                  </a:lnTo>
                  <a:lnTo>
                    <a:pt x="426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353300" y="4181475"/>
              <a:ext cx="4267200" cy="38100"/>
            </a:xfrm>
            <a:custGeom>
              <a:avLst/>
              <a:gdLst/>
              <a:ahLst/>
              <a:cxnLst/>
              <a:rect l="l" t="t" r="r" b="b"/>
              <a:pathLst>
                <a:path w="4267200" h="38100">
                  <a:moveTo>
                    <a:pt x="42672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4267200" y="38100"/>
                  </a:lnTo>
                  <a:lnTo>
                    <a:pt x="426720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673975" y="4483570"/>
            <a:ext cx="3382645" cy="1454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dirty="0">
                <a:solidFill>
                  <a:srgbClr val="E74C3C"/>
                </a:solidFill>
                <a:latin typeface="Times New Roman"/>
                <a:cs typeface="Times New Roman"/>
              </a:rPr>
              <a:t>IMPORTANT</a:t>
            </a:r>
            <a:r>
              <a:rPr sz="1500" spc="44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E74C3C"/>
                </a:solidFill>
                <a:latin typeface="Times New Roman"/>
                <a:cs typeface="Times New Roman"/>
              </a:rPr>
              <a:t>NOTE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 marR="167005">
              <a:lnSpc>
                <a:spcPct val="120800"/>
              </a:lnSpc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No</a:t>
            </a:r>
            <a:r>
              <a:rPr sz="15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registration</a:t>
            </a:r>
            <a:r>
              <a:rPr sz="150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5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45" dirty="0">
                <a:solidFill>
                  <a:srgbClr val="4A4A4A"/>
                </a:solidFill>
                <a:latin typeface="Times New Roman"/>
                <a:cs typeface="Times New Roman"/>
              </a:rPr>
              <a:t>MDE</a:t>
            </a:r>
            <a:r>
              <a:rPr sz="15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5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required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starting</a:t>
            </a:r>
            <a:r>
              <a:rPr sz="150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116700"/>
              </a:lnSpc>
              <a:spcBef>
                <a:spcPts val="75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However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proper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system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setup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is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mandatory</a:t>
            </a:r>
            <a:r>
              <a:rPr sz="1500" spc="1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500" spc="2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claiming</a:t>
            </a:r>
            <a:r>
              <a:rPr sz="1500" spc="2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membership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01282"/>
            <a:ext cx="9436735" cy="882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95" dirty="0"/>
              <a:t>Partnering</a:t>
            </a:r>
            <a:r>
              <a:rPr sz="2700" spc="-75" dirty="0"/>
              <a:t> </a:t>
            </a:r>
            <a:r>
              <a:rPr sz="2700" spc="50" dirty="0"/>
              <a:t>with</a:t>
            </a:r>
            <a:r>
              <a:rPr sz="2700" spc="-40" dirty="0"/>
              <a:t> </a:t>
            </a:r>
            <a:r>
              <a:rPr sz="2700" spc="165" dirty="0"/>
              <a:t>an</a:t>
            </a:r>
            <a:r>
              <a:rPr sz="2700" spc="-45" dirty="0"/>
              <a:t> </a:t>
            </a:r>
            <a:r>
              <a:rPr sz="2700" spc="75" dirty="0"/>
              <a:t>Education</a:t>
            </a:r>
            <a:r>
              <a:rPr sz="2700" spc="-45" dirty="0"/>
              <a:t> </a:t>
            </a:r>
            <a:r>
              <a:rPr sz="2700" spc="105" dirty="0"/>
              <a:t>Management</a:t>
            </a:r>
            <a:r>
              <a:rPr sz="2700" spc="-30" dirty="0"/>
              <a:t> </a:t>
            </a:r>
            <a:r>
              <a:rPr sz="2700" spc="65" dirty="0"/>
              <a:t>Organization</a:t>
            </a:r>
            <a:r>
              <a:rPr sz="2700" spc="-45" dirty="0"/>
              <a:t> </a:t>
            </a:r>
            <a:r>
              <a:rPr sz="2150" spc="-10" dirty="0"/>
              <a:t>(</a:t>
            </a:r>
            <a:r>
              <a:rPr sz="2700" spc="-10" dirty="0"/>
              <a:t>EMO</a:t>
            </a:r>
            <a:r>
              <a:rPr sz="2150" spc="-10" dirty="0"/>
              <a:t>)</a:t>
            </a:r>
            <a:endParaRPr sz="21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45" dirty="0">
                <a:solidFill>
                  <a:srgbClr val="D9E2E8"/>
                </a:solidFill>
              </a:rPr>
              <a:t>Districts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may</a:t>
            </a:r>
            <a:r>
              <a:rPr sz="1650" spc="15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partner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with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an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25" dirty="0">
                <a:solidFill>
                  <a:srgbClr val="D9E2E8"/>
                </a:solidFill>
              </a:rPr>
              <a:t>E</a:t>
            </a:r>
            <a:r>
              <a:rPr sz="1650" spc="10" dirty="0">
                <a:solidFill>
                  <a:srgbClr val="D9E2E8"/>
                </a:solidFill>
              </a:rPr>
              <a:t>M</a:t>
            </a:r>
            <a:r>
              <a:rPr sz="1650" spc="-75" dirty="0">
                <a:solidFill>
                  <a:srgbClr val="D9E2E8"/>
                </a:solidFill>
              </a:rPr>
              <a:t>O</a:t>
            </a:r>
            <a:r>
              <a:rPr sz="400" spc="35" dirty="0">
                <a:solidFill>
                  <a:srgbClr val="D9E2E8"/>
                </a:solidFill>
              </a:rPr>
              <a:t>,</a:t>
            </a:r>
            <a:r>
              <a:rPr sz="400" spc="29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but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must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retain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full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75" dirty="0">
                <a:solidFill>
                  <a:srgbClr val="D9E2E8"/>
                </a:solidFill>
              </a:rPr>
              <a:t>control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over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enrollment</a:t>
            </a:r>
            <a:endParaRPr sz="1650"/>
          </a:p>
        </p:txBody>
      </p:sp>
      <p:grpSp>
        <p:nvGrpSpPr>
          <p:cNvPr id="6" name="object 6"/>
          <p:cNvGrpSpPr/>
          <p:nvPr/>
        </p:nvGrpSpPr>
        <p:grpSpPr>
          <a:xfrm>
            <a:off x="571500" y="1552574"/>
            <a:ext cx="11049000" cy="857250"/>
            <a:chOff x="571500" y="1552574"/>
            <a:chExt cx="11049000" cy="857250"/>
          </a:xfrm>
        </p:grpSpPr>
        <p:sp>
          <p:nvSpPr>
            <p:cNvPr id="7" name="object 7"/>
            <p:cNvSpPr/>
            <p:nvPr/>
          </p:nvSpPr>
          <p:spPr>
            <a:xfrm>
              <a:off x="571500" y="1552574"/>
              <a:ext cx="11049000" cy="857250"/>
            </a:xfrm>
            <a:custGeom>
              <a:avLst/>
              <a:gdLst/>
              <a:ahLst/>
              <a:cxnLst/>
              <a:rect l="l" t="t" r="r" b="b"/>
              <a:pathLst>
                <a:path w="11049000" h="857250">
                  <a:moveTo>
                    <a:pt x="11049000" y="0"/>
                  </a:moveTo>
                  <a:lnTo>
                    <a:pt x="0" y="0"/>
                  </a:lnTo>
                  <a:lnTo>
                    <a:pt x="0" y="857250"/>
                  </a:lnTo>
                  <a:lnTo>
                    <a:pt x="11049000" y="8572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500" y="1552574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400" y="1700070"/>
            <a:ext cx="10249535" cy="5422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10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Education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Management</a:t>
            </a:r>
            <a:r>
              <a:rPr sz="150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Organization</a:t>
            </a:r>
            <a:r>
              <a:rPr sz="1500" spc="-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EMO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r>
              <a:rPr sz="1200" spc="1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defined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private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provider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operates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one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more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dropout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recovery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programs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meeting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requirements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partnership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one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more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districts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6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388.1623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(3)(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b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)).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82387" y="2590800"/>
            <a:ext cx="5381625" cy="2667000"/>
            <a:chOff x="571500" y="2552700"/>
            <a:chExt cx="5381625" cy="2667000"/>
          </a:xfrm>
        </p:grpSpPr>
        <p:sp>
          <p:nvSpPr>
            <p:cNvPr id="11" name="object 11"/>
            <p:cNvSpPr/>
            <p:nvPr/>
          </p:nvSpPr>
          <p:spPr>
            <a:xfrm>
              <a:off x="571500" y="2552700"/>
              <a:ext cx="5381625" cy="2667000"/>
            </a:xfrm>
            <a:custGeom>
              <a:avLst/>
              <a:gdLst/>
              <a:ahLst/>
              <a:cxnLst/>
              <a:rect l="l" t="t" r="r" b="b"/>
              <a:pathLst>
                <a:path w="5381625" h="2667000">
                  <a:moveTo>
                    <a:pt x="5381625" y="0"/>
                  </a:moveTo>
                  <a:lnTo>
                    <a:pt x="0" y="0"/>
                  </a:lnTo>
                  <a:lnTo>
                    <a:pt x="0" y="2667000"/>
                  </a:lnTo>
                  <a:lnTo>
                    <a:pt x="5381625" y="26670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1500" y="2552700"/>
              <a:ext cx="5381625" cy="38100"/>
            </a:xfrm>
            <a:custGeom>
              <a:avLst/>
              <a:gdLst/>
              <a:ahLst/>
              <a:cxnLst/>
              <a:rect l="l" t="t" r="r" b="b"/>
              <a:pathLst>
                <a:path w="5381625" h="38100">
                  <a:moveTo>
                    <a:pt x="53816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81625" y="381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49300" y="2721492"/>
            <a:ext cx="3237230" cy="96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55" dirty="0">
                <a:solidFill>
                  <a:srgbClr val="005661"/>
                </a:solidFill>
                <a:latin typeface="Times New Roman"/>
                <a:cs typeface="Times New Roman"/>
              </a:rPr>
              <a:t>WHAT</a:t>
            </a:r>
            <a:r>
              <a:rPr sz="165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dirty="0">
                <a:solidFill>
                  <a:srgbClr val="005661"/>
                </a:solidFill>
                <a:latin typeface="Times New Roman"/>
                <a:cs typeface="Times New Roman"/>
              </a:rPr>
              <a:t>AN</a:t>
            </a:r>
            <a:r>
              <a:rPr sz="165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50" dirty="0">
                <a:solidFill>
                  <a:srgbClr val="005661"/>
                </a:solidFill>
                <a:latin typeface="Times New Roman"/>
                <a:cs typeface="Times New Roman"/>
              </a:rPr>
              <a:t>EMO</a:t>
            </a:r>
            <a:r>
              <a:rPr sz="16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dirty="0">
                <a:solidFill>
                  <a:srgbClr val="005661"/>
                </a:solidFill>
                <a:latin typeface="Times New Roman"/>
                <a:cs typeface="Times New Roman"/>
              </a:rPr>
              <a:t>MAY</a:t>
            </a:r>
            <a:r>
              <a:rPr sz="165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-25" dirty="0">
                <a:solidFill>
                  <a:srgbClr val="005661"/>
                </a:solidFill>
                <a:latin typeface="Times New Roman"/>
                <a:cs typeface="Times New Roman"/>
              </a:rPr>
              <a:t>DO</a:t>
            </a:r>
            <a:endParaRPr sz="16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lang="en-US"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Advertise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5661"/>
              </a:buClr>
              <a:buFont typeface="Arial"/>
              <a:buChar char="■"/>
            </a:pPr>
            <a:endParaRPr sz="100" dirty="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Provide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advocates</a:t>
            </a:r>
            <a:r>
              <a:rPr sz="135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teachers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record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9299" y="3798284"/>
            <a:ext cx="4352925" cy="2192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90"/>
              </a:spcBef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MUST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student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9300" y="4141184"/>
            <a:ext cx="326136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90"/>
              </a:spcBef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Provide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varying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levels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support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38875" y="2552700"/>
            <a:ext cx="5381625" cy="2667000"/>
            <a:chOff x="6238875" y="2552700"/>
            <a:chExt cx="5381625" cy="2667000"/>
          </a:xfrm>
        </p:grpSpPr>
        <p:sp>
          <p:nvSpPr>
            <p:cNvPr id="17" name="object 17"/>
            <p:cNvSpPr/>
            <p:nvPr/>
          </p:nvSpPr>
          <p:spPr>
            <a:xfrm>
              <a:off x="6238875" y="2552700"/>
              <a:ext cx="5381625" cy="2667000"/>
            </a:xfrm>
            <a:custGeom>
              <a:avLst/>
              <a:gdLst/>
              <a:ahLst/>
              <a:cxnLst/>
              <a:rect l="l" t="t" r="r" b="b"/>
              <a:pathLst>
                <a:path w="5381625" h="2667000">
                  <a:moveTo>
                    <a:pt x="5381625" y="0"/>
                  </a:moveTo>
                  <a:lnTo>
                    <a:pt x="0" y="0"/>
                  </a:lnTo>
                  <a:lnTo>
                    <a:pt x="0" y="2667000"/>
                  </a:lnTo>
                  <a:lnTo>
                    <a:pt x="5381625" y="26670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38875" y="2552700"/>
              <a:ext cx="5381625" cy="38100"/>
            </a:xfrm>
            <a:custGeom>
              <a:avLst/>
              <a:gdLst/>
              <a:ahLst/>
              <a:cxnLst/>
              <a:rect l="l" t="t" r="r" b="b"/>
              <a:pathLst>
                <a:path w="5381625" h="38100">
                  <a:moveTo>
                    <a:pt x="53816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81625" y="38100"/>
                  </a:lnTo>
                  <a:lnTo>
                    <a:pt x="538162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416675" y="2721492"/>
            <a:ext cx="4890770" cy="832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55" dirty="0">
                <a:solidFill>
                  <a:srgbClr val="E74C3C"/>
                </a:solidFill>
                <a:latin typeface="Times New Roman"/>
                <a:cs typeface="Times New Roman"/>
              </a:rPr>
              <a:t>WHAT</a:t>
            </a:r>
            <a:r>
              <a:rPr sz="1650" spc="7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spc="75" dirty="0">
                <a:solidFill>
                  <a:srgbClr val="E74C3C"/>
                </a:solidFill>
                <a:latin typeface="Times New Roman"/>
                <a:cs typeface="Times New Roman"/>
              </a:rPr>
              <a:t>THE</a:t>
            </a:r>
            <a:r>
              <a:rPr sz="1650" spc="2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spc="50" dirty="0">
                <a:solidFill>
                  <a:srgbClr val="E74C3C"/>
                </a:solidFill>
                <a:latin typeface="Times New Roman"/>
                <a:cs typeface="Times New Roman"/>
              </a:rPr>
              <a:t>DISTRICT</a:t>
            </a:r>
            <a:r>
              <a:rPr sz="1650" spc="7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spc="80" dirty="0">
                <a:solidFill>
                  <a:srgbClr val="E74C3C"/>
                </a:solidFill>
                <a:latin typeface="Times New Roman"/>
                <a:cs typeface="Times New Roman"/>
              </a:rPr>
              <a:t>MUST</a:t>
            </a:r>
            <a:r>
              <a:rPr sz="1650" spc="7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50" spc="-10" dirty="0">
                <a:solidFill>
                  <a:srgbClr val="E74C3C"/>
                </a:solidFill>
                <a:latin typeface="Times New Roman"/>
                <a:cs typeface="Times New Roman"/>
              </a:rPr>
              <a:t>RETAIN</a:t>
            </a:r>
            <a:endParaRPr sz="16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95580" indent="-182880">
              <a:buClr>
                <a:srgbClr val="E74C3C"/>
              </a:buClr>
              <a:buSzPct val="78260"/>
              <a:buFont typeface="Arial"/>
              <a:buChar char="■"/>
              <a:tabLst>
                <a:tab pos="195580" algn="l"/>
              </a:tabLst>
            </a:pP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Full</a:t>
            </a:r>
            <a:r>
              <a:rPr sz="1350" spc="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25" dirty="0">
                <a:solidFill>
                  <a:srgbClr val="005661"/>
                </a:solidFill>
                <a:latin typeface="Times New Roman"/>
                <a:cs typeface="Times New Roman"/>
              </a:rPr>
              <a:t>control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35" dirty="0">
                <a:solidFill>
                  <a:srgbClr val="005661"/>
                </a:solidFill>
                <a:latin typeface="Times New Roman"/>
                <a:cs typeface="Times New Roman"/>
              </a:rPr>
              <a:t>over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75" dirty="0">
                <a:solidFill>
                  <a:srgbClr val="005661"/>
                </a:solidFill>
                <a:latin typeface="Times New Roman"/>
                <a:cs typeface="Times New Roman"/>
              </a:rPr>
              <a:t>student</a:t>
            </a:r>
            <a:r>
              <a:rPr lang="en-US" sz="1350" spc="1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350" spc="125" dirty="0">
                <a:solidFill>
                  <a:srgbClr val="005661"/>
                </a:solidFill>
                <a:latin typeface="Times New Roman"/>
                <a:cs typeface="Times New Roman"/>
              </a:rPr>
              <a:t>enrollment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—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vendors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not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students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on</a:t>
            </a:r>
            <a:r>
              <a:rPr lang="en-US"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lang="en-US"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district's </a:t>
            </a:r>
            <a:r>
              <a:rPr lang="en-US"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behalf</a:t>
            </a:r>
            <a:endParaRPr lang="en-US" sz="1350" dirty="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16675" y="3659943"/>
            <a:ext cx="40671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" marR="5080" indent="-183515">
              <a:lnSpc>
                <a:spcPct val="111100"/>
              </a:lnSpc>
              <a:spcBef>
                <a:spcPts val="10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Responsibility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maintaining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student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records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all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administrative</a:t>
            </a:r>
            <a:r>
              <a:rPr sz="1350" spc="1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tasks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16675" y="4255484"/>
            <a:ext cx="404431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Oversight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all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compliance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reporting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obligations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16675" y="4574343"/>
            <a:ext cx="4373245" cy="4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" marR="5080" indent="-183515">
              <a:lnSpc>
                <a:spcPct val="111100"/>
              </a:lnSpc>
              <a:spcBef>
                <a:spcPts val="10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Contract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documentation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050" spc="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required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annual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end</a:t>
            </a:r>
            <a:r>
              <a:rPr sz="1050" spc="55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050" spc="1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reporting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r>
              <a:rPr lang="en-US"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 – </a:t>
            </a:r>
            <a:r>
              <a:rPr lang="en-US" sz="1050" b="1" spc="-10" dirty="0">
                <a:solidFill>
                  <a:srgbClr val="4A4A4A"/>
                </a:solidFill>
                <a:latin typeface="Times New Roman"/>
                <a:cs typeface="Times New Roman"/>
              </a:rPr>
              <a:t>MCL 380.1230i</a:t>
            </a:r>
            <a:endParaRPr sz="1050" b="1" dirty="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71500" y="5581650"/>
            <a:ext cx="11049000" cy="1181100"/>
            <a:chOff x="571500" y="5581650"/>
            <a:chExt cx="11049000" cy="1181100"/>
          </a:xfrm>
        </p:grpSpPr>
        <p:sp>
          <p:nvSpPr>
            <p:cNvPr id="26" name="object 26"/>
            <p:cNvSpPr/>
            <p:nvPr/>
          </p:nvSpPr>
          <p:spPr>
            <a:xfrm>
              <a:off x="571500" y="5581650"/>
              <a:ext cx="11049000" cy="1181100"/>
            </a:xfrm>
            <a:custGeom>
              <a:avLst/>
              <a:gdLst/>
              <a:ahLst/>
              <a:cxnLst/>
              <a:rect l="l" t="t" r="r" b="b"/>
              <a:pathLst>
                <a:path w="11049000" h="1181100">
                  <a:moveTo>
                    <a:pt x="11049000" y="0"/>
                  </a:moveTo>
                  <a:lnTo>
                    <a:pt x="0" y="0"/>
                  </a:lnTo>
                  <a:lnTo>
                    <a:pt x="0" y="1181100"/>
                  </a:lnTo>
                  <a:lnTo>
                    <a:pt x="11049000" y="1181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71500" y="5581650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71500" y="5719409"/>
            <a:ext cx="11049000" cy="835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85115">
              <a:lnSpc>
                <a:spcPct val="100000"/>
              </a:lnSpc>
            </a:pPr>
            <a:r>
              <a:rPr sz="1500" spc="-120" dirty="0">
                <a:solidFill>
                  <a:srgbClr val="005661"/>
                </a:solidFill>
                <a:latin typeface="Times New Roman"/>
                <a:cs typeface="Times New Roman"/>
              </a:rPr>
              <a:t>STATUTORY</a:t>
            </a:r>
            <a:r>
              <a:rPr sz="1500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REQUIREMENT</a:t>
            </a:r>
            <a:endParaRPr sz="1500" dirty="0">
              <a:latin typeface="Times New Roman"/>
              <a:cs typeface="Times New Roman"/>
            </a:endParaRPr>
          </a:p>
          <a:p>
            <a:pPr marL="285115" marR="665480">
              <a:lnSpc>
                <a:spcPct val="118100"/>
              </a:lnSpc>
              <a:spcBef>
                <a:spcPts val="50"/>
              </a:spcBef>
            </a:pP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If partnering with an EMO, the EMO must have a dropout recovery program partnership relationship with </a:t>
            </a:r>
            <a:r>
              <a:rPr sz="1500" u="sng" spc="45" dirty="0">
                <a:solidFill>
                  <a:srgbClr val="4A4A4A"/>
                </a:solidFill>
                <a:latin typeface="Times New Roman"/>
                <a:cs typeface="Times New Roman"/>
              </a:rPr>
              <a:t>at least one other district.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03605"/>
            <a:ext cx="7357745" cy="88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50" dirty="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650" dirty="0"/>
              <a:t>District</a:t>
            </a:r>
            <a:r>
              <a:rPr sz="2650" spc="50" dirty="0"/>
              <a:t> </a:t>
            </a:r>
            <a:r>
              <a:rPr sz="2650" spc="75" dirty="0"/>
              <a:t>Responsibilities</a:t>
            </a:r>
            <a:r>
              <a:rPr sz="2650" spc="35" dirty="0"/>
              <a:t> </a:t>
            </a:r>
            <a:r>
              <a:rPr sz="2650" spc="280" dirty="0"/>
              <a:t>v</a:t>
            </a:r>
            <a:r>
              <a:rPr sz="2650" spc="300" dirty="0"/>
              <a:t>s</a:t>
            </a:r>
            <a:r>
              <a:rPr sz="400" spc="295" dirty="0"/>
              <a:t>.</a:t>
            </a:r>
            <a:r>
              <a:rPr sz="400" spc="215" dirty="0"/>
              <a:t>  </a:t>
            </a:r>
            <a:r>
              <a:rPr sz="2650" spc="-120" dirty="0"/>
              <a:t>EMO</a:t>
            </a:r>
            <a:r>
              <a:rPr sz="2650" spc="60" dirty="0"/>
              <a:t> </a:t>
            </a:r>
            <a:r>
              <a:rPr sz="2650" spc="65" dirty="0"/>
              <a:t>Responsibilities</a:t>
            </a:r>
            <a:endParaRPr sz="26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" dirty="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50" spc="70" dirty="0">
                <a:solidFill>
                  <a:srgbClr val="D9E2E8"/>
                </a:solidFill>
              </a:rPr>
              <a:t>Clear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role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separation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35" dirty="0">
                <a:solidFill>
                  <a:srgbClr val="D9E2E8"/>
                </a:solidFill>
              </a:rPr>
              <a:t>between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district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and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-120" dirty="0">
                <a:solidFill>
                  <a:srgbClr val="D9E2E8"/>
                </a:solidFill>
              </a:rPr>
              <a:t>EMO</a:t>
            </a:r>
            <a:r>
              <a:rPr sz="1650" spc="-45" dirty="0">
                <a:solidFill>
                  <a:srgbClr val="D9E2E8"/>
                </a:solidFill>
              </a:rPr>
              <a:t> </a:t>
            </a:r>
            <a:r>
              <a:rPr sz="1650" spc="110" dirty="0">
                <a:solidFill>
                  <a:srgbClr val="D9E2E8"/>
                </a:solidFill>
              </a:rPr>
              <a:t>prevents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compliance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-100" dirty="0">
                <a:solidFill>
                  <a:srgbClr val="D9E2E8"/>
                </a:solidFill>
              </a:rPr>
              <a:t>failures</a:t>
            </a:r>
            <a:endParaRPr sz="1650" dirty="0"/>
          </a:p>
        </p:txBody>
      </p:sp>
      <p:sp>
        <p:nvSpPr>
          <p:cNvPr id="6" name="object 6"/>
          <p:cNvSpPr/>
          <p:nvPr/>
        </p:nvSpPr>
        <p:spPr>
          <a:xfrm>
            <a:off x="571500" y="1743075"/>
            <a:ext cx="11049000" cy="3609975"/>
          </a:xfrm>
          <a:custGeom>
            <a:avLst/>
            <a:gdLst/>
            <a:ahLst/>
            <a:cxnLst/>
            <a:rect l="l" t="t" r="r" b="b"/>
            <a:pathLst>
              <a:path w="11049000" h="3609975">
                <a:moveTo>
                  <a:pt x="11049000" y="0"/>
                </a:moveTo>
                <a:lnTo>
                  <a:pt x="0" y="0"/>
                </a:lnTo>
                <a:lnTo>
                  <a:pt x="0" y="3609975"/>
                </a:lnTo>
                <a:lnTo>
                  <a:pt x="11049000" y="3609975"/>
                </a:lnTo>
                <a:lnTo>
                  <a:pt x="11049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7225"/>
              </p:ext>
            </p:extLst>
          </p:nvPr>
        </p:nvGraphicFramePr>
        <p:xfrm>
          <a:off x="571500" y="1762125"/>
          <a:ext cx="11050270" cy="3509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6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500" spc="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Responsibility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5661"/>
                      </a:solidFill>
                      <a:prstDash val="solid"/>
                    </a:lnT>
                    <a:lnB w="19050">
                      <a:solidFill>
                        <a:srgbClr val="005661"/>
                      </a:solidFill>
                      <a:prstDash val="solid"/>
                    </a:lnB>
                    <a:solidFill>
                      <a:srgbClr val="D9E2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571500">
                        <a:lnSpc>
                          <a:spcPct val="100000"/>
                        </a:lnSpc>
                      </a:pPr>
                      <a:r>
                        <a:rPr sz="150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5661"/>
                      </a:solidFill>
                      <a:prstDash val="solid"/>
                    </a:lnT>
                    <a:lnB w="19050">
                      <a:solidFill>
                        <a:srgbClr val="005661"/>
                      </a:solidFill>
                      <a:prstDash val="solid"/>
                    </a:lnB>
                    <a:solidFill>
                      <a:srgbClr val="D9E2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41375">
                        <a:lnSpc>
                          <a:spcPct val="100000"/>
                        </a:lnSpc>
                      </a:pPr>
                      <a:r>
                        <a:rPr sz="1500" spc="-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EMO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5661"/>
                      </a:solidFill>
                      <a:prstDash val="solid"/>
                    </a:lnT>
                    <a:lnB w="19050">
                      <a:solidFill>
                        <a:srgbClr val="005661"/>
                      </a:solidFill>
                      <a:prstDash val="solid"/>
                    </a:lnB>
                    <a:solidFill>
                      <a:srgbClr val="D9E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spc="8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Student</a:t>
                      </a:r>
                      <a:r>
                        <a:rPr sz="1350" spc="-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4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enrollment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in</a:t>
                      </a:r>
                      <a:r>
                        <a:rPr sz="135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MSDS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5661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ct val="100000"/>
                        </a:lnSpc>
                        <a:buSzPct val="88888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5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350" spc="17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only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5661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13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00" b="0" spc="-50" dirty="0">
                          <a:solidFill>
                            <a:srgbClr val="E74C3C"/>
                          </a:solidFill>
                          <a:latin typeface="Yu Gothic UI Light"/>
                          <a:cs typeface="Yu Gothic UI Light"/>
                        </a:rPr>
                        <a:t>×</a:t>
                      </a:r>
                      <a:endParaRPr sz="1200">
                        <a:latin typeface="Yu Gothic UI Light"/>
                        <a:cs typeface="Yu Gothic UI Light"/>
                      </a:endParaRPr>
                    </a:p>
                  </a:txBody>
                  <a:tcPr marL="0" marR="0" marT="85725" marB="0">
                    <a:lnT w="19050">
                      <a:solidFill>
                        <a:srgbClr val="005661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spc="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Background</a:t>
                      </a:r>
                      <a:r>
                        <a:rPr sz="1350" spc="8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checks</a:t>
                      </a:r>
                      <a:r>
                        <a:rPr sz="1350" spc="10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350" spc="14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advocates</a:t>
                      </a:r>
                      <a:r>
                        <a:rPr sz="1150" spc="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350" spc="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teachers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ct val="100000"/>
                        </a:lnSpc>
                        <a:buClr>
                          <a:srgbClr val="005661"/>
                        </a:buClr>
                        <a:buSzPct val="92307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30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must</a:t>
                      </a:r>
                      <a:r>
                        <a:rPr sz="1300" spc="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verify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41375">
                        <a:lnSpc>
                          <a:spcPct val="100000"/>
                        </a:lnSpc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employ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Written</a:t>
                      </a:r>
                      <a:r>
                        <a:rPr sz="1350" spc="1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learning</a:t>
                      </a:r>
                      <a:r>
                        <a:rPr sz="1350" spc="1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plan</a:t>
                      </a:r>
                      <a:r>
                        <a:rPr sz="135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development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ct val="100000"/>
                        </a:lnSpc>
                        <a:buClr>
                          <a:srgbClr val="005661"/>
                        </a:buClr>
                        <a:buSzPct val="92307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0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Must</a:t>
                      </a:r>
                      <a:r>
                        <a:rPr sz="1300" spc="-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300" spc="-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30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place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841375">
                        <a:lnSpc>
                          <a:spcPct val="100000"/>
                        </a:lnSpc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9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assist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Monthly</a:t>
                      </a:r>
                      <a:r>
                        <a:rPr sz="135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8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progress</a:t>
                      </a:r>
                      <a:r>
                        <a:rPr sz="1350" spc="9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4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monitoring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ct val="100000"/>
                        </a:lnSpc>
                        <a:buClr>
                          <a:srgbClr val="005661"/>
                        </a:buClr>
                        <a:buSzPct val="92307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0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Must</a:t>
                      </a:r>
                      <a:r>
                        <a:rPr sz="1300" spc="-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oversee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841375">
                        <a:lnSpc>
                          <a:spcPct val="100000"/>
                        </a:lnSpc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Reports</a:t>
                      </a:r>
                      <a:r>
                        <a:rPr sz="1300" spc="1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300" spc="1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CEPI</a:t>
                      </a:r>
                      <a:r>
                        <a:rPr sz="1350" spc="-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reporting</a:t>
                      </a:r>
                      <a:r>
                        <a:rPr sz="1350" spc="-7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SRM</a:t>
                      </a:r>
                      <a:r>
                        <a:rPr sz="1350" spc="-5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7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submissions</a:t>
                      </a:r>
                      <a:r>
                        <a:rPr sz="1150" spc="7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ct val="100000"/>
                        </a:lnSpc>
                        <a:buSzPct val="88888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5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350" spc="17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only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137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200" b="0" spc="-50" dirty="0">
                          <a:solidFill>
                            <a:srgbClr val="E74C3C"/>
                          </a:solidFill>
                          <a:latin typeface="Yu Gothic UI Light"/>
                          <a:cs typeface="Yu Gothic UI Light"/>
                        </a:rPr>
                        <a:t>×</a:t>
                      </a:r>
                      <a:endParaRPr sz="1200" dirty="0">
                        <a:latin typeface="Yu Gothic UI Light"/>
                        <a:cs typeface="Yu Gothic UI Light"/>
                      </a:endParaRPr>
                    </a:p>
                  </a:txBody>
                  <a:tcPr marL="0" marR="0" marT="80645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spc="8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Student</a:t>
                      </a:r>
                      <a:r>
                        <a:rPr sz="1350" spc="-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4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recruitment</a:t>
                      </a:r>
                      <a:endParaRPr sz="13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57150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pc="-50" dirty="0">
                          <a:solidFill>
                            <a:srgbClr val="005661"/>
                          </a:solidFill>
                          <a:latin typeface="Yu Gothic UI Light"/>
                          <a:cs typeface="Yu Gothic UI Light"/>
                        </a:rPr>
                        <a:t>✓</a:t>
                      </a:r>
                      <a:r>
                        <a:rPr lang="en-US" sz="1400" b="0" spc="-50" dirty="0">
                          <a:solidFill>
                            <a:schemeClr val="tx1"/>
                          </a:solidFill>
                          <a:latin typeface="Yu Gothic UI Light"/>
                          <a:cs typeface="Yu Gothic UI Light"/>
                        </a:rPr>
                        <a:t>   </a:t>
                      </a:r>
                      <a:r>
                        <a:rPr lang="en-US"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Primary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1375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lang="en-US" sz="12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spc="9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assist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0645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spc="4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Instruction</a:t>
                      </a:r>
                      <a:r>
                        <a:rPr sz="1350" spc="-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delivery</a:t>
                      </a:r>
                      <a:endParaRPr sz="13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571500">
                        <a:lnSpc>
                          <a:spcPct val="100000"/>
                        </a:lnSpc>
                      </a:pPr>
                      <a:r>
                        <a:rPr sz="130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employ</a:t>
                      </a:r>
                      <a:r>
                        <a:rPr sz="130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30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certified teachers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1106170" indent="-264795">
                        <a:lnSpc>
                          <a:spcPct val="100000"/>
                        </a:lnSpc>
                        <a:buClr>
                          <a:srgbClr val="005661"/>
                        </a:buClr>
                        <a:buSzPct val="92307"/>
                        <a:buFont typeface="Yu Gothic UI Light"/>
                        <a:buChar char="✓"/>
                        <a:tabLst>
                          <a:tab pos="1106170" algn="l"/>
                        </a:tabLst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provide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</a:pP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Advocate</a:t>
                      </a:r>
                      <a:r>
                        <a:rPr sz="1350" spc="22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services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571500">
                        <a:lnSpc>
                          <a:spcPct val="100000"/>
                        </a:lnSpc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employ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106170" indent="-264795">
                        <a:lnSpc>
                          <a:spcPct val="100000"/>
                        </a:lnSpc>
                        <a:buClr>
                          <a:srgbClr val="005661"/>
                        </a:buClr>
                        <a:buSzPct val="92307"/>
                        <a:buFont typeface="Yu Gothic UI Light"/>
                        <a:buChar char="✓"/>
                        <a:tabLst>
                          <a:tab pos="1106170" algn="l"/>
                        </a:tabLst>
                      </a:pPr>
                      <a:r>
                        <a:rPr sz="13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300" spc="-1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provide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lnB w="9525">
                      <a:solidFill>
                        <a:srgbClr val="EAEAE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189865">
                        <a:lnSpc>
                          <a:spcPts val="1510"/>
                        </a:lnSpc>
                      </a:pP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Annual</a:t>
                      </a:r>
                      <a:r>
                        <a:rPr sz="1350" spc="2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6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150" spc="6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35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sz="1350" spc="10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10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MDE</a:t>
                      </a:r>
                      <a:r>
                        <a:rPr sz="1350" spc="8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4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reporting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36294" indent="-264795">
                        <a:lnSpc>
                          <a:spcPts val="1510"/>
                        </a:lnSpc>
                        <a:buSzPct val="88888"/>
                        <a:buFont typeface="Yu Gothic UI Light"/>
                        <a:buChar char="✓"/>
                        <a:tabLst>
                          <a:tab pos="836294" algn="l"/>
                        </a:tabLst>
                      </a:pPr>
                      <a:r>
                        <a:rPr sz="135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350" spc="17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50" spc="-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only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AEAEA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1375">
                        <a:lnSpc>
                          <a:spcPts val="1360"/>
                        </a:lnSpc>
                        <a:spcBef>
                          <a:spcPts val="635"/>
                        </a:spcBef>
                      </a:pPr>
                      <a:r>
                        <a:rPr sz="1200" b="0" spc="-50" dirty="0">
                          <a:solidFill>
                            <a:srgbClr val="E74C3C"/>
                          </a:solidFill>
                          <a:latin typeface="Yu Gothic UI Light"/>
                          <a:cs typeface="Yu Gothic UI Light"/>
                        </a:rPr>
                        <a:t>×</a:t>
                      </a:r>
                      <a:endParaRPr sz="1200" dirty="0">
                        <a:latin typeface="Yu Gothic UI Light"/>
                        <a:cs typeface="Yu Gothic UI Light"/>
                      </a:endParaRPr>
                    </a:p>
                  </a:txBody>
                  <a:tcPr marL="0" marR="0" marT="80645" marB="0">
                    <a:lnT w="9525">
                      <a:solidFill>
                        <a:srgbClr val="EAEAEA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8" name="object 8"/>
          <p:cNvGrpSpPr/>
          <p:nvPr/>
        </p:nvGrpSpPr>
        <p:grpSpPr>
          <a:xfrm>
            <a:off x="571500" y="5695950"/>
            <a:ext cx="11049000" cy="1162050"/>
            <a:chOff x="571500" y="5695950"/>
            <a:chExt cx="11049000" cy="1162050"/>
          </a:xfrm>
        </p:grpSpPr>
        <p:sp>
          <p:nvSpPr>
            <p:cNvPr id="9" name="object 9"/>
            <p:cNvSpPr/>
            <p:nvPr/>
          </p:nvSpPr>
          <p:spPr>
            <a:xfrm>
              <a:off x="571500" y="5695950"/>
              <a:ext cx="11049000" cy="1162050"/>
            </a:xfrm>
            <a:custGeom>
              <a:avLst/>
              <a:gdLst/>
              <a:ahLst/>
              <a:cxnLst/>
              <a:rect l="l" t="t" r="r" b="b"/>
              <a:pathLst>
                <a:path w="11049000" h="1162050">
                  <a:moveTo>
                    <a:pt x="11049000" y="0"/>
                  </a:moveTo>
                  <a:lnTo>
                    <a:pt x="0" y="0"/>
                  </a:lnTo>
                  <a:lnTo>
                    <a:pt x="0" y="1162050"/>
                  </a:lnTo>
                  <a:lnTo>
                    <a:pt x="11049000" y="11620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1500" y="5695950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87400" y="5783905"/>
            <a:ext cx="10075545" cy="9061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spc="60" dirty="0">
                <a:solidFill>
                  <a:srgbClr val="E74C3C"/>
                </a:solidFill>
                <a:latin typeface="Times New Roman"/>
                <a:cs typeface="Times New Roman"/>
              </a:rPr>
              <a:t>BOTTOM</a:t>
            </a:r>
            <a:r>
              <a:rPr sz="1500" spc="19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E74C3C"/>
                </a:solidFill>
                <a:latin typeface="Times New Roman"/>
                <a:cs typeface="Times New Roman"/>
              </a:rPr>
              <a:t>LINE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2700" marR="5080">
              <a:lnSpc>
                <a:spcPct val="1125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district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is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legally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responsible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for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all</a:t>
            </a:r>
            <a:r>
              <a:rPr sz="15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c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o</a:t>
            </a:r>
            <a:r>
              <a:rPr sz="1500" spc="30" dirty="0">
                <a:solidFill>
                  <a:srgbClr val="005661"/>
                </a:solidFill>
                <a:latin typeface="Times New Roman"/>
                <a:cs typeface="Times New Roman"/>
              </a:rPr>
              <a:t>m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p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li</a:t>
            </a:r>
            <a:r>
              <a:rPr sz="1500" spc="3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n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c</a:t>
            </a:r>
            <a:r>
              <a:rPr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e</a:t>
            </a:r>
            <a:r>
              <a:rPr lang="en-US"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sz="200" spc="65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sz="200" spc="43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Delegating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50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reporting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vendor</a:t>
            </a:r>
            <a:r>
              <a:rPr sz="150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creates</a:t>
            </a:r>
            <a:r>
              <a:rPr sz="15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audit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risk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and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potential</a:t>
            </a:r>
            <a:r>
              <a:rPr sz="1500" spc="2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funding</a:t>
            </a:r>
            <a:r>
              <a:rPr sz="1500" spc="1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35" dirty="0">
                <a:solidFill>
                  <a:srgbClr val="4A4A4A"/>
                </a:solidFill>
                <a:latin typeface="Times New Roman"/>
                <a:cs typeface="Times New Roman"/>
              </a:rPr>
              <a:t>claw backs</a:t>
            </a:r>
            <a:r>
              <a:rPr lang="en-US" sz="200" spc="-5" dirty="0">
                <a:solidFill>
                  <a:srgbClr val="4A4A4A"/>
                </a:solidFill>
                <a:latin typeface="Times New Roman"/>
                <a:cs typeface="Times New Roman"/>
              </a:rPr>
              <a:t>…</a:t>
            </a:r>
            <a:endParaRPr sz="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7569834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80" dirty="0"/>
              <a:t>End</a:t>
            </a:r>
            <a:r>
              <a:rPr sz="2400" spc="80" dirty="0"/>
              <a:t>-</a:t>
            </a:r>
            <a:r>
              <a:rPr sz="2700" spc="65" dirty="0"/>
              <a:t>of</a:t>
            </a:r>
            <a:r>
              <a:rPr sz="2400" spc="65" dirty="0"/>
              <a:t>-</a:t>
            </a:r>
            <a:r>
              <a:rPr sz="2700" dirty="0"/>
              <a:t>Year</a:t>
            </a:r>
            <a:r>
              <a:rPr sz="2700" spc="20" dirty="0"/>
              <a:t> </a:t>
            </a:r>
            <a:r>
              <a:rPr sz="2700" spc="70" dirty="0"/>
              <a:t>Reporting</a:t>
            </a:r>
            <a:r>
              <a:rPr sz="2700" spc="5" dirty="0"/>
              <a:t> </a:t>
            </a:r>
            <a:r>
              <a:rPr sz="2700" dirty="0"/>
              <a:t>Obligation</a:t>
            </a:r>
            <a:r>
              <a:rPr sz="2700" spc="35" dirty="0"/>
              <a:t> </a:t>
            </a:r>
            <a:r>
              <a:rPr sz="2400" spc="-95" dirty="0"/>
              <a:t>(</a:t>
            </a:r>
            <a:r>
              <a:rPr sz="2700" spc="-95" dirty="0"/>
              <a:t>MCL</a:t>
            </a:r>
            <a:r>
              <a:rPr sz="2700" spc="15" dirty="0"/>
              <a:t> </a:t>
            </a:r>
            <a:r>
              <a:rPr sz="2400" spc="185" dirty="0"/>
              <a:t>380.1230</a:t>
            </a:r>
            <a:r>
              <a:rPr sz="2700" spc="185" dirty="0"/>
              <a:t>i</a:t>
            </a:r>
            <a:r>
              <a:rPr sz="2400" spc="185" dirty="0"/>
              <a:t>)</a:t>
            </a:r>
            <a:endParaRPr sz="24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45" dirty="0">
                <a:solidFill>
                  <a:srgbClr val="D9E2E8"/>
                </a:solidFill>
              </a:rPr>
              <a:t>Districts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must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submit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annual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program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20" dirty="0">
                <a:solidFill>
                  <a:srgbClr val="D9E2E8"/>
                </a:solidFill>
              </a:rPr>
              <a:t>data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to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-150" dirty="0">
                <a:solidFill>
                  <a:srgbClr val="D9E2E8"/>
                </a:solidFill>
              </a:rPr>
              <a:t>MDE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160" dirty="0">
                <a:solidFill>
                  <a:srgbClr val="D9E2E8"/>
                </a:solidFill>
              </a:rPr>
              <a:t>each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10" dirty="0">
                <a:solidFill>
                  <a:srgbClr val="D9E2E8"/>
                </a:solidFill>
              </a:rPr>
              <a:t>June</a:t>
            </a:r>
            <a:endParaRPr sz="1650"/>
          </a:p>
        </p:txBody>
      </p:sp>
      <p:sp>
        <p:nvSpPr>
          <p:cNvPr id="6" name="object 6"/>
          <p:cNvSpPr txBox="1"/>
          <p:nvPr/>
        </p:nvSpPr>
        <p:spPr>
          <a:xfrm>
            <a:off x="558800" y="1726986"/>
            <a:ext cx="10935970" cy="25844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Effective</a:t>
            </a:r>
            <a:r>
              <a:rPr sz="150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January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31,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2020,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all</a:t>
            </a:r>
            <a:r>
              <a:rPr sz="15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districts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operating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annually</a:t>
            </a:r>
            <a:r>
              <a:rPr sz="150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report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following</a:t>
            </a:r>
            <a:r>
              <a:rPr sz="1500" spc="-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14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14" dirty="0">
                <a:solidFill>
                  <a:srgbClr val="005661"/>
                </a:solidFill>
                <a:latin typeface="Times New Roman"/>
                <a:cs typeface="Times New Roman"/>
              </a:rPr>
              <a:t>MDE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6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380.1230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i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):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71500" y="2190750"/>
            <a:ext cx="11049000" cy="2838450"/>
            <a:chOff x="571500" y="2190750"/>
            <a:chExt cx="11049000" cy="2838450"/>
          </a:xfrm>
        </p:grpSpPr>
        <p:sp>
          <p:nvSpPr>
            <p:cNvPr id="8" name="object 8"/>
            <p:cNvSpPr/>
            <p:nvPr/>
          </p:nvSpPr>
          <p:spPr>
            <a:xfrm>
              <a:off x="571500" y="2190750"/>
              <a:ext cx="11049000" cy="2838450"/>
            </a:xfrm>
            <a:custGeom>
              <a:avLst/>
              <a:gdLst/>
              <a:ahLst/>
              <a:cxnLst/>
              <a:rect l="l" t="t" r="r" b="b"/>
              <a:pathLst>
                <a:path w="11049000" h="2838450">
                  <a:moveTo>
                    <a:pt x="11049000" y="0"/>
                  </a:moveTo>
                  <a:lnTo>
                    <a:pt x="0" y="0"/>
                  </a:lnTo>
                  <a:lnTo>
                    <a:pt x="0" y="2838450"/>
                  </a:lnTo>
                  <a:lnTo>
                    <a:pt x="11049000" y="28384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1500" y="2190750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04875" y="2445734"/>
            <a:ext cx="263398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Number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eligible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86500" y="2445734"/>
            <a:ext cx="3481704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Average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number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months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4875" y="2798159"/>
            <a:ext cx="463677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Number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earned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diploma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through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86500" y="2783643"/>
            <a:ext cx="4559935" cy="463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 marR="5080" indent="-183515">
              <a:lnSpc>
                <a:spcPct val="106500"/>
              </a:lnSpc>
              <a:spcBef>
                <a:spcPts val="10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Number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ended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</a:t>
            </a:r>
            <a:r>
              <a:rPr sz="105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a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public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4875" y="3369659"/>
            <a:ext cx="292100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Average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credit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hours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earned per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86500" y="3369659"/>
            <a:ext cx="327469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Breakdown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eligibility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category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86500" y="3731609"/>
            <a:ext cx="437959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Name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administrator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overseeing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4875" y="3731609"/>
            <a:ext cx="4912995" cy="7924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Name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90" dirty="0">
                <a:solidFill>
                  <a:srgbClr val="4A4A4A"/>
                </a:solidFill>
                <a:latin typeface="Times New Roman"/>
                <a:cs typeface="Times New Roman"/>
              </a:rPr>
              <a:t>EMO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partner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if applicable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 marL="182880" marR="5080" indent="-183515">
              <a:lnSpc>
                <a:spcPct val="101899"/>
              </a:lnSpc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Amount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paid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90" dirty="0">
                <a:solidFill>
                  <a:srgbClr val="4A4A4A"/>
                </a:solidFill>
                <a:latin typeface="Times New Roman"/>
                <a:cs typeface="Times New Roman"/>
              </a:rPr>
              <a:t>EMO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per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applicable</a:t>
            </a:r>
            <a:r>
              <a:rPr sz="105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r>
              <a:rPr sz="10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any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additional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fees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86500" y="4084034"/>
            <a:ext cx="3710304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2880" indent="-182880">
              <a:lnSpc>
                <a:spcPct val="100000"/>
              </a:lnSpc>
              <a:spcBef>
                <a:spcPts val="90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82880" algn="l"/>
              </a:tabLst>
            </a:pP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Copy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of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contract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90" dirty="0">
                <a:solidFill>
                  <a:srgbClr val="4A4A4A"/>
                </a:solidFill>
                <a:latin typeface="Times New Roman"/>
                <a:cs typeface="Times New Roman"/>
              </a:rPr>
              <a:t>EMO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applicable</a:t>
            </a:r>
            <a:r>
              <a:rPr sz="105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05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71500" y="5219700"/>
            <a:ext cx="11049000" cy="1352550"/>
            <a:chOff x="571500" y="5219700"/>
            <a:chExt cx="11049000" cy="1352550"/>
          </a:xfrm>
        </p:grpSpPr>
        <p:sp>
          <p:nvSpPr>
            <p:cNvPr id="20" name="object 20"/>
            <p:cNvSpPr/>
            <p:nvPr/>
          </p:nvSpPr>
          <p:spPr>
            <a:xfrm>
              <a:off x="571500" y="5219700"/>
              <a:ext cx="11049000" cy="1352550"/>
            </a:xfrm>
            <a:custGeom>
              <a:avLst/>
              <a:gdLst/>
              <a:ahLst/>
              <a:cxnLst/>
              <a:rect l="l" t="t" r="r" b="b"/>
              <a:pathLst>
                <a:path w="11049000" h="1352550">
                  <a:moveTo>
                    <a:pt x="11049000" y="0"/>
                  </a:moveTo>
                  <a:lnTo>
                    <a:pt x="0" y="0"/>
                  </a:lnTo>
                  <a:lnTo>
                    <a:pt x="0" y="1352550"/>
                  </a:lnTo>
                  <a:lnTo>
                    <a:pt x="11049000" y="13525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71500" y="5219700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71500" y="5371518"/>
            <a:ext cx="11049000" cy="947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1500" spc="50" dirty="0">
                <a:solidFill>
                  <a:srgbClr val="E74C3C"/>
                </a:solidFill>
                <a:latin typeface="Times New Roman"/>
                <a:cs typeface="Times New Roman"/>
              </a:rPr>
              <a:t>SUBMISSION</a:t>
            </a:r>
            <a:r>
              <a:rPr sz="1500" spc="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E74C3C"/>
                </a:solidFill>
                <a:latin typeface="Times New Roman"/>
                <a:cs typeface="Times New Roman"/>
              </a:rPr>
              <a:t>DETAILS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332740" marR="928369">
              <a:lnSpc>
                <a:spcPct val="112500"/>
              </a:lnSpc>
              <a:spcBef>
                <a:spcPts val="5"/>
              </a:spcBef>
            </a:pP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Portions</a:t>
            </a:r>
            <a:r>
              <a:rPr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this</a:t>
            </a:r>
            <a:r>
              <a:rPr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data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are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reported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through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an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45" dirty="0">
                <a:solidFill>
                  <a:srgbClr val="005661"/>
                </a:solidFill>
                <a:latin typeface="Times New Roman"/>
                <a:cs typeface="Times New Roman"/>
              </a:rPr>
              <a:t>MDE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form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at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conclusion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school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year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J</a:t>
            </a:r>
            <a:r>
              <a:rPr sz="1500" spc="130" dirty="0">
                <a:solidFill>
                  <a:srgbClr val="005661"/>
                </a:solidFill>
                <a:latin typeface="Times New Roman"/>
                <a:cs typeface="Times New Roman"/>
              </a:rPr>
              <a:t>un</a:t>
            </a:r>
            <a:r>
              <a:rPr sz="1500" spc="150" dirty="0">
                <a:solidFill>
                  <a:srgbClr val="005661"/>
                </a:solidFill>
                <a:latin typeface="Times New Roman"/>
                <a:cs typeface="Times New Roman"/>
              </a:rPr>
              <a:t>e</a:t>
            </a:r>
            <a:r>
              <a:rPr lang="en-US" sz="1500" spc="15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sz="200" spc="12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sz="200" spc="3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Remaining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data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is 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aggregated</a:t>
            </a:r>
            <a:r>
              <a:rPr sz="1500" spc="1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from</a:t>
            </a:r>
            <a:r>
              <a:rPr sz="1500" spc="20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other</a:t>
            </a:r>
            <a:r>
              <a:rPr sz="1500" spc="20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reported</a:t>
            </a:r>
            <a:r>
              <a:rPr sz="1500" spc="1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s</a:t>
            </a:r>
            <a:r>
              <a:rPr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o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u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r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c</a:t>
            </a:r>
            <a:r>
              <a:rPr sz="1500" spc="110" dirty="0">
                <a:solidFill>
                  <a:srgbClr val="005661"/>
                </a:solidFill>
                <a:latin typeface="Times New Roman"/>
                <a:cs typeface="Times New Roman"/>
              </a:rPr>
              <a:t>e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s</a:t>
            </a:r>
            <a:r>
              <a:rPr sz="200" spc="8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lang="en-US" sz="200" spc="8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7374255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2700" dirty="0"/>
              <a:t>Verifying</a:t>
            </a:r>
            <a:r>
              <a:rPr sz="2700" spc="-85" dirty="0"/>
              <a:t> </a:t>
            </a:r>
            <a:r>
              <a:rPr sz="2700" spc="-30" dirty="0"/>
              <a:t>Your</a:t>
            </a:r>
            <a:r>
              <a:rPr sz="2700" spc="-65" dirty="0"/>
              <a:t> </a:t>
            </a:r>
            <a:r>
              <a:rPr sz="2400" spc="275" dirty="0"/>
              <a:t>23</a:t>
            </a:r>
            <a:r>
              <a:rPr sz="2700" spc="275" dirty="0"/>
              <a:t>a</a:t>
            </a:r>
            <a:r>
              <a:rPr sz="2700" spc="-30" dirty="0"/>
              <a:t> </a:t>
            </a:r>
            <a:r>
              <a:rPr sz="2700" spc="60" dirty="0"/>
              <a:t>Funding</a:t>
            </a:r>
            <a:r>
              <a:rPr sz="2700" spc="-80" dirty="0"/>
              <a:t> </a:t>
            </a:r>
            <a:r>
              <a:rPr sz="2400" dirty="0"/>
              <a:t>—</a:t>
            </a:r>
            <a:r>
              <a:rPr sz="2400" spc="15" dirty="0"/>
              <a:t> </a:t>
            </a:r>
            <a:r>
              <a:rPr sz="2700" spc="125" dirty="0"/>
              <a:t>Step</a:t>
            </a:r>
            <a:r>
              <a:rPr sz="2700" spc="-75" dirty="0"/>
              <a:t> </a:t>
            </a:r>
            <a:r>
              <a:rPr sz="2700" spc="80" dirty="0"/>
              <a:t>by</a:t>
            </a:r>
            <a:r>
              <a:rPr sz="2700" spc="-85" dirty="0"/>
              <a:t> </a:t>
            </a:r>
            <a:r>
              <a:rPr sz="2700" spc="105" dirty="0"/>
              <a:t>Step</a:t>
            </a:r>
            <a:endParaRPr sz="270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1650" spc="45" dirty="0">
                <a:solidFill>
                  <a:srgbClr val="D9E2E8"/>
                </a:solidFill>
              </a:rPr>
              <a:t>Districts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60" dirty="0">
                <a:solidFill>
                  <a:srgbClr val="D9E2E8"/>
                </a:solidFill>
              </a:rPr>
              <a:t>should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reconcile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-95" dirty="0">
                <a:solidFill>
                  <a:srgbClr val="D9E2E8"/>
                </a:solidFill>
              </a:rPr>
              <a:t>MSDS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20" dirty="0">
                <a:solidFill>
                  <a:srgbClr val="D9E2E8"/>
                </a:solidFill>
              </a:rPr>
              <a:t>data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85" dirty="0">
                <a:solidFill>
                  <a:srgbClr val="D9E2E8"/>
                </a:solidFill>
              </a:rPr>
              <a:t>against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14" dirty="0">
                <a:solidFill>
                  <a:srgbClr val="D9E2E8"/>
                </a:solidFill>
              </a:rPr>
              <a:t>State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-50" dirty="0">
                <a:solidFill>
                  <a:srgbClr val="D9E2E8"/>
                </a:solidFill>
              </a:rPr>
              <a:t>Aid </a:t>
            </a:r>
            <a:r>
              <a:rPr sz="1650" spc="90" dirty="0">
                <a:solidFill>
                  <a:srgbClr val="D9E2E8"/>
                </a:solidFill>
              </a:rPr>
              <a:t>Status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60" dirty="0">
                <a:solidFill>
                  <a:srgbClr val="D9E2E8"/>
                </a:solidFill>
              </a:rPr>
              <a:t>Report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-60" dirty="0">
                <a:solidFill>
                  <a:srgbClr val="D9E2E8"/>
                </a:solidFill>
              </a:rPr>
              <a:t>monthly</a:t>
            </a:r>
            <a:endParaRPr sz="1650" dirty="0"/>
          </a:p>
        </p:txBody>
      </p:sp>
      <p:grpSp>
        <p:nvGrpSpPr>
          <p:cNvPr id="6" name="object 6"/>
          <p:cNvGrpSpPr/>
          <p:nvPr/>
        </p:nvGrpSpPr>
        <p:grpSpPr>
          <a:xfrm>
            <a:off x="571500" y="1838325"/>
            <a:ext cx="3495675" cy="5019675"/>
            <a:chOff x="571500" y="1838325"/>
            <a:chExt cx="3495675" cy="5019675"/>
          </a:xfrm>
        </p:grpSpPr>
        <p:sp>
          <p:nvSpPr>
            <p:cNvPr id="7" name="object 7"/>
            <p:cNvSpPr/>
            <p:nvPr/>
          </p:nvSpPr>
          <p:spPr>
            <a:xfrm>
              <a:off x="571500" y="1895475"/>
              <a:ext cx="3495675" cy="4962525"/>
            </a:xfrm>
            <a:custGeom>
              <a:avLst/>
              <a:gdLst/>
              <a:ahLst/>
              <a:cxnLst/>
              <a:rect l="l" t="t" r="r" b="b"/>
              <a:pathLst>
                <a:path w="3495675" h="4962525">
                  <a:moveTo>
                    <a:pt x="0" y="4962525"/>
                  </a:moveTo>
                  <a:lnTo>
                    <a:pt x="3495675" y="4962525"/>
                  </a:lnTo>
                  <a:lnTo>
                    <a:pt x="3495675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500" y="1838325"/>
              <a:ext cx="3495675" cy="57150"/>
            </a:xfrm>
            <a:custGeom>
              <a:avLst/>
              <a:gdLst/>
              <a:ahLst/>
              <a:cxnLst/>
              <a:rect l="l" t="t" r="r" b="b"/>
              <a:pathLst>
                <a:path w="3495675" h="57150">
                  <a:moveTo>
                    <a:pt x="349567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95675" y="57150"/>
                  </a:lnTo>
                  <a:lnTo>
                    <a:pt x="3495675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9625" y="2819400"/>
              <a:ext cx="3019425" cy="19050"/>
            </a:xfrm>
            <a:custGeom>
              <a:avLst/>
              <a:gdLst/>
              <a:ahLst/>
              <a:cxnLst/>
              <a:rect l="l" t="t" r="r" b="b"/>
              <a:pathLst>
                <a:path w="3019425" h="19050">
                  <a:moveTo>
                    <a:pt x="301942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19425" y="19050"/>
                  </a:lnTo>
                  <a:lnTo>
                    <a:pt x="3019425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09625" y="2238375"/>
            <a:ext cx="381000" cy="38100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5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0800" y="2145305"/>
            <a:ext cx="2045335" cy="5295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 marR="5080">
              <a:lnSpc>
                <a:spcPts val="1950"/>
              </a:lnSpc>
            </a:pPr>
            <a:r>
              <a:rPr sz="1650" dirty="0">
                <a:solidFill>
                  <a:srgbClr val="005661"/>
                </a:solidFill>
                <a:latin typeface="Times New Roman"/>
                <a:cs typeface="Times New Roman"/>
              </a:rPr>
              <a:t>Pull</a:t>
            </a:r>
            <a:r>
              <a:rPr sz="1650" spc="-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135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65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210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sz="1650" spc="21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6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-10" dirty="0">
                <a:solidFill>
                  <a:srgbClr val="005661"/>
                </a:solidFill>
                <a:latin typeface="Times New Roman"/>
                <a:cs typeface="Times New Roman"/>
              </a:rPr>
              <a:t>Summary </a:t>
            </a:r>
            <a:r>
              <a:rPr sz="1650" spc="70" dirty="0">
                <a:solidFill>
                  <a:srgbClr val="005661"/>
                </a:solidFill>
                <a:latin typeface="Times New Roman"/>
                <a:cs typeface="Times New Roman"/>
              </a:rPr>
              <a:t>from</a:t>
            </a:r>
            <a:r>
              <a:rPr sz="165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-20" dirty="0">
                <a:solidFill>
                  <a:srgbClr val="005661"/>
                </a:solidFill>
                <a:latin typeface="Times New Roman"/>
                <a:cs typeface="Times New Roman"/>
              </a:rPr>
              <a:t>MSDS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6925" y="2993193"/>
            <a:ext cx="25438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" marR="5080" indent="-183515">
              <a:lnSpc>
                <a:spcPct val="111100"/>
              </a:lnSpc>
              <a:spcBef>
                <a:spcPts val="100"/>
              </a:spcBef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Log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MSDS</a:t>
            </a:r>
            <a:r>
              <a:rPr sz="1350" spc="-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Arial"/>
                <a:cs typeface="Arial"/>
              </a:rPr>
              <a:t>→</a:t>
            </a:r>
            <a:r>
              <a:rPr sz="1200" spc="-20" dirty="0">
                <a:solidFill>
                  <a:srgbClr val="4A4A4A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Certified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Data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Reports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Arial"/>
                <a:cs typeface="Arial"/>
              </a:rPr>
              <a:t>→</a:t>
            </a:r>
            <a:r>
              <a:rPr sz="1200" spc="25" dirty="0">
                <a:solidFill>
                  <a:srgbClr val="4A4A4A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Certified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Reports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6925" y="3663950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5661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80281" y="3593268"/>
            <a:ext cx="2811925" cy="8906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Select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lang="en-US"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25" dirty="0">
                <a:solidFill>
                  <a:srgbClr val="005661"/>
                </a:solidFill>
                <a:latin typeface="Times New Roman"/>
                <a:cs typeface="Times New Roman"/>
              </a:rPr>
              <a:t>SRM</a:t>
            </a:r>
            <a:r>
              <a:rPr lang="en-US" sz="1350" dirty="0">
                <a:latin typeface="Times New Roman"/>
                <a:cs typeface="Times New Roman"/>
              </a:rPr>
              <a:t> </a:t>
            </a:r>
            <a:r>
              <a:rPr lang="en-US"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Collection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lang="en-US"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lang="en-US"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current </a:t>
            </a:r>
            <a:r>
              <a:rPr lang="en-US"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endParaRPr lang="en-US"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endParaRPr lang="en-US" sz="1350" dirty="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  <a:spcBef>
                <a:spcPts val="10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04175" y="3593644"/>
            <a:ext cx="74930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6925" y="4264025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5661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80280" y="4193719"/>
            <a:ext cx="2811925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Choose</a:t>
            </a:r>
            <a:r>
              <a:rPr lang="en-US"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70" dirty="0">
                <a:solidFill>
                  <a:srgbClr val="005661"/>
                </a:solidFill>
                <a:latin typeface="Times New Roman"/>
                <a:cs typeface="Times New Roman"/>
              </a:rPr>
              <a:t>"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Section</a:t>
            </a:r>
            <a:r>
              <a:rPr sz="135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75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lang="en-US" sz="1350" dirty="0"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Summary</a:t>
            </a:r>
            <a:r>
              <a:rPr sz="1200" spc="70" dirty="0">
                <a:solidFill>
                  <a:srgbClr val="005661"/>
                </a:solidFill>
                <a:latin typeface="Times New Roman"/>
                <a:cs typeface="Times New Roman"/>
              </a:rPr>
              <a:t>"</a:t>
            </a:r>
            <a:r>
              <a:rPr lang="en-US" sz="1200" spc="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200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r>
              <a:rPr lang="en-US" sz="120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2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lang="en-US" sz="12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Excel </a:t>
            </a:r>
            <a:r>
              <a:rPr lang="en-US"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format</a:t>
            </a:r>
            <a:endParaRPr lang="en-US" sz="1200" dirty="0">
              <a:latin typeface="Times New Roman"/>
              <a:cs typeface="Times New Roman"/>
            </a:endParaRPr>
          </a:p>
          <a:p>
            <a:pPr marL="584200">
              <a:lnSpc>
                <a:spcPct val="100000"/>
              </a:lnSpc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96925" y="4864100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5661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80281" y="4793418"/>
            <a:ext cx="28060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5725" algn="just">
              <a:lnSpc>
                <a:spcPct val="1111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Pull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second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file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prior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to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capture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July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August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records</a:t>
            </a:r>
            <a:r>
              <a:rPr sz="135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runs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July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–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June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while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SRM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aligns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200" dirty="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352925" y="1838325"/>
            <a:ext cx="3486150" cy="5019675"/>
            <a:chOff x="4352925" y="1838325"/>
            <a:chExt cx="3486150" cy="5019675"/>
          </a:xfrm>
        </p:grpSpPr>
        <p:sp>
          <p:nvSpPr>
            <p:cNvPr id="23" name="object 23"/>
            <p:cNvSpPr/>
            <p:nvPr/>
          </p:nvSpPr>
          <p:spPr>
            <a:xfrm>
              <a:off x="4352925" y="1895475"/>
              <a:ext cx="3486150" cy="4962525"/>
            </a:xfrm>
            <a:custGeom>
              <a:avLst/>
              <a:gdLst/>
              <a:ahLst/>
              <a:cxnLst/>
              <a:rect l="l" t="t" r="r" b="b"/>
              <a:pathLst>
                <a:path w="3486150" h="4962525">
                  <a:moveTo>
                    <a:pt x="0" y="4962525"/>
                  </a:moveTo>
                  <a:lnTo>
                    <a:pt x="3486150" y="4962525"/>
                  </a:lnTo>
                  <a:lnTo>
                    <a:pt x="3486150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52925" y="1838325"/>
              <a:ext cx="3486150" cy="57150"/>
            </a:xfrm>
            <a:custGeom>
              <a:avLst/>
              <a:gdLst/>
              <a:ahLst/>
              <a:cxnLst/>
              <a:rect l="l" t="t" r="r" b="b"/>
              <a:pathLst>
                <a:path w="3486150" h="57150">
                  <a:moveTo>
                    <a:pt x="34861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86150" y="57150"/>
                  </a:lnTo>
                  <a:lnTo>
                    <a:pt x="34861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91050" y="2705100"/>
              <a:ext cx="3009900" cy="19050"/>
            </a:xfrm>
            <a:custGeom>
              <a:avLst/>
              <a:gdLst/>
              <a:ahLst/>
              <a:cxnLst/>
              <a:rect l="l" t="t" r="r" b="b"/>
              <a:pathLst>
                <a:path w="3009900" h="19050">
                  <a:moveTo>
                    <a:pt x="30099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09900" y="19050"/>
                  </a:lnTo>
                  <a:lnTo>
                    <a:pt x="3009900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591050" y="2181225"/>
            <a:ext cx="381000" cy="3810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">
              <a:latin typeface="Times New Roman"/>
              <a:cs typeface="Times New Roman"/>
            </a:endParaRPr>
          </a:p>
          <a:p>
            <a:pPr marL="125095">
              <a:lnSpc>
                <a:spcPct val="100000"/>
              </a:lnSpc>
            </a:pPr>
            <a:r>
              <a:rPr sz="1500" spc="13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99100" y="2211980"/>
            <a:ext cx="130365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110" dirty="0">
                <a:solidFill>
                  <a:srgbClr val="005661"/>
                </a:solidFill>
                <a:latin typeface="Times New Roman"/>
                <a:cs typeface="Times New Roman"/>
              </a:rPr>
              <a:t>Calculate</a:t>
            </a:r>
            <a:r>
              <a:rPr sz="1650" spc="-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-160" dirty="0">
                <a:solidFill>
                  <a:srgbClr val="005661"/>
                </a:solidFill>
                <a:latin typeface="Times New Roman"/>
                <a:cs typeface="Times New Roman"/>
              </a:rPr>
              <a:t>FTE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75226" y="2901054"/>
            <a:ext cx="3263850" cy="4289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4945" indent="-182245">
              <a:spcBef>
                <a:spcPts val="105"/>
              </a:spcBef>
              <a:buClr>
                <a:srgbClr val="E74C3C"/>
              </a:buClr>
              <a:buSzPct val="66666"/>
              <a:buFont typeface="Arial"/>
              <a:buChar char="■"/>
              <a:tabLst>
                <a:tab pos="194945" algn="l"/>
                <a:tab pos="1028065" algn="l"/>
              </a:tabLst>
            </a:pP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Create</a:t>
            </a:r>
            <a:r>
              <a:rPr lang="en-US"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a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pivot table</a:t>
            </a:r>
            <a:r>
              <a:rPr lang="en-US" sz="1350" spc="4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with </a:t>
            </a:r>
            <a:r>
              <a:rPr lang="en-US"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Month Claimed </a:t>
            </a:r>
            <a:r>
              <a:rPr lang="en-US" sz="1350" spc="50" dirty="0">
                <a:solidFill>
                  <a:schemeClr val="tx1"/>
                </a:solidFill>
                <a:latin typeface="Times New Roman"/>
                <a:cs typeface="Times New Roman"/>
              </a:rPr>
              <a:t>as the row and count as set to the </a:t>
            </a:r>
            <a:r>
              <a:rPr lang="en-US"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UIC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75225" y="3778250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E74C3C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58575" y="3707568"/>
            <a:ext cx="3013825" cy="6510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Multiply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total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students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per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×</a:t>
            </a:r>
            <a:r>
              <a:rPr sz="12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1/12</a:t>
            </a:r>
            <a:r>
              <a:rPr sz="12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4A4A4A"/>
                </a:solidFill>
                <a:latin typeface="Times New Roman"/>
                <a:cs typeface="Times New Roman"/>
              </a:rPr>
              <a:t>=</a:t>
            </a:r>
            <a:r>
              <a:rPr lang="en-US" sz="1200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200" spc="35" dirty="0">
                <a:solidFill>
                  <a:srgbClr val="005661"/>
                </a:solidFill>
                <a:latin typeface="Times New Roman"/>
                <a:cs typeface="Times New Roman"/>
              </a:rPr>
              <a:t>monthly </a:t>
            </a:r>
            <a:r>
              <a:rPr lang="en-US" sz="1200" spc="-25" dirty="0">
                <a:solidFill>
                  <a:srgbClr val="005661"/>
                </a:solidFill>
                <a:latin typeface="Times New Roman"/>
                <a:cs typeface="Times New Roman"/>
              </a:rPr>
              <a:t>FTE</a:t>
            </a:r>
            <a:endParaRPr lang="en-US" sz="1200" dirty="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  <a:spcBef>
                <a:spcPts val="100"/>
              </a:spcBef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75225" y="4378325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E74C3C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84661" y="4326361"/>
            <a:ext cx="2641600" cy="6495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Calculate</a:t>
            </a:r>
            <a:r>
              <a:rPr lang="en-US"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cumulative</a:t>
            </a:r>
            <a:r>
              <a:rPr lang="en-US"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adding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lang="en-US"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lang="en-US" sz="1200" spc="105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lang="en-US"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s</a:t>
            </a:r>
            <a:r>
              <a:rPr lang="en-US"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FTE</a:t>
            </a:r>
            <a:r>
              <a:rPr lang="en-US"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125" dirty="0">
                <a:solidFill>
                  <a:srgbClr val="4A4A4A"/>
                </a:solidFill>
                <a:latin typeface="Times New Roman"/>
                <a:cs typeface="Times New Roman"/>
              </a:rPr>
              <a:t>to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lang="en-US"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dirty="0">
                <a:solidFill>
                  <a:srgbClr val="4A4A4A"/>
                </a:solidFill>
                <a:latin typeface="Times New Roman"/>
                <a:cs typeface="Times New Roman"/>
              </a:rPr>
              <a:t>prior</a:t>
            </a:r>
            <a:r>
              <a:rPr lang="en-US"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total</a:t>
            </a:r>
            <a:endParaRPr lang="en-US"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8124825" y="1838325"/>
            <a:ext cx="3495675" cy="5019675"/>
            <a:chOff x="8124825" y="1838325"/>
            <a:chExt cx="3495675" cy="5019675"/>
          </a:xfrm>
        </p:grpSpPr>
        <p:sp>
          <p:nvSpPr>
            <p:cNvPr id="39" name="object 39"/>
            <p:cNvSpPr/>
            <p:nvPr/>
          </p:nvSpPr>
          <p:spPr>
            <a:xfrm>
              <a:off x="8124825" y="1895475"/>
              <a:ext cx="3495675" cy="4962525"/>
            </a:xfrm>
            <a:custGeom>
              <a:avLst/>
              <a:gdLst/>
              <a:ahLst/>
              <a:cxnLst/>
              <a:rect l="l" t="t" r="r" b="b"/>
              <a:pathLst>
                <a:path w="3495675" h="4962525">
                  <a:moveTo>
                    <a:pt x="0" y="4962525"/>
                  </a:moveTo>
                  <a:lnTo>
                    <a:pt x="3495675" y="4962525"/>
                  </a:lnTo>
                  <a:lnTo>
                    <a:pt x="3495675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124825" y="1838325"/>
              <a:ext cx="3495675" cy="57150"/>
            </a:xfrm>
            <a:custGeom>
              <a:avLst/>
              <a:gdLst/>
              <a:ahLst/>
              <a:cxnLst/>
              <a:rect l="l" t="t" r="r" b="b"/>
              <a:pathLst>
                <a:path w="3495675" h="57150">
                  <a:moveTo>
                    <a:pt x="349567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95675" y="57150"/>
                  </a:lnTo>
                  <a:lnTo>
                    <a:pt x="3495675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362950" y="2819400"/>
              <a:ext cx="3019425" cy="19050"/>
            </a:xfrm>
            <a:custGeom>
              <a:avLst/>
              <a:gdLst/>
              <a:ahLst/>
              <a:cxnLst/>
              <a:rect l="l" t="t" r="r" b="b"/>
              <a:pathLst>
                <a:path w="3019425" h="19050">
                  <a:moveTo>
                    <a:pt x="301942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19425" y="19050"/>
                  </a:lnTo>
                  <a:lnTo>
                    <a:pt x="3019425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8362950" y="2238375"/>
            <a:ext cx="381000" cy="381000"/>
          </a:xfrm>
          <a:prstGeom prst="rect">
            <a:avLst/>
          </a:prstGeom>
          <a:solidFill>
            <a:srgbClr val="D9E2E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">
              <a:latin typeface="Times New Roman"/>
              <a:cs typeface="Times New Roman"/>
            </a:endParaRPr>
          </a:p>
          <a:p>
            <a:pPr marL="131445">
              <a:lnSpc>
                <a:spcPct val="100000"/>
              </a:lnSpc>
            </a:pPr>
            <a:r>
              <a:rPr sz="1500" spc="165" dirty="0">
                <a:solidFill>
                  <a:srgbClr val="005661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877401" y="2145305"/>
            <a:ext cx="2393950" cy="5295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 marR="5080">
              <a:lnSpc>
                <a:spcPts val="1950"/>
              </a:lnSpc>
            </a:pPr>
            <a:r>
              <a:rPr sz="1650" spc="85" dirty="0">
                <a:solidFill>
                  <a:srgbClr val="005661"/>
                </a:solidFill>
                <a:latin typeface="Times New Roman"/>
                <a:cs typeface="Times New Roman"/>
              </a:rPr>
              <a:t>Reconcile</a:t>
            </a:r>
            <a:r>
              <a:rPr sz="165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105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65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135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65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135" dirty="0">
                <a:solidFill>
                  <a:srgbClr val="005661"/>
                </a:solidFill>
                <a:latin typeface="Times New Roman"/>
                <a:cs typeface="Times New Roman"/>
              </a:rPr>
              <a:t>State</a:t>
            </a:r>
            <a:r>
              <a:rPr sz="1650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-295" dirty="0">
                <a:solidFill>
                  <a:srgbClr val="005661"/>
                </a:solidFill>
                <a:latin typeface="Times New Roman"/>
                <a:cs typeface="Times New Roman"/>
              </a:rPr>
              <a:t>Aid</a:t>
            </a:r>
            <a:r>
              <a:rPr sz="1650" spc="114" dirty="0">
                <a:solidFill>
                  <a:srgbClr val="005661"/>
                </a:solidFill>
                <a:latin typeface="Times New Roman"/>
                <a:cs typeface="Times New Roman"/>
              </a:rPr>
              <a:t> Status</a:t>
            </a:r>
            <a:r>
              <a:rPr sz="165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650" spc="70" dirty="0">
                <a:solidFill>
                  <a:srgbClr val="005661"/>
                </a:solidFill>
                <a:latin typeface="Times New Roman"/>
                <a:cs typeface="Times New Roman"/>
              </a:rPr>
              <a:t>Report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353526" y="2993193"/>
            <a:ext cx="2771674" cy="700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310" marR="5080" indent="-182245">
              <a:lnSpc>
                <a:spcPct val="111100"/>
              </a:lnSpc>
              <a:spcBef>
                <a:spcPts val="100"/>
              </a:spcBef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Access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State Aid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Financial</a:t>
            </a:r>
            <a:r>
              <a:rPr sz="1350" spc="-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Status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at</a:t>
            </a:r>
            <a:r>
              <a:rPr lang="en-US"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michigan</a:t>
            </a:r>
            <a:r>
              <a:rPr lang="en-US" sz="1200" spc="4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r>
              <a:rPr lang="en-US"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gov</a:t>
            </a:r>
            <a:r>
              <a:rPr lang="en-US" sz="1200" spc="40" dirty="0">
                <a:solidFill>
                  <a:srgbClr val="005661"/>
                </a:solidFill>
                <a:latin typeface="Times New Roman"/>
                <a:cs typeface="Times New Roman"/>
              </a:rPr>
              <a:t>/</a:t>
            </a:r>
            <a:r>
              <a:rPr lang="en-US" sz="1350" spc="40" dirty="0" err="1">
                <a:solidFill>
                  <a:srgbClr val="005661"/>
                </a:solidFill>
                <a:latin typeface="Times New Roman"/>
                <a:cs typeface="Times New Roman"/>
              </a:rPr>
              <a:t>sasf</a:t>
            </a:r>
            <a:endParaRPr lang="en-US" sz="1350" dirty="0">
              <a:latin typeface="Times New Roman"/>
              <a:cs typeface="Times New Roman"/>
            </a:endParaRPr>
          </a:p>
          <a:p>
            <a:pPr marL="194310" marR="5080" indent="-182245">
              <a:lnSpc>
                <a:spcPct val="111100"/>
              </a:lnSpc>
              <a:spcBef>
                <a:spcPts val="100"/>
              </a:spcBef>
              <a:buClr>
                <a:srgbClr val="005661"/>
              </a:buClr>
              <a:buSzPct val="66666"/>
              <a:buFont typeface="Arial"/>
              <a:buChar char="■"/>
              <a:tabLst>
                <a:tab pos="195580" algn="l"/>
              </a:tabLst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353526" y="3892550"/>
            <a:ext cx="94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5661"/>
                </a:solidFill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536876" y="3821868"/>
            <a:ext cx="241046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100"/>
              </a:lnSpc>
              <a:spcBef>
                <a:spcPts val="100"/>
              </a:spcBef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Locate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your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compare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cumulative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90" dirty="0">
                <a:solidFill>
                  <a:srgbClr val="4A4A4A"/>
                </a:solidFill>
                <a:latin typeface="Times New Roman"/>
                <a:cs typeface="Times New Roman"/>
              </a:rPr>
              <a:t>FTE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MSDS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calculation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353526" y="5945329"/>
            <a:ext cx="2953385" cy="625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00"/>
              </a:lnSpc>
              <a:spcBef>
                <a:spcPts val="95"/>
              </a:spcBef>
            </a:pP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Note</a:t>
            </a:r>
            <a:r>
              <a:rPr sz="800" i="1" dirty="0">
                <a:solidFill>
                  <a:srgbClr val="E74C3C"/>
                </a:solidFill>
                <a:latin typeface="Times New Roman"/>
                <a:cs typeface="Times New Roman"/>
              </a:rPr>
              <a:t>:</a:t>
            </a:r>
            <a:r>
              <a:rPr sz="800" i="1" spc="204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A</a:t>
            </a:r>
            <a:r>
              <a:rPr sz="1300" i="1" spc="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slight</a:t>
            </a:r>
            <a:r>
              <a:rPr sz="1300" i="1" spc="3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lag</a:t>
            </a:r>
            <a:r>
              <a:rPr sz="1300" i="1" spc="3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may</a:t>
            </a:r>
            <a:r>
              <a:rPr sz="1300" i="1" spc="8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occur</a:t>
            </a:r>
            <a:r>
              <a:rPr sz="1300" i="1" spc="7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depending</a:t>
            </a:r>
            <a:r>
              <a:rPr sz="1300" i="1" spc="3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spc="-25" dirty="0">
                <a:solidFill>
                  <a:srgbClr val="E74C3C"/>
                </a:solidFill>
                <a:latin typeface="Times New Roman"/>
                <a:cs typeface="Times New Roman"/>
              </a:rPr>
              <a:t>on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submission</a:t>
            </a:r>
            <a:r>
              <a:rPr sz="1300" i="1" spc="114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timing</a:t>
            </a:r>
            <a:r>
              <a:rPr sz="800" i="1" dirty="0">
                <a:solidFill>
                  <a:srgbClr val="E74C3C"/>
                </a:solidFill>
                <a:latin typeface="Times New Roman"/>
                <a:cs typeface="Times New Roman"/>
              </a:rPr>
              <a:t>;</a:t>
            </a:r>
            <a:r>
              <a:rPr sz="800" i="1" spc="2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spc="-60" dirty="0">
                <a:solidFill>
                  <a:srgbClr val="E74C3C"/>
                </a:solidFill>
                <a:latin typeface="Times New Roman"/>
                <a:cs typeface="Times New Roman"/>
              </a:rPr>
              <a:t>FTE</a:t>
            </a:r>
            <a:r>
              <a:rPr sz="1300" i="1" spc="15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should</a:t>
            </a:r>
            <a:r>
              <a:rPr sz="1300" i="1" spc="10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catch</a:t>
            </a:r>
            <a:r>
              <a:rPr sz="1300" i="1" spc="12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E74C3C"/>
                </a:solidFill>
                <a:latin typeface="Times New Roman"/>
                <a:cs typeface="Times New Roman"/>
              </a:rPr>
              <a:t>up</a:t>
            </a:r>
            <a:r>
              <a:rPr sz="1300" i="1" spc="10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spc="-25" dirty="0">
                <a:solidFill>
                  <a:srgbClr val="E74C3C"/>
                </a:solidFill>
                <a:latin typeface="Times New Roman"/>
                <a:cs typeface="Times New Roman"/>
              </a:rPr>
              <a:t>in </a:t>
            </a:r>
            <a:r>
              <a:rPr sz="1300" i="1" spc="20" dirty="0">
                <a:solidFill>
                  <a:srgbClr val="E74C3C"/>
                </a:solidFill>
                <a:latin typeface="Times New Roman"/>
                <a:cs typeface="Times New Roman"/>
              </a:rPr>
              <a:t>subsequent</a:t>
            </a:r>
            <a:r>
              <a:rPr sz="1300" i="1" spc="17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00" i="1" spc="55" dirty="0">
                <a:solidFill>
                  <a:srgbClr val="E74C3C"/>
                </a:solidFill>
                <a:latin typeface="Times New Roman"/>
                <a:cs typeface="Times New Roman"/>
              </a:rPr>
              <a:t>months</a:t>
            </a:r>
            <a:r>
              <a:rPr sz="800" i="1" spc="55" dirty="0">
                <a:solidFill>
                  <a:srgbClr val="E74C3C"/>
                </a:solidFill>
                <a:latin typeface="Times New Roman"/>
                <a:cs typeface="Times New Roman"/>
              </a:rPr>
              <a:t>.</a:t>
            </a: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6033F-EFFE-A2E8-B77C-0FE9BDCA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347056"/>
            <a:ext cx="8128000" cy="405765"/>
          </a:xfrm>
        </p:spPr>
        <p:txBody>
          <a:bodyPr wrap="square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Verifying</a:t>
            </a:r>
            <a:r>
              <a:rPr lang="en-US" sz="3200" spc="-85" dirty="0"/>
              <a:t> </a:t>
            </a:r>
            <a:r>
              <a:rPr lang="en-US" sz="3200" spc="-30" dirty="0"/>
              <a:t>Your</a:t>
            </a:r>
            <a:r>
              <a:rPr lang="en-US" sz="3200" spc="-65" dirty="0"/>
              <a:t> </a:t>
            </a:r>
            <a:r>
              <a:rPr lang="en-US" sz="3200" spc="275" dirty="0"/>
              <a:t>23a</a:t>
            </a:r>
            <a:r>
              <a:rPr lang="en-US" sz="3200" spc="-30" dirty="0"/>
              <a:t> </a:t>
            </a:r>
            <a:r>
              <a:rPr lang="en-US" sz="3200" spc="60" dirty="0"/>
              <a:t>Funding</a:t>
            </a:r>
            <a:r>
              <a:rPr lang="en-US" sz="3200" spc="-80" dirty="0"/>
              <a:t> </a:t>
            </a:r>
            <a:r>
              <a:rPr lang="en-US" sz="3200" dirty="0"/>
              <a:t>—</a:t>
            </a:r>
            <a:r>
              <a:rPr lang="en-US" sz="3200" spc="15" dirty="0"/>
              <a:t> </a:t>
            </a:r>
            <a:r>
              <a:rPr lang="en-US" sz="3200" spc="125" dirty="0"/>
              <a:t>Step</a:t>
            </a:r>
            <a:r>
              <a:rPr lang="en-US" sz="3200" spc="-75" dirty="0"/>
              <a:t> </a:t>
            </a:r>
            <a:r>
              <a:rPr lang="en-US" sz="3200" spc="80" dirty="0"/>
              <a:t>by</a:t>
            </a:r>
            <a:r>
              <a:rPr lang="en-US" sz="3200" spc="-85" dirty="0"/>
              <a:t> </a:t>
            </a:r>
            <a:r>
              <a:rPr lang="en-US" sz="3200" spc="105" dirty="0"/>
              <a:t>Step (demonstration)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910AB-6D13-DB00-7286-9D638C27C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4550" y="2581853"/>
            <a:ext cx="4644390" cy="3646804"/>
          </a:xfrm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Jessica will now provide a demonstration of how districts might reconcile their 23a program participation against their status report.</a:t>
            </a:r>
            <a:endParaRPr lang="en-US"/>
          </a:p>
        </p:txBody>
      </p:sp>
      <p:pic>
        <p:nvPicPr>
          <p:cNvPr id="1026" name="Picture 2" descr="Product demonstration - Wikipedia">
            <a:extLst>
              <a:ext uri="{FF2B5EF4-FFF2-40B4-BE49-F238E27FC236}">
                <a16:creationId xmlns:a16="http://schemas.microsoft.com/office/drawing/2014/main" id="{75E0CEDA-093D-E42C-AF59-879264BB9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8880" y="2063801"/>
            <a:ext cx="5303520" cy="355335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536926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D7D97-A463-7C87-EB86-E5C475016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E6A11-4939-29C2-7BCA-7579410F6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347056"/>
            <a:ext cx="8128000" cy="405765"/>
          </a:xfrm>
        </p:spPr>
        <p:txBody>
          <a:bodyPr wrap="square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This year requires additional attention….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E726D-4DFC-F150-C017-EDD47DAD4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0600" y="2063801"/>
            <a:ext cx="4644390" cy="4164856"/>
          </a:xfrm>
        </p:spPr>
        <p:txBody>
          <a:bodyPr wrap="square">
            <a:normAutofit/>
          </a:bodyPr>
          <a:lstStyle/>
          <a:p>
            <a:r>
              <a:rPr lang="en-US" dirty="0"/>
              <a:t>Jessica will now provide a demonstration of how districts might reconcile their 23a program participation against their status report </a:t>
            </a:r>
          </a:p>
          <a:p>
            <a:r>
              <a:rPr lang="en-US" b="1" dirty="0"/>
              <a:t>Required Data Fields for Verification: Districts That Used Option 2</a:t>
            </a:r>
            <a:endParaRPr lang="en-US" dirty="0"/>
          </a:p>
          <a:p>
            <a:r>
              <a:rPr lang="en-US" dirty="0"/>
              <a:t>For each student claimed for Section 23a funding from July 2025 through June 2026, districts must provide:</a:t>
            </a:r>
          </a:p>
          <a:p>
            <a:r>
              <a:rPr lang="en-US" dirty="0"/>
              <a:t>District Code</a:t>
            </a:r>
          </a:p>
          <a:p>
            <a:r>
              <a:rPr lang="en-US" dirty="0"/>
              <a:t>UIC</a:t>
            </a:r>
          </a:p>
          <a:p>
            <a:r>
              <a:rPr lang="en-US" dirty="0"/>
              <a:t>Month Claimed in 23a Component</a:t>
            </a:r>
          </a:p>
          <a:p>
            <a:r>
              <a:rPr lang="en-US" dirty="0"/>
              <a:t>Month SRM Reported to CEPI</a:t>
            </a:r>
          </a:p>
          <a:p>
            <a:r>
              <a:rPr lang="en-US" dirty="0"/>
              <a:t>Course Name and Local Course Code</a:t>
            </a:r>
          </a:p>
          <a:p>
            <a:r>
              <a:rPr lang="en-US" dirty="0"/>
              <a:t>Course Completion Date</a:t>
            </a:r>
          </a:p>
          <a:p>
            <a:r>
              <a:rPr lang="en-US" dirty="0"/>
              <a:t>Number of Courses Required to Be Full‑Time in a Year</a:t>
            </a:r>
          </a:p>
          <a:p>
            <a:r>
              <a:rPr lang="en-US" dirty="0"/>
              <a:t>Qualifier (basis for the claim):</a:t>
            </a:r>
          </a:p>
          <a:p>
            <a:r>
              <a:rPr lang="en-US" dirty="0"/>
              <a:t> - Satisfactory monthly progress</a:t>
            </a:r>
          </a:p>
          <a:p>
            <a:r>
              <a:rPr lang="en-US" dirty="0"/>
              <a:t> - No improvement but interventions provided within 10 days</a:t>
            </a:r>
          </a:p>
          <a:p>
            <a:r>
              <a:rPr lang="en-US" dirty="0"/>
              <a:t> - Reduced progress allowed during first two months</a:t>
            </a:r>
          </a:p>
          <a:p>
            <a:r>
              <a:rPr lang="en-US" dirty="0"/>
              <a:t> - Multiple course completions</a:t>
            </a:r>
          </a:p>
          <a:p>
            <a:r>
              <a:rPr lang="en-US" dirty="0"/>
              <a:t>Total Section 23a FTE Claimed for the Student</a:t>
            </a:r>
          </a:p>
        </p:txBody>
      </p:sp>
      <p:pic>
        <p:nvPicPr>
          <p:cNvPr id="1026" name="Picture 2" descr="Product demonstration - Wikipedia">
            <a:extLst>
              <a:ext uri="{FF2B5EF4-FFF2-40B4-BE49-F238E27FC236}">
                <a16:creationId xmlns:a16="http://schemas.microsoft.com/office/drawing/2014/main" id="{A18BE659-1E37-B32F-D2B2-1271928D2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8880" y="2063801"/>
            <a:ext cx="5303520" cy="355335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488391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266824"/>
              <a:ext cx="12192000" cy="5591175"/>
            </a:xfrm>
            <a:custGeom>
              <a:avLst/>
              <a:gdLst/>
              <a:ahLst/>
              <a:cxnLst/>
              <a:rect l="l" t="t" r="r" b="b"/>
              <a:pathLst>
                <a:path w="12192000" h="5591175">
                  <a:moveTo>
                    <a:pt x="0" y="5591175"/>
                  </a:moveTo>
                  <a:lnTo>
                    <a:pt x="12192000" y="55911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5911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266825"/>
            </a:xfrm>
            <a:custGeom>
              <a:avLst/>
              <a:gdLst/>
              <a:ahLst/>
              <a:cxnLst/>
              <a:rect l="l" t="t" r="r" b="b"/>
              <a:pathLst>
                <a:path w="12192000" h="1266825">
                  <a:moveTo>
                    <a:pt x="12192000" y="0"/>
                  </a:moveTo>
                  <a:lnTo>
                    <a:pt x="0" y="0"/>
                  </a:lnTo>
                  <a:lnTo>
                    <a:pt x="0" y="1266825"/>
                  </a:lnTo>
                  <a:lnTo>
                    <a:pt x="12192000" y="12668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09147"/>
            <a:ext cx="7938770" cy="875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650" spc="105" dirty="0"/>
              <a:t>Common</a:t>
            </a:r>
            <a:r>
              <a:rPr sz="2650" spc="10" dirty="0"/>
              <a:t> </a:t>
            </a:r>
            <a:r>
              <a:rPr sz="2650" spc="100" dirty="0"/>
              <a:t>Compliance</a:t>
            </a:r>
            <a:r>
              <a:rPr sz="2650" dirty="0"/>
              <a:t> Pitfalls</a:t>
            </a:r>
            <a:r>
              <a:rPr sz="2650" spc="10" dirty="0"/>
              <a:t> </a:t>
            </a:r>
            <a:r>
              <a:rPr sz="2650" spc="114" dirty="0"/>
              <a:t>to</a:t>
            </a:r>
            <a:r>
              <a:rPr sz="2650" spc="40" dirty="0"/>
              <a:t> </a:t>
            </a:r>
            <a:r>
              <a:rPr sz="2650" spc="-10" dirty="0"/>
              <a:t>Avoid</a:t>
            </a:r>
            <a:endParaRPr sz="26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125" dirty="0">
                <a:solidFill>
                  <a:srgbClr val="D9E2E8"/>
                </a:solidFill>
              </a:rPr>
              <a:t>These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25" dirty="0">
                <a:solidFill>
                  <a:srgbClr val="D9E2E8"/>
                </a:solidFill>
              </a:rPr>
              <a:t>are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most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frequent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compliance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85" dirty="0">
                <a:solidFill>
                  <a:srgbClr val="D9E2E8"/>
                </a:solidFill>
              </a:rPr>
              <a:t>errors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75" dirty="0">
                <a:solidFill>
                  <a:srgbClr val="D9E2E8"/>
                </a:solidFill>
              </a:rPr>
              <a:t>districts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10" dirty="0">
                <a:solidFill>
                  <a:srgbClr val="D9E2E8"/>
                </a:solidFill>
              </a:rPr>
              <a:t>make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in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500" spc="175" dirty="0">
                <a:solidFill>
                  <a:srgbClr val="D9E2E8"/>
                </a:solidFill>
              </a:rPr>
              <a:t>23</a:t>
            </a:r>
            <a:r>
              <a:rPr sz="1650" spc="175" dirty="0">
                <a:solidFill>
                  <a:srgbClr val="D9E2E8"/>
                </a:solidFill>
              </a:rPr>
              <a:t>a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-75" dirty="0">
                <a:solidFill>
                  <a:srgbClr val="D9E2E8"/>
                </a:solidFill>
              </a:rPr>
              <a:t>programs</a:t>
            </a:r>
            <a:endParaRPr sz="1650"/>
          </a:p>
        </p:txBody>
      </p:sp>
      <p:grpSp>
        <p:nvGrpSpPr>
          <p:cNvPr id="6" name="object 6"/>
          <p:cNvGrpSpPr/>
          <p:nvPr/>
        </p:nvGrpSpPr>
        <p:grpSpPr>
          <a:xfrm>
            <a:off x="571500" y="1743075"/>
            <a:ext cx="11049000" cy="1666875"/>
            <a:chOff x="571500" y="1743075"/>
            <a:chExt cx="11049000" cy="1666875"/>
          </a:xfrm>
        </p:grpSpPr>
        <p:sp>
          <p:nvSpPr>
            <p:cNvPr id="7" name="object 7"/>
            <p:cNvSpPr/>
            <p:nvPr/>
          </p:nvSpPr>
          <p:spPr>
            <a:xfrm>
              <a:off x="571500" y="1743075"/>
              <a:ext cx="11049000" cy="19050"/>
            </a:xfrm>
            <a:custGeom>
              <a:avLst/>
              <a:gdLst/>
              <a:ahLst/>
              <a:cxnLst/>
              <a:rect l="l" t="t" r="r" b="b"/>
              <a:pathLst>
                <a:path w="11049000" h="19050">
                  <a:moveTo>
                    <a:pt x="11049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1049000" y="190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500" y="1990725"/>
              <a:ext cx="3533775" cy="1419225"/>
            </a:xfrm>
            <a:custGeom>
              <a:avLst/>
              <a:gdLst/>
              <a:ahLst/>
              <a:cxnLst/>
              <a:rect l="l" t="t" r="r" b="b"/>
              <a:pathLst>
                <a:path w="3533775" h="1419225">
                  <a:moveTo>
                    <a:pt x="3533775" y="0"/>
                  </a:moveTo>
                  <a:lnTo>
                    <a:pt x="0" y="0"/>
                  </a:lnTo>
                  <a:lnTo>
                    <a:pt x="0" y="1419225"/>
                  </a:lnTo>
                  <a:lnTo>
                    <a:pt x="3533775" y="14192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1500" y="1990725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58800" y="1435570"/>
            <a:ext cx="245046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60" dirty="0">
                <a:solidFill>
                  <a:srgbClr val="E74C3C"/>
                </a:solidFill>
                <a:latin typeface="Times New Roman"/>
                <a:cs typeface="Times New Roman"/>
              </a:rPr>
              <a:t>TOP</a:t>
            </a:r>
            <a:r>
              <a:rPr sz="1500" spc="9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E74C3C"/>
                </a:solidFill>
                <a:latin typeface="Times New Roman"/>
                <a:cs typeface="Times New Roman"/>
              </a:rPr>
              <a:t>COMPLIANCE</a:t>
            </a:r>
            <a:r>
              <a:rPr sz="1500" spc="8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E74C3C"/>
                </a:solidFill>
                <a:latin typeface="Times New Roman"/>
                <a:cs typeface="Times New Roman"/>
              </a:rPr>
              <a:t>RISKS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4850" y="211455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73150" y="2057558"/>
            <a:ext cx="2787650" cy="1018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29600"/>
              </a:lnSpc>
              <a:spcBef>
                <a:spcPts val="5"/>
              </a:spcBef>
            </a:pP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Missing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or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late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written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learning</a:t>
            </a:r>
            <a:r>
              <a:rPr sz="135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30" dirty="0">
                <a:solidFill>
                  <a:srgbClr val="005661"/>
                </a:solidFill>
                <a:latin typeface="Times New Roman"/>
                <a:cs typeface="Times New Roman"/>
              </a:rPr>
              <a:t>plans </a:t>
            </a: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WLP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place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endParaRPr sz="1350">
              <a:latin typeface="Times New Roman"/>
              <a:cs typeface="Times New Roman"/>
            </a:endParaRPr>
          </a:p>
          <a:p>
            <a:pPr marL="12700" marR="99060">
              <a:lnSpc>
                <a:spcPct val="111100"/>
              </a:lnSpc>
            </a:pP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 of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s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;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retroactive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creation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not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permitted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333875" y="1990725"/>
            <a:ext cx="3524250" cy="1419225"/>
            <a:chOff x="4333875" y="1990725"/>
            <a:chExt cx="3524250" cy="1419225"/>
          </a:xfrm>
        </p:grpSpPr>
        <p:sp>
          <p:nvSpPr>
            <p:cNvPr id="14" name="object 14"/>
            <p:cNvSpPr/>
            <p:nvPr/>
          </p:nvSpPr>
          <p:spPr>
            <a:xfrm>
              <a:off x="4333875" y="1990725"/>
              <a:ext cx="3524250" cy="1419225"/>
            </a:xfrm>
            <a:custGeom>
              <a:avLst/>
              <a:gdLst/>
              <a:ahLst/>
              <a:cxnLst/>
              <a:rect l="l" t="t" r="r" b="b"/>
              <a:pathLst>
                <a:path w="3524250" h="1419225">
                  <a:moveTo>
                    <a:pt x="3524250" y="0"/>
                  </a:moveTo>
                  <a:lnTo>
                    <a:pt x="0" y="0"/>
                  </a:lnTo>
                  <a:lnTo>
                    <a:pt x="0" y="1419225"/>
                  </a:lnTo>
                  <a:lnTo>
                    <a:pt x="3524250" y="141922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33875" y="1990725"/>
              <a:ext cx="3524250" cy="28575"/>
            </a:xfrm>
            <a:custGeom>
              <a:avLst/>
              <a:gdLst/>
              <a:ahLst/>
              <a:cxnLst/>
              <a:rect l="l" t="t" r="r" b="b"/>
              <a:pathLst>
                <a:path w="3524250" h="28575">
                  <a:moveTo>
                    <a:pt x="352425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24250" y="2857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467225" y="211455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</a:pPr>
            <a:r>
              <a:rPr sz="1200" spc="10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32248" y="2098219"/>
            <a:ext cx="2803525" cy="1206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8765">
              <a:lnSpc>
                <a:spcPct val="111100"/>
              </a:lnSpc>
              <a:spcBef>
                <a:spcPts val="95"/>
              </a:spcBef>
            </a:pP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Reporting</a:t>
            </a:r>
            <a:r>
              <a:rPr sz="1350" spc="-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full</a:t>
            </a:r>
            <a:r>
              <a:rPr sz="135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attendance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without </a:t>
            </a: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satisfactory</a:t>
            </a:r>
            <a:r>
              <a:rPr sz="135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progress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document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that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progress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was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10-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intervention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plan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was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implemented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086725" y="1990725"/>
            <a:ext cx="3533775" cy="1419225"/>
            <a:chOff x="8086725" y="1990725"/>
            <a:chExt cx="3533775" cy="1419225"/>
          </a:xfrm>
        </p:grpSpPr>
        <p:sp>
          <p:nvSpPr>
            <p:cNvPr id="19" name="object 19"/>
            <p:cNvSpPr/>
            <p:nvPr/>
          </p:nvSpPr>
          <p:spPr>
            <a:xfrm>
              <a:off x="8086725" y="1990725"/>
              <a:ext cx="3533775" cy="1419225"/>
            </a:xfrm>
            <a:custGeom>
              <a:avLst/>
              <a:gdLst/>
              <a:ahLst/>
              <a:cxnLst/>
              <a:rect l="l" t="t" r="r" b="b"/>
              <a:pathLst>
                <a:path w="3533775" h="1419225">
                  <a:moveTo>
                    <a:pt x="3533775" y="0"/>
                  </a:moveTo>
                  <a:lnTo>
                    <a:pt x="0" y="0"/>
                  </a:lnTo>
                  <a:lnTo>
                    <a:pt x="0" y="1419225"/>
                  </a:lnTo>
                  <a:lnTo>
                    <a:pt x="3533775" y="14192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86725" y="1990725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220075" y="211455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</a:pPr>
            <a:r>
              <a:rPr sz="1200" spc="12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91498" y="2057558"/>
            <a:ext cx="2887980" cy="78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29600"/>
              </a:lnSpc>
              <a:spcBef>
                <a:spcPts val="5"/>
              </a:spcBef>
            </a:pP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Missing</a:t>
            </a:r>
            <a:r>
              <a:rPr sz="1350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35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140" dirty="0">
                <a:solidFill>
                  <a:srgbClr val="005661"/>
                </a:solidFill>
                <a:latin typeface="Times New Roman"/>
                <a:cs typeface="Times New Roman"/>
              </a:rPr>
              <a:t>30-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day</a:t>
            </a:r>
            <a:r>
              <a:rPr sz="135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reporting</a:t>
            </a:r>
            <a:r>
              <a:rPr sz="1350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deadline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No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exceptions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;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late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submissions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permanently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lost</a:t>
            </a:r>
            <a:r>
              <a:rPr sz="1200" spc="35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71500" y="3543300"/>
            <a:ext cx="3533775" cy="962025"/>
            <a:chOff x="571500" y="3543300"/>
            <a:chExt cx="3533775" cy="962025"/>
          </a:xfrm>
        </p:grpSpPr>
        <p:sp>
          <p:nvSpPr>
            <p:cNvPr id="24" name="object 24"/>
            <p:cNvSpPr/>
            <p:nvPr/>
          </p:nvSpPr>
          <p:spPr>
            <a:xfrm>
              <a:off x="571500" y="3543300"/>
              <a:ext cx="3533775" cy="962025"/>
            </a:xfrm>
            <a:custGeom>
              <a:avLst/>
              <a:gdLst/>
              <a:ahLst/>
              <a:cxnLst/>
              <a:rect l="l" t="t" r="r" b="b"/>
              <a:pathLst>
                <a:path w="3533775" h="962025">
                  <a:moveTo>
                    <a:pt x="3533775" y="0"/>
                  </a:moveTo>
                  <a:lnTo>
                    <a:pt x="0" y="0"/>
                  </a:lnTo>
                  <a:lnTo>
                    <a:pt x="0" y="962025"/>
                  </a:lnTo>
                  <a:lnTo>
                    <a:pt x="3533775" y="9620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1500" y="3543300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04850" y="3667125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</a:pPr>
            <a:r>
              <a:rPr sz="1200" spc="16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73150" y="3610133"/>
            <a:ext cx="2511425" cy="78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0400"/>
              </a:lnSpc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Allowing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 EMOs</a:t>
            </a:r>
            <a:r>
              <a:rPr sz="135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35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enroll</a:t>
            </a:r>
            <a:r>
              <a:rPr sz="135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005661"/>
                </a:solidFill>
                <a:latin typeface="Times New Roman"/>
                <a:cs typeface="Times New Roman"/>
              </a:rPr>
              <a:t>students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conducted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by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personnel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333875" y="3543300"/>
            <a:ext cx="3524250" cy="962025"/>
            <a:chOff x="4333875" y="3543300"/>
            <a:chExt cx="3524250" cy="962025"/>
          </a:xfrm>
        </p:grpSpPr>
        <p:sp>
          <p:nvSpPr>
            <p:cNvPr id="29" name="object 29"/>
            <p:cNvSpPr/>
            <p:nvPr/>
          </p:nvSpPr>
          <p:spPr>
            <a:xfrm>
              <a:off x="4333875" y="3543300"/>
              <a:ext cx="3524250" cy="962025"/>
            </a:xfrm>
            <a:custGeom>
              <a:avLst/>
              <a:gdLst/>
              <a:ahLst/>
              <a:cxnLst/>
              <a:rect l="l" t="t" r="r" b="b"/>
              <a:pathLst>
                <a:path w="3524250" h="962025">
                  <a:moveTo>
                    <a:pt x="3524250" y="0"/>
                  </a:moveTo>
                  <a:lnTo>
                    <a:pt x="0" y="0"/>
                  </a:lnTo>
                  <a:lnTo>
                    <a:pt x="0" y="962025"/>
                  </a:lnTo>
                  <a:lnTo>
                    <a:pt x="3524250" y="96202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333875" y="3543300"/>
              <a:ext cx="3524250" cy="28575"/>
            </a:xfrm>
            <a:custGeom>
              <a:avLst/>
              <a:gdLst/>
              <a:ahLst/>
              <a:cxnLst/>
              <a:rect l="l" t="t" r="r" b="b"/>
              <a:pathLst>
                <a:path w="3524250" h="28575">
                  <a:moveTo>
                    <a:pt x="352425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24250" y="2857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467225" y="3667125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</a:pPr>
            <a:r>
              <a:rPr sz="1200" spc="9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32248" y="3610133"/>
            <a:ext cx="2658745" cy="78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Exceeding</a:t>
            </a:r>
            <a:r>
              <a:rPr sz="135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65" dirty="0">
                <a:solidFill>
                  <a:srgbClr val="005661"/>
                </a:solidFill>
                <a:latin typeface="Times New Roman"/>
                <a:cs typeface="Times New Roman"/>
              </a:rPr>
              <a:t>1.25</a:t>
            </a:r>
            <a:r>
              <a:rPr sz="12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45" dirty="0">
                <a:solidFill>
                  <a:srgbClr val="005661"/>
                </a:solidFill>
                <a:latin typeface="Times New Roman"/>
                <a:cs typeface="Times New Roman"/>
              </a:rPr>
              <a:t>FTE</a:t>
            </a:r>
            <a:r>
              <a:rPr sz="135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005661"/>
                </a:solidFill>
                <a:latin typeface="Times New Roman"/>
                <a:cs typeface="Times New Roman"/>
              </a:rPr>
              <a:t>cap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FTE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over </a:t>
            </a:r>
            <a:r>
              <a:rPr sz="1200" spc="65" dirty="0">
                <a:solidFill>
                  <a:srgbClr val="4A4A4A"/>
                </a:solidFill>
                <a:latin typeface="Times New Roman"/>
                <a:cs typeface="Times New Roman"/>
              </a:rPr>
              <a:t>1.25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results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permanent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deduction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no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reimbursement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086725" y="3543300"/>
            <a:ext cx="3533775" cy="962025"/>
            <a:chOff x="8086725" y="3543300"/>
            <a:chExt cx="3533775" cy="962025"/>
          </a:xfrm>
        </p:grpSpPr>
        <p:sp>
          <p:nvSpPr>
            <p:cNvPr id="34" name="object 34"/>
            <p:cNvSpPr/>
            <p:nvPr/>
          </p:nvSpPr>
          <p:spPr>
            <a:xfrm>
              <a:off x="8086725" y="3543300"/>
              <a:ext cx="3533775" cy="962025"/>
            </a:xfrm>
            <a:custGeom>
              <a:avLst/>
              <a:gdLst/>
              <a:ahLst/>
              <a:cxnLst/>
              <a:rect l="l" t="t" r="r" b="b"/>
              <a:pathLst>
                <a:path w="3533775" h="962025">
                  <a:moveTo>
                    <a:pt x="3533775" y="0"/>
                  </a:moveTo>
                  <a:lnTo>
                    <a:pt x="0" y="0"/>
                  </a:lnTo>
                  <a:lnTo>
                    <a:pt x="0" y="962025"/>
                  </a:lnTo>
                  <a:lnTo>
                    <a:pt x="3533775" y="9620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086725" y="3543300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8220075" y="3667125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</a:pPr>
            <a:r>
              <a:rPr sz="1200" spc="120" dirty="0">
                <a:solidFill>
                  <a:srgbClr val="FFFFFF"/>
                </a:solidFill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591498" y="3610133"/>
            <a:ext cx="2870200" cy="78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Advocate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200" spc="8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pupil</a:t>
            </a:r>
            <a:r>
              <a:rPr sz="1350" spc="2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ratio</a:t>
            </a:r>
            <a:r>
              <a:rPr sz="1350" spc="3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violations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may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serve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no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more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than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155" dirty="0">
                <a:solidFill>
                  <a:srgbClr val="4A4A4A"/>
                </a:solidFill>
                <a:latin typeface="Times New Roman"/>
                <a:cs typeface="Times New Roman"/>
              </a:rPr>
              <a:t>50</a:t>
            </a:r>
            <a:r>
              <a:rPr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200" spc="35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571500" y="4638675"/>
            <a:ext cx="3533775" cy="1190625"/>
            <a:chOff x="571500" y="4638675"/>
            <a:chExt cx="3533775" cy="1190625"/>
          </a:xfrm>
        </p:grpSpPr>
        <p:sp>
          <p:nvSpPr>
            <p:cNvPr id="39" name="object 39"/>
            <p:cNvSpPr/>
            <p:nvPr/>
          </p:nvSpPr>
          <p:spPr>
            <a:xfrm>
              <a:off x="571500" y="4638675"/>
              <a:ext cx="3533775" cy="1190625"/>
            </a:xfrm>
            <a:custGeom>
              <a:avLst/>
              <a:gdLst/>
              <a:ahLst/>
              <a:cxnLst/>
              <a:rect l="l" t="t" r="r" b="b"/>
              <a:pathLst>
                <a:path w="3533775" h="1190625">
                  <a:moveTo>
                    <a:pt x="3533775" y="0"/>
                  </a:moveTo>
                  <a:lnTo>
                    <a:pt x="0" y="0"/>
                  </a:lnTo>
                  <a:lnTo>
                    <a:pt x="0" y="1190625"/>
                  </a:lnTo>
                  <a:lnTo>
                    <a:pt x="3533775" y="11906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71500" y="4638675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04850" y="476250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90170">
              <a:lnSpc>
                <a:spcPct val="100000"/>
              </a:lnSpc>
            </a:pPr>
            <a:r>
              <a:rPr sz="1200" spc="45" dirty="0">
                <a:solidFill>
                  <a:srgbClr val="FFFFFF"/>
                </a:solidFill>
                <a:latin typeface="Times New Roman"/>
                <a:cs typeface="Times New Roman"/>
              </a:rPr>
              <a:t>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73150" y="4705508"/>
            <a:ext cx="2713355" cy="78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Failing</a:t>
            </a:r>
            <a:r>
              <a:rPr sz="135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35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operate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year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round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run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all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12</a:t>
            </a:r>
            <a:r>
              <a:rPr sz="12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calendar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months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4333875" y="4638675"/>
            <a:ext cx="3524250" cy="1190625"/>
            <a:chOff x="4333875" y="4638675"/>
            <a:chExt cx="3524250" cy="1190625"/>
          </a:xfrm>
        </p:grpSpPr>
        <p:sp>
          <p:nvSpPr>
            <p:cNvPr id="44" name="object 44"/>
            <p:cNvSpPr/>
            <p:nvPr/>
          </p:nvSpPr>
          <p:spPr>
            <a:xfrm>
              <a:off x="4333875" y="4638675"/>
              <a:ext cx="3524250" cy="1190625"/>
            </a:xfrm>
            <a:custGeom>
              <a:avLst/>
              <a:gdLst/>
              <a:ahLst/>
              <a:cxnLst/>
              <a:rect l="l" t="t" r="r" b="b"/>
              <a:pathLst>
                <a:path w="3524250" h="1190625">
                  <a:moveTo>
                    <a:pt x="3524250" y="0"/>
                  </a:moveTo>
                  <a:lnTo>
                    <a:pt x="0" y="0"/>
                  </a:lnTo>
                  <a:lnTo>
                    <a:pt x="0" y="1190625"/>
                  </a:lnTo>
                  <a:lnTo>
                    <a:pt x="3524250" y="119062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333875" y="4638675"/>
              <a:ext cx="3524250" cy="28575"/>
            </a:xfrm>
            <a:custGeom>
              <a:avLst/>
              <a:gdLst/>
              <a:ahLst/>
              <a:cxnLst/>
              <a:rect l="l" t="t" r="r" b="b"/>
              <a:pathLst>
                <a:path w="3524250" h="28575">
                  <a:moveTo>
                    <a:pt x="352425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24250" y="28575"/>
                  </a:lnTo>
                  <a:lnTo>
                    <a:pt x="35242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4467225" y="476250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</a:pPr>
            <a:r>
              <a:rPr sz="1200" spc="130" dirty="0">
                <a:solidFill>
                  <a:srgbClr val="FFFFFF"/>
                </a:solidFill>
                <a:latin typeface="Times New Roman"/>
                <a:cs typeface="Times New Roman"/>
              </a:rPr>
              <a:t>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832248" y="4746169"/>
            <a:ext cx="2753360" cy="977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89560">
              <a:lnSpc>
                <a:spcPct val="111100"/>
              </a:lnSpc>
              <a:spcBef>
                <a:spcPts val="95"/>
              </a:spcBef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Not</a:t>
            </a:r>
            <a:r>
              <a:rPr sz="1350" spc="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flagging</a:t>
            </a:r>
            <a:r>
              <a:rPr sz="1350" spc="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pupils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as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alternative 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education</a:t>
            </a:r>
            <a:r>
              <a:rPr sz="135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35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MSDS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properly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coded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before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membership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can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be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claimed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8086725" y="4638675"/>
            <a:ext cx="3533775" cy="1190625"/>
            <a:chOff x="8086725" y="4638675"/>
            <a:chExt cx="3533775" cy="1190625"/>
          </a:xfrm>
        </p:grpSpPr>
        <p:sp>
          <p:nvSpPr>
            <p:cNvPr id="49" name="object 49"/>
            <p:cNvSpPr/>
            <p:nvPr/>
          </p:nvSpPr>
          <p:spPr>
            <a:xfrm>
              <a:off x="8086725" y="4638675"/>
              <a:ext cx="3533775" cy="1190625"/>
            </a:xfrm>
            <a:custGeom>
              <a:avLst/>
              <a:gdLst/>
              <a:ahLst/>
              <a:cxnLst/>
              <a:rect l="l" t="t" r="r" b="b"/>
              <a:pathLst>
                <a:path w="3533775" h="1190625">
                  <a:moveTo>
                    <a:pt x="3533775" y="0"/>
                  </a:moveTo>
                  <a:lnTo>
                    <a:pt x="0" y="0"/>
                  </a:lnTo>
                  <a:lnTo>
                    <a:pt x="0" y="1190625"/>
                  </a:lnTo>
                  <a:lnTo>
                    <a:pt x="3533775" y="119062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8086725" y="4638675"/>
              <a:ext cx="3533775" cy="28575"/>
            </a:xfrm>
            <a:custGeom>
              <a:avLst/>
              <a:gdLst/>
              <a:ahLst/>
              <a:cxnLst/>
              <a:rect l="l" t="t" r="r" b="b"/>
              <a:pathLst>
                <a:path w="3533775" h="28575">
                  <a:moveTo>
                    <a:pt x="353377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3533775" y="28575"/>
                  </a:lnTo>
                  <a:lnTo>
                    <a:pt x="353377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8220075" y="4762500"/>
            <a:ext cx="266700" cy="266700"/>
          </a:xfrm>
          <a:prstGeom prst="rect">
            <a:avLst/>
          </a:prstGeom>
          <a:solidFill>
            <a:srgbClr val="E74C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</a:pPr>
            <a:r>
              <a:rPr sz="1200" spc="120" dirty="0">
                <a:solidFill>
                  <a:srgbClr val="FFFFFF"/>
                </a:solidFill>
                <a:latin typeface="Times New Roman"/>
                <a:cs typeface="Times New Roman"/>
              </a:rPr>
              <a:t>9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591498" y="4746169"/>
            <a:ext cx="2697480" cy="977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Counting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 a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pupil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both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100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sz="1350" spc="1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sz="135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the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general</a:t>
            </a:r>
            <a:r>
              <a:rPr sz="1350" spc="1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collection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 marR="26034">
              <a:lnSpc>
                <a:spcPct val="111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Claiming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 in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both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same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prohibited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757809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75" dirty="0"/>
              <a:t>What</a:t>
            </a:r>
            <a:r>
              <a:rPr sz="2700" spc="-55" dirty="0"/>
              <a:t> </a:t>
            </a:r>
            <a:r>
              <a:rPr sz="2700" dirty="0"/>
              <a:t>Is</a:t>
            </a:r>
            <a:r>
              <a:rPr sz="2700" spc="-65" dirty="0"/>
              <a:t> </a:t>
            </a:r>
            <a:r>
              <a:rPr sz="2700" spc="165" dirty="0"/>
              <a:t>a</a:t>
            </a:r>
            <a:r>
              <a:rPr sz="2700" spc="-40" dirty="0"/>
              <a:t> </a:t>
            </a:r>
            <a:r>
              <a:rPr sz="2700" spc="100" dirty="0"/>
              <a:t>Section</a:t>
            </a:r>
            <a:r>
              <a:rPr sz="2700" spc="-65" dirty="0"/>
              <a:t> </a:t>
            </a:r>
            <a:r>
              <a:rPr sz="2400" spc="275" dirty="0"/>
              <a:t>23</a:t>
            </a:r>
            <a:r>
              <a:rPr sz="2700" spc="275" dirty="0"/>
              <a:t>a</a:t>
            </a:r>
            <a:r>
              <a:rPr sz="2700" spc="-40" dirty="0"/>
              <a:t> </a:t>
            </a:r>
            <a:r>
              <a:rPr sz="2700" spc="55" dirty="0"/>
              <a:t>Dropout</a:t>
            </a:r>
            <a:r>
              <a:rPr sz="2700" spc="-50" dirty="0"/>
              <a:t> </a:t>
            </a:r>
            <a:r>
              <a:rPr sz="2700" spc="80" dirty="0"/>
              <a:t>Recovery</a:t>
            </a:r>
            <a:r>
              <a:rPr sz="2700" spc="-90" dirty="0"/>
              <a:t> </a:t>
            </a:r>
            <a:r>
              <a:rPr sz="2700" spc="85" dirty="0"/>
              <a:t>Program</a:t>
            </a:r>
            <a:r>
              <a:rPr sz="2400" spc="85" dirty="0"/>
              <a:t>?</a:t>
            </a:r>
            <a:endParaRPr sz="24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500" spc="175" dirty="0">
                <a:solidFill>
                  <a:srgbClr val="D9E2E8"/>
                </a:solidFill>
              </a:rPr>
              <a:t>23</a:t>
            </a:r>
            <a:r>
              <a:rPr sz="1650" spc="175" dirty="0">
                <a:solidFill>
                  <a:srgbClr val="D9E2E8"/>
                </a:solidFill>
              </a:rPr>
              <a:t>a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programs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40" dirty="0">
                <a:solidFill>
                  <a:srgbClr val="D9E2E8"/>
                </a:solidFill>
              </a:rPr>
              <a:t>re</a:t>
            </a:r>
            <a:r>
              <a:rPr sz="1500" spc="140" dirty="0">
                <a:solidFill>
                  <a:srgbClr val="D9E2E8"/>
                </a:solidFill>
              </a:rPr>
              <a:t>-</a:t>
            </a:r>
            <a:r>
              <a:rPr sz="1650" spc="125" dirty="0">
                <a:solidFill>
                  <a:srgbClr val="D9E2E8"/>
                </a:solidFill>
              </a:rPr>
              <a:t>engage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10" dirty="0">
                <a:solidFill>
                  <a:srgbClr val="D9E2E8"/>
                </a:solidFill>
              </a:rPr>
              <a:t>students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85" dirty="0">
                <a:solidFill>
                  <a:srgbClr val="D9E2E8"/>
                </a:solidFill>
              </a:rPr>
              <a:t>outside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traditional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-80" dirty="0">
                <a:solidFill>
                  <a:srgbClr val="D9E2E8"/>
                </a:solidFill>
              </a:rPr>
              <a:t>K</a:t>
            </a:r>
            <a:r>
              <a:rPr sz="1500" spc="-80" dirty="0">
                <a:solidFill>
                  <a:srgbClr val="D9E2E8"/>
                </a:solidFill>
              </a:rPr>
              <a:t>-</a:t>
            </a:r>
            <a:r>
              <a:rPr sz="1500" spc="105" dirty="0">
                <a:solidFill>
                  <a:srgbClr val="D9E2E8"/>
                </a:solidFill>
              </a:rPr>
              <a:t>12</a:t>
            </a:r>
            <a:r>
              <a:rPr sz="1500" spc="-10" dirty="0">
                <a:solidFill>
                  <a:srgbClr val="D9E2E8"/>
                </a:solidFill>
              </a:rPr>
              <a:t> </a:t>
            </a:r>
            <a:r>
              <a:rPr sz="1650" spc="110" dirty="0">
                <a:solidFill>
                  <a:srgbClr val="D9E2E8"/>
                </a:solidFill>
              </a:rPr>
              <a:t>system</a:t>
            </a:r>
            <a:endParaRPr sz="1650"/>
          </a:p>
        </p:txBody>
      </p:sp>
      <p:sp>
        <p:nvSpPr>
          <p:cNvPr id="3" name="object 3"/>
          <p:cNvSpPr/>
          <p:nvPr/>
        </p:nvSpPr>
        <p:spPr>
          <a:xfrm>
            <a:off x="571500" y="1838325"/>
            <a:ext cx="5334000" cy="3476625"/>
          </a:xfrm>
          <a:custGeom>
            <a:avLst/>
            <a:gdLst/>
            <a:ahLst/>
            <a:cxnLst/>
            <a:rect l="l" t="t" r="r" b="b"/>
            <a:pathLst>
              <a:path w="5334000" h="3476625">
                <a:moveTo>
                  <a:pt x="5227205" y="0"/>
                </a:moveTo>
                <a:lnTo>
                  <a:pt x="106794" y="0"/>
                </a:lnTo>
                <a:lnTo>
                  <a:pt x="99362" y="723"/>
                </a:lnTo>
                <a:lnTo>
                  <a:pt x="57040" y="15087"/>
                </a:lnTo>
                <a:lnTo>
                  <a:pt x="23430" y="44564"/>
                </a:lnTo>
                <a:lnTo>
                  <a:pt x="3661" y="84632"/>
                </a:lnTo>
                <a:lnTo>
                  <a:pt x="0" y="106794"/>
                </a:lnTo>
                <a:lnTo>
                  <a:pt x="0" y="3362325"/>
                </a:lnTo>
                <a:lnTo>
                  <a:pt x="0" y="3369830"/>
                </a:lnTo>
                <a:lnTo>
                  <a:pt x="11573" y="3412998"/>
                </a:lnTo>
                <a:lnTo>
                  <a:pt x="38784" y="3448456"/>
                </a:lnTo>
                <a:lnTo>
                  <a:pt x="77495" y="3470795"/>
                </a:lnTo>
                <a:lnTo>
                  <a:pt x="106794" y="3476625"/>
                </a:lnTo>
                <a:lnTo>
                  <a:pt x="5227205" y="3476625"/>
                </a:lnTo>
                <a:lnTo>
                  <a:pt x="5270373" y="3465055"/>
                </a:lnTo>
                <a:lnTo>
                  <a:pt x="5305831" y="3437839"/>
                </a:lnTo>
                <a:lnTo>
                  <a:pt x="5328170" y="3399129"/>
                </a:lnTo>
                <a:lnTo>
                  <a:pt x="5334000" y="3369830"/>
                </a:lnTo>
                <a:lnTo>
                  <a:pt x="5334000" y="106794"/>
                </a:lnTo>
                <a:lnTo>
                  <a:pt x="5322430" y="63627"/>
                </a:lnTo>
                <a:lnTo>
                  <a:pt x="5295214" y="28168"/>
                </a:lnTo>
                <a:lnTo>
                  <a:pt x="5256504" y="5829"/>
                </a:lnTo>
                <a:lnTo>
                  <a:pt x="5234635" y="723"/>
                </a:lnTo>
                <a:lnTo>
                  <a:pt x="5227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57250" y="2447925"/>
            <a:ext cx="2114550" cy="28575"/>
          </a:xfrm>
          <a:custGeom>
            <a:avLst/>
            <a:gdLst/>
            <a:ahLst/>
            <a:cxnLst/>
            <a:rect l="l" t="t" r="r" b="b"/>
            <a:pathLst>
              <a:path w="2114550" h="28575">
                <a:moveTo>
                  <a:pt x="2114550" y="0"/>
                </a:moveTo>
                <a:lnTo>
                  <a:pt x="0" y="0"/>
                </a:lnTo>
                <a:lnTo>
                  <a:pt x="0" y="28575"/>
                </a:lnTo>
                <a:lnTo>
                  <a:pt x="2114550" y="28575"/>
                </a:lnTo>
                <a:lnTo>
                  <a:pt x="2114550" y="0"/>
                </a:lnTo>
                <a:close/>
              </a:path>
            </a:pathLst>
          </a:custGeom>
          <a:solidFill>
            <a:srgbClr val="E74C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44550" y="2071932"/>
            <a:ext cx="2144395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spc="100" dirty="0">
                <a:solidFill>
                  <a:srgbClr val="005661"/>
                </a:solidFill>
                <a:latin typeface="Times New Roman"/>
                <a:cs typeface="Times New Roman"/>
              </a:rPr>
              <a:t>Target</a:t>
            </a:r>
            <a:r>
              <a:rPr sz="2000" spc="-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2000" spc="70" dirty="0">
                <a:solidFill>
                  <a:srgbClr val="005661"/>
                </a:solidFill>
                <a:latin typeface="Times New Roman"/>
                <a:cs typeface="Times New Roman"/>
              </a:rPr>
              <a:t>Populations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4550" y="2631619"/>
            <a:ext cx="4601845" cy="6826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Dropout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Recovery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Programs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650" spc="6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round</a:t>
            </a:r>
            <a:endParaRPr sz="1350" dirty="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b="1" spc="20" dirty="0">
                <a:solidFill>
                  <a:srgbClr val="4A4A4A"/>
                </a:solidFill>
                <a:latin typeface="Times New Roman"/>
                <a:cs typeface="Times New Roman"/>
              </a:rPr>
              <a:t>alternative</a:t>
            </a:r>
            <a:r>
              <a:rPr sz="1350" b="1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b="1" spc="20" dirty="0">
                <a:solidFill>
                  <a:srgbClr val="4A4A4A"/>
                </a:solidFill>
                <a:latin typeface="Times New Roman"/>
                <a:cs typeface="Times New Roman"/>
              </a:rPr>
              <a:t>education</a:t>
            </a:r>
            <a:r>
              <a:rPr sz="1350" b="1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b="1" spc="60" dirty="0">
                <a:solidFill>
                  <a:srgbClr val="4A4A4A"/>
                </a:solidFill>
                <a:latin typeface="Times New Roman"/>
                <a:cs typeface="Times New Roman"/>
              </a:rPr>
              <a:t>programs</a:t>
            </a:r>
            <a:r>
              <a:rPr sz="1350" b="1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designed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serve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two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distinct 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populations</a:t>
            </a:r>
            <a:r>
              <a:rPr sz="1200" spc="35" dirty="0">
                <a:solidFill>
                  <a:srgbClr val="4A4A4A"/>
                </a:solidFill>
                <a:latin typeface="Times New Roman"/>
                <a:cs typeface="Times New Roman"/>
              </a:rPr>
              <a:t>: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4550" y="3649662"/>
            <a:ext cx="13398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spc="630" dirty="0">
                <a:solidFill>
                  <a:srgbClr val="E74C3C"/>
                </a:solidFill>
                <a:latin typeface="Times New Roman"/>
                <a:cs typeface="Times New Roman"/>
              </a:rPr>
              <a:t>•</a:t>
            </a:r>
            <a:endParaRPr sz="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2200" y="3507543"/>
            <a:ext cx="40189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have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already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left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the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traditional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90" dirty="0">
                <a:solidFill>
                  <a:srgbClr val="4A4A4A"/>
                </a:solidFill>
                <a:latin typeface="Times New Roman"/>
                <a:cs typeface="Times New Roman"/>
              </a:rPr>
              <a:t>K</a:t>
            </a:r>
            <a:r>
              <a:rPr sz="1200" spc="-9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200" spc="90" dirty="0">
                <a:solidFill>
                  <a:srgbClr val="4A4A4A"/>
                </a:solidFill>
                <a:latin typeface="Times New Roman"/>
                <a:cs typeface="Times New Roman"/>
              </a:rPr>
              <a:t>12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system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without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earning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high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diploma</a:t>
            </a: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4550" y="4249737"/>
            <a:ext cx="13398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spc="630" dirty="0">
                <a:solidFill>
                  <a:srgbClr val="E74C3C"/>
                </a:solidFill>
                <a:latin typeface="Times New Roman"/>
                <a:cs typeface="Times New Roman"/>
              </a:rPr>
              <a:t>•</a:t>
            </a:r>
            <a:endParaRPr sz="5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200" y="4107618"/>
            <a:ext cx="38588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risk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dropping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out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without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district intervention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86499" y="1793874"/>
            <a:ext cx="5334000" cy="3476625"/>
            <a:chOff x="6286500" y="1838325"/>
            <a:chExt cx="5334000" cy="3476625"/>
          </a:xfrm>
        </p:grpSpPr>
        <p:sp>
          <p:nvSpPr>
            <p:cNvPr id="12" name="object 12"/>
            <p:cNvSpPr/>
            <p:nvPr/>
          </p:nvSpPr>
          <p:spPr>
            <a:xfrm>
              <a:off x="6286500" y="1838325"/>
              <a:ext cx="5334000" cy="3476625"/>
            </a:xfrm>
            <a:custGeom>
              <a:avLst/>
              <a:gdLst/>
              <a:ahLst/>
              <a:cxnLst/>
              <a:rect l="l" t="t" r="r" b="b"/>
              <a:pathLst>
                <a:path w="5334000" h="3476625">
                  <a:moveTo>
                    <a:pt x="5227205" y="0"/>
                  </a:moveTo>
                  <a:lnTo>
                    <a:pt x="106794" y="0"/>
                  </a:lnTo>
                  <a:lnTo>
                    <a:pt x="99364" y="723"/>
                  </a:lnTo>
                  <a:lnTo>
                    <a:pt x="57035" y="15087"/>
                  </a:lnTo>
                  <a:lnTo>
                    <a:pt x="23431" y="44564"/>
                  </a:lnTo>
                  <a:lnTo>
                    <a:pt x="3657" y="84632"/>
                  </a:lnTo>
                  <a:lnTo>
                    <a:pt x="0" y="106794"/>
                  </a:lnTo>
                  <a:lnTo>
                    <a:pt x="0" y="3362325"/>
                  </a:lnTo>
                  <a:lnTo>
                    <a:pt x="0" y="3369830"/>
                  </a:lnTo>
                  <a:lnTo>
                    <a:pt x="11569" y="3412998"/>
                  </a:lnTo>
                  <a:lnTo>
                    <a:pt x="38785" y="3448456"/>
                  </a:lnTo>
                  <a:lnTo>
                    <a:pt x="77495" y="3470795"/>
                  </a:lnTo>
                  <a:lnTo>
                    <a:pt x="106794" y="3476625"/>
                  </a:lnTo>
                  <a:lnTo>
                    <a:pt x="5227205" y="3476625"/>
                  </a:lnTo>
                  <a:lnTo>
                    <a:pt x="5270373" y="3465055"/>
                  </a:lnTo>
                  <a:lnTo>
                    <a:pt x="5305831" y="3437839"/>
                  </a:lnTo>
                  <a:lnTo>
                    <a:pt x="5328170" y="3399129"/>
                  </a:lnTo>
                  <a:lnTo>
                    <a:pt x="5334000" y="3369830"/>
                  </a:lnTo>
                  <a:lnTo>
                    <a:pt x="5334000" y="106794"/>
                  </a:lnTo>
                  <a:lnTo>
                    <a:pt x="5322430" y="63627"/>
                  </a:lnTo>
                  <a:lnTo>
                    <a:pt x="5295214" y="28168"/>
                  </a:lnTo>
                  <a:lnTo>
                    <a:pt x="5256504" y="5829"/>
                  </a:lnTo>
                  <a:lnTo>
                    <a:pt x="5234635" y="723"/>
                  </a:lnTo>
                  <a:lnTo>
                    <a:pt x="52272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572250" y="2447925"/>
              <a:ext cx="2181225" cy="28575"/>
            </a:xfrm>
            <a:custGeom>
              <a:avLst/>
              <a:gdLst/>
              <a:ahLst/>
              <a:cxnLst/>
              <a:rect l="l" t="t" r="r" b="b"/>
              <a:pathLst>
                <a:path w="2181225" h="28575">
                  <a:moveTo>
                    <a:pt x="218122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2181225" y="28575"/>
                  </a:lnTo>
                  <a:lnTo>
                    <a:pt x="2181225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559550" y="2071932"/>
            <a:ext cx="2202180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spc="100" dirty="0">
                <a:solidFill>
                  <a:srgbClr val="005661"/>
                </a:solidFill>
                <a:latin typeface="Times New Roman"/>
                <a:cs typeface="Times New Roman"/>
              </a:rPr>
              <a:t>Instructional</a:t>
            </a:r>
            <a:r>
              <a:rPr sz="2000" spc="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5661"/>
                </a:solidFill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59550" y="2633364"/>
            <a:ext cx="4662805" cy="481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Unlike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traditional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seat</a:t>
            </a:r>
            <a:r>
              <a:rPr sz="1200" spc="5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time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models</a:t>
            </a:r>
            <a:r>
              <a:rPr sz="1200" spc="4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these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use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personalized</a:t>
            </a:r>
            <a:r>
              <a:rPr sz="650" spc="5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650" spc="1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competency</a:t>
            </a:r>
            <a:r>
              <a:rPr sz="650" spc="7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based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instruction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emphasizes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9550" y="3421062"/>
            <a:ext cx="13398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spc="630" dirty="0">
                <a:solidFill>
                  <a:srgbClr val="E74C3C"/>
                </a:solidFill>
                <a:latin typeface="Times New Roman"/>
                <a:cs typeface="Times New Roman"/>
              </a:rPr>
              <a:t>•</a:t>
            </a:r>
            <a:endParaRPr sz="5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807200" y="3302984"/>
            <a:ext cx="194310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Academic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credit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recovery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*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559550" y="3792537"/>
            <a:ext cx="13398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spc="630" dirty="0">
                <a:solidFill>
                  <a:srgbClr val="E74C3C"/>
                </a:solidFill>
                <a:latin typeface="Times New Roman"/>
                <a:cs typeface="Times New Roman"/>
              </a:rPr>
              <a:t>•</a:t>
            </a:r>
            <a:endParaRPr sz="5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07200" y="3674459"/>
            <a:ext cx="205105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toward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graduation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59550" y="4164012"/>
            <a:ext cx="133985" cy="111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" spc="630" dirty="0">
                <a:solidFill>
                  <a:srgbClr val="E74C3C"/>
                </a:solidFill>
                <a:latin typeface="Times New Roman"/>
                <a:cs typeface="Times New Roman"/>
              </a:rPr>
              <a:t>•</a:t>
            </a:r>
            <a:endParaRPr sz="5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07200" y="4021893"/>
            <a:ext cx="38169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Sustained</a:t>
            </a:r>
            <a:r>
              <a:rPr sz="1350" spc="1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engagement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through</a:t>
            </a:r>
            <a:r>
              <a:rPr sz="1350" spc="1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flexible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instructional pathways</a:t>
            </a:r>
            <a:endParaRPr sz="1350" dirty="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71499" y="5695950"/>
            <a:ext cx="11049000" cy="952500"/>
            <a:chOff x="571499" y="5695950"/>
            <a:chExt cx="11049000" cy="952500"/>
          </a:xfrm>
        </p:grpSpPr>
        <p:sp>
          <p:nvSpPr>
            <p:cNvPr id="24" name="object 24"/>
            <p:cNvSpPr/>
            <p:nvPr/>
          </p:nvSpPr>
          <p:spPr>
            <a:xfrm>
              <a:off x="600074" y="5695950"/>
              <a:ext cx="11020425" cy="952500"/>
            </a:xfrm>
            <a:custGeom>
              <a:avLst/>
              <a:gdLst/>
              <a:ahLst/>
              <a:cxnLst/>
              <a:rect l="l" t="t" r="r" b="b"/>
              <a:pathLst>
                <a:path w="11020425" h="952500">
                  <a:moveTo>
                    <a:pt x="10913630" y="0"/>
                  </a:moveTo>
                  <a:lnTo>
                    <a:pt x="80093" y="0"/>
                  </a:lnTo>
                  <a:lnTo>
                    <a:pt x="74523" y="728"/>
                  </a:lnTo>
                  <a:lnTo>
                    <a:pt x="33417" y="23430"/>
                  </a:lnTo>
                  <a:lnTo>
                    <a:pt x="11320" y="57035"/>
                  </a:lnTo>
                  <a:lnTo>
                    <a:pt x="551" y="99362"/>
                  </a:lnTo>
                  <a:lnTo>
                    <a:pt x="0" y="106794"/>
                  </a:lnTo>
                  <a:lnTo>
                    <a:pt x="0" y="838200"/>
                  </a:lnTo>
                  <a:lnTo>
                    <a:pt x="0" y="845705"/>
                  </a:lnTo>
                  <a:lnTo>
                    <a:pt x="8681" y="888875"/>
                  </a:lnTo>
                  <a:lnTo>
                    <a:pt x="29085" y="924326"/>
                  </a:lnTo>
                  <a:lnTo>
                    <a:pt x="63479" y="948838"/>
                  </a:lnTo>
                  <a:lnTo>
                    <a:pt x="80093" y="952500"/>
                  </a:lnTo>
                  <a:lnTo>
                    <a:pt x="10913630" y="952500"/>
                  </a:lnTo>
                  <a:lnTo>
                    <a:pt x="10956798" y="940926"/>
                  </a:lnTo>
                  <a:lnTo>
                    <a:pt x="10992256" y="913715"/>
                  </a:lnTo>
                  <a:lnTo>
                    <a:pt x="11014595" y="875004"/>
                  </a:lnTo>
                  <a:lnTo>
                    <a:pt x="11020425" y="845705"/>
                  </a:lnTo>
                  <a:lnTo>
                    <a:pt x="11020425" y="106794"/>
                  </a:lnTo>
                  <a:lnTo>
                    <a:pt x="11008855" y="63624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28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1499" y="5696366"/>
              <a:ext cx="106045" cy="951865"/>
            </a:xfrm>
            <a:custGeom>
              <a:avLst/>
              <a:gdLst/>
              <a:ahLst/>
              <a:cxnLst/>
              <a:rect l="l" t="t" r="r" b="b"/>
              <a:pathLst>
                <a:path w="106045" h="951865">
                  <a:moveTo>
                    <a:pt x="105671" y="0"/>
                  </a:moveTo>
                  <a:lnTo>
                    <a:pt x="60364" y="13096"/>
                  </a:lnTo>
                  <a:lnTo>
                    <a:pt x="25900" y="41405"/>
                  </a:lnTo>
                  <a:lnTo>
                    <a:pt x="4895" y="80751"/>
                  </a:lnTo>
                  <a:lnTo>
                    <a:pt x="0" y="113883"/>
                  </a:lnTo>
                  <a:lnTo>
                    <a:pt x="0" y="837783"/>
                  </a:lnTo>
                  <a:lnTo>
                    <a:pt x="8702" y="881523"/>
                  </a:lnTo>
                  <a:lnTo>
                    <a:pt x="33475" y="918607"/>
                  </a:lnTo>
                  <a:lnTo>
                    <a:pt x="70559" y="943381"/>
                  </a:lnTo>
                  <a:lnTo>
                    <a:pt x="105672" y="951666"/>
                  </a:lnTo>
                  <a:lnTo>
                    <a:pt x="99432" y="949181"/>
                  </a:lnTo>
                  <a:lnTo>
                    <a:pt x="92426" y="943381"/>
                  </a:lnTo>
                  <a:lnTo>
                    <a:pt x="70099" y="910259"/>
                  </a:lnTo>
                  <a:lnTo>
                    <a:pt x="59596" y="870912"/>
                  </a:lnTo>
                  <a:lnTo>
                    <a:pt x="57149" y="837783"/>
                  </a:lnTo>
                  <a:lnTo>
                    <a:pt x="57149" y="113883"/>
                  </a:lnTo>
                  <a:lnTo>
                    <a:pt x="61501" y="70143"/>
                  </a:lnTo>
                  <a:lnTo>
                    <a:pt x="73888" y="33059"/>
                  </a:lnTo>
                  <a:lnTo>
                    <a:pt x="99432" y="2480"/>
                  </a:lnTo>
                  <a:lnTo>
                    <a:pt x="105671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901700" y="5908461"/>
            <a:ext cx="9966960" cy="49657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50"/>
              </a:spcBef>
            </a:pP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These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programs</a:t>
            </a:r>
            <a:r>
              <a:rPr sz="150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operate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under</a:t>
            </a:r>
            <a:r>
              <a:rPr sz="1500" spc="-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-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distinct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statutory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funding</a:t>
            </a:r>
            <a:r>
              <a:rPr sz="1500" spc="-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sz="1500" spc="-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membership</a:t>
            </a:r>
            <a:r>
              <a:rPr sz="1500" spc="-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framework</a:t>
            </a:r>
            <a:r>
              <a:rPr sz="1500" spc="-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defined</a:t>
            </a:r>
            <a:r>
              <a:rPr sz="1500" spc="-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500" spc="-70" dirty="0">
                <a:solidFill>
                  <a:srgbClr val="005661"/>
                </a:solidFill>
                <a:latin typeface="Times New Roman"/>
                <a:cs typeface="Times New Roman"/>
              </a:rPr>
              <a:t> MCL</a:t>
            </a:r>
            <a:r>
              <a:rPr sz="1500" spc="-6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25" dirty="0">
                <a:solidFill>
                  <a:srgbClr val="005661"/>
                </a:solidFill>
                <a:latin typeface="Times New Roman"/>
                <a:cs typeface="Times New Roman"/>
              </a:rPr>
              <a:t>388.1623</a:t>
            </a:r>
            <a:r>
              <a:rPr sz="1500" spc="125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-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r>
              <a:rPr sz="1500" spc="-6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the 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State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School</a:t>
            </a:r>
            <a:r>
              <a:rPr sz="150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30" dirty="0">
                <a:solidFill>
                  <a:srgbClr val="005661"/>
                </a:solidFill>
                <a:latin typeface="Times New Roman"/>
                <a:cs typeface="Times New Roman"/>
              </a:rPr>
              <a:t>Aid</a:t>
            </a:r>
            <a:r>
              <a:rPr sz="1500" spc="-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005661"/>
                </a:solidFill>
                <a:latin typeface="Times New Roman"/>
                <a:cs typeface="Times New Roman"/>
              </a:rPr>
              <a:t>Act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7" name="object 17">
            <a:extLst>
              <a:ext uri="{FF2B5EF4-FFF2-40B4-BE49-F238E27FC236}">
                <a16:creationId xmlns:a16="http://schemas.microsoft.com/office/drawing/2014/main" id="{6A3BEF9C-F93D-A79D-732A-5AA780377282}"/>
              </a:ext>
            </a:extLst>
          </p:cNvPr>
          <p:cNvSpPr txBox="1"/>
          <p:nvPr/>
        </p:nvSpPr>
        <p:spPr>
          <a:xfrm>
            <a:off x="6559550" y="4700840"/>
            <a:ext cx="5032376" cy="427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*This is not a replacement for summer credit recovery programs as those programs are open to additional eligible students.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18593"/>
            <a:ext cx="7268209" cy="865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600" dirty="0"/>
              <a:t>Key</a:t>
            </a:r>
            <a:r>
              <a:rPr sz="2600" spc="-10" dirty="0"/>
              <a:t> </a:t>
            </a:r>
            <a:r>
              <a:rPr sz="2600" spc="150" dirty="0"/>
              <a:t>Statutory</a:t>
            </a:r>
            <a:r>
              <a:rPr sz="2600" spc="-5" dirty="0"/>
              <a:t> </a:t>
            </a:r>
            <a:r>
              <a:rPr sz="2600" spc="140" dirty="0"/>
              <a:t>References</a:t>
            </a:r>
            <a:endParaRPr sz="26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dirty="0">
                <a:solidFill>
                  <a:srgbClr val="D9E2E8"/>
                </a:solidFill>
              </a:rPr>
              <a:t>Know </a:t>
            </a:r>
            <a:r>
              <a:rPr sz="1650" spc="55" dirty="0">
                <a:solidFill>
                  <a:srgbClr val="D9E2E8"/>
                </a:solidFill>
              </a:rPr>
              <a:t>your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legal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authority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—</a:t>
            </a:r>
            <a:r>
              <a:rPr sz="1500" spc="15" dirty="0">
                <a:solidFill>
                  <a:srgbClr val="D9E2E8"/>
                </a:solidFill>
              </a:rPr>
              <a:t> </a:t>
            </a:r>
            <a:r>
              <a:rPr sz="1650" spc="145" dirty="0">
                <a:solidFill>
                  <a:srgbClr val="D9E2E8"/>
                </a:solidFill>
              </a:rPr>
              <a:t>these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25" dirty="0">
                <a:solidFill>
                  <a:srgbClr val="D9E2E8"/>
                </a:solidFill>
              </a:rPr>
              <a:t>statutes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85" dirty="0">
                <a:solidFill>
                  <a:srgbClr val="D9E2E8"/>
                </a:solidFill>
              </a:rPr>
              <a:t>govern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114" dirty="0">
                <a:solidFill>
                  <a:srgbClr val="D9E2E8"/>
                </a:solidFill>
              </a:rPr>
              <a:t>every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145" dirty="0">
                <a:solidFill>
                  <a:srgbClr val="D9E2E8"/>
                </a:solidFill>
              </a:rPr>
              <a:t>aspect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of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500" spc="-100" dirty="0">
                <a:solidFill>
                  <a:srgbClr val="D9E2E8"/>
                </a:solidFill>
              </a:rPr>
              <a:t>23</a:t>
            </a:r>
            <a:r>
              <a:rPr sz="1650" spc="-100" dirty="0">
                <a:solidFill>
                  <a:srgbClr val="D9E2E8"/>
                </a:solidFill>
              </a:rPr>
              <a:t>a</a:t>
            </a:r>
            <a:endParaRPr sz="1650"/>
          </a:p>
        </p:txBody>
      </p:sp>
      <p:grpSp>
        <p:nvGrpSpPr>
          <p:cNvPr id="3" name="object 3"/>
          <p:cNvGrpSpPr/>
          <p:nvPr/>
        </p:nvGrpSpPr>
        <p:grpSpPr>
          <a:xfrm>
            <a:off x="571500" y="1743075"/>
            <a:ext cx="5334000" cy="666750"/>
            <a:chOff x="571500" y="1743075"/>
            <a:chExt cx="5334000" cy="666750"/>
          </a:xfrm>
        </p:grpSpPr>
        <p:sp>
          <p:nvSpPr>
            <p:cNvPr id="4" name="object 4"/>
            <p:cNvSpPr/>
            <p:nvPr/>
          </p:nvSpPr>
          <p:spPr>
            <a:xfrm>
              <a:off x="571500" y="1743075"/>
              <a:ext cx="5334000" cy="666750"/>
            </a:xfrm>
            <a:custGeom>
              <a:avLst/>
              <a:gdLst/>
              <a:ahLst/>
              <a:cxnLst/>
              <a:rect l="l" t="t" r="r" b="b"/>
              <a:pathLst>
                <a:path w="5334000" h="666750">
                  <a:moveTo>
                    <a:pt x="5334000" y="0"/>
                  </a:moveTo>
                  <a:lnTo>
                    <a:pt x="0" y="0"/>
                  </a:lnTo>
                  <a:lnTo>
                    <a:pt x="0" y="666750"/>
                  </a:lnTo>
                  <a:lnTo>
                    <a:pt x="5334000" y="66675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71500" y="1743075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6286500" y="1743075"/>
            <a:ext cx="5334000" cy="666750"/>
            <a:chOff x="6286500" y="1743075"/>
            <a:chExt cx="5334000" cy="666750"/>
          </a:xfrm>
        </p:grpSpPr>
        <p:sp>
          <p:nvSpPr>
            <p:cNvPr id="7" name="object 7"/>
            <p:cNvSpPr/>
            <p:nvPr/>
          </p:nvSpPr>
          <p:spPr>
            <a:xfrm>
              <a:off x="6286500" y="1743075"/>
              <a:ext cx="5334000" cy="666750"/>
            </a:xfrm>
            <a:custGeom>
              <a:avLst/>
              <a:gdLst/>
              <a:ahLst/>
              <a:cxnLst/>
              <a:rect l="l" t="t" r="r" b="b"/>
              <a:pathLst>
                <a:path w="5334000" h="666750">
                  <a:moveTo>
                    <a:pt x="5334000" y="0"/>
                  </a:moveTo>
                  <a:lnTo>
                    <a:pt x="0" y="0"/>
                  </a:lnTo>
                  <a:lnTo>
                    <a:pt x="0" y="666750"/>
                  </a:lnTo>
                  <a:lnTo>
                    <a:pt x="5334000" y="66675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86500" y="1743075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571500" y="2486025"/>
            <a:ext cx="5334000" cy="676275"/>
            <a:chOff x="571500" y="2486025"/>
            <a:chExt cx="5334000" cy="676275"/>
          </a:xfrm>
        </p:grpSpPr>
        <p:sp>
          <p:nvSpPr>
            <p:cNvPr id="10" name="object 10"/>
            <p:cNvSpPr/>
            <p:nvPr/>
          </p:nvSpPr>
          <p:spPr>
            <a:xfrm>
              <a:off x="571500" y="2486025"/>
              <a:ext cx="5334000" cy="676275"/>
            </a:xfrm>
            <a:custGeom>
              <a:avLst/>
              <a:gdLst/>
              <a:ahLst/>
              <a:cxnLst/>
              <a:rect l="l" t="t" r="r" b="b"/>
              <a:pathLst>
                <a:path w="5334000" h="676275">
                  <a:moveTo>
                    <a:pt x="5334000" y="0"/>
                  </a:moveTo>
                  <a:lnTo>
                    <a:pt x="0" y="0"/>
                  </a:lnTo>
                  <a:lnTo>
                    <a:pt x="0" y="676275"/>
                  </a:lnTo>
                  <a:lnTo>
                    <a:pt x="5334000" y="6762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1500" y="2486025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286500" y="2486025"/>
            <a:ext cx="5334000" cy="676275"/>
            <a:chOff x="6286500" y="2486025"/>
            <a:chExt cx="5334000" cy="676275"/>
          </a:xfrm>
        </p:grpSpPr>
        <p:sp>
          <p:nvSpPr>
            <p:cNvPr id="13" name="object 13"/>
            <p:cNvSpPr/>
            <p:nvPr/>
          </p:nvSpPr>
          <p:spPr>
            <a:xfrm>
              <a:off x="6286500" y="2486025"/>
              <a:ext cx="5334000" cy="676275"/>
            </a:xfrm>
            <a:custGeom>
              <a:avLst/>
              <a:gdLst/>
              <a:ahLst/>
              <a:cxnLst/>
              <a:rect l="l" t="t" r="r" b="b"/>
              <a:pathLst>
                <a:path w="5334000" h="676275">
                  <a:moveTo>
                    <a:pt x="5334000" y="0"/>
                  </a:moveTo>
                  <a:lnTo>
                    <a:pt x="0" y="0"/>
                  </a:lnTo>
                  <a:lnTo>
                    <a:pt x="0" y="676275"/>
                  </a:lnTo>
                  <a:lnTo>
                    <a:pt x="5334000" y="6762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86500" y="2486025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571500" y="3238500"/>
            <a:ext cx="5334000" cy="666750"/>
            <a:chOff x="571500" y="3238500"/>
            <a:chExt cx="5334000" cy="666750"/>
          </a:xfrm>
        </p:grpSpPr>
        <p:sp>
          <p:nvSpPr>
            <p:cNvPr id="16" name="object 16"/>
            <p:cNvSpPr/>
            <p:nvPr/>
          </p:nvSpPr>
          <p:spPr>
            <a:xfrm>
              <a:off x="571500" y="3238500"/>
              <a:ext cx="5334000" cy="666750"/>
            </a:xfrm>
            <a:custGeom>
              <a:avLst/>
              <a:gdLst/>
              <a:ahLst/>
              <a:cxnLst/>
              <a:rect l="l" t="t" r="r" b="b"/>
              <a:pathLst>
                <a:path w="5334000" h="666750">
                  <a:moveTo>
                    <a:pt x="5334000" y="0"/>
                  </a:moveTo>
                  <a:lnTo>
                    <a:pt x="0" y="0"/>
                  </a:lnTo>
                  <a:lnTo>
                    <a:pt x="0" y="666750"/>
                  </a:lnTo>
                  <a:lnTo>
                    <a:pt x="5334000" y="66675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71500" y="3238500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6286500" y="3238500"/>
            <a:ext cx="5334000" cy="666750"/>
            <a:chOff x="6286500" y="3238500"/>
            <a:chExt cx="5334000" cy="666750"/>
          </a:xfrm>
        </p:grpSpPr>
        <p:sp>
          <p:nvSpPr>
            <p:cNvPr id="19" name="object 19"/>
            <p:cNvSpPr/>
            <p:nvPr/>
          </p:nvSpPr>
          <p:spPr>
            <a:xfrm>
              <a:off x="6286500" y="3238500"/>
              <a:ext cx="5334000" cy="666750"/>
            </a:xfrm>
            <a:custGeom>
              <a:avLst/>
              <a:gdLst/>
              <a:ahLst/>
              <a:cxnLst/>
              <a:rect l="l" t="t" r="r" b="b"/>
              <a:pathLst>
                <a:path w="5334000" h="666750">
                  <a:moveTo>
                    <a:pt x="5334000" y="0"/>
                  </a:moveTo>
                  <a:lnTo>
                    <a:pt x="0" y="0"/>
                  </a:lnTo>
                  <a:lnTo>
                    <a:pt x="0" y="666750"/>
                  </a:lnTo>
                  <a:lnTo>
                    <a:pt x="5334000" y="66675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286500" y="3238500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571500" y="3981450"/>
            <a:ext cx="5334000" cy="676275"/>
            <a:chOff x="571500" y="3981450"/>
            <a:chExt cx="5334000" cy="676275"/>
          </a:xfrm>
        </p:grpSpPr>
        <p:sp>
          <p:nvSpPr>
            <p:cNvPr id="22" name="object 22"/>
            <p:cNvSpPr/>
            <p:nvPr/>
          </p:nvSpPr>
          <p:spPr>
            <a:xfrm>
              <a:off x="571500" y="3981450"/>
              <a:ext cx="5334000" cy="676275"/>
            </a:xfrm>
            <a:custGeom>
              <a:avLst/>
              <a:gdLst/>
              <a:ahLst/>
              <a:cxnLst/>
              <a:rect l="l" t="t" r="r" b="b"/>
              <a:pathLst>
                <a:path w="5334000" h="676275">
                  <a:moveTo>
                    <a:pt x="5334000" y="0"/>
                  </a:moveTo>
                  <a:lnTo>
                    <a:pt x="0" y="0"/>
                  </a:lnTo>
                  <a:lnTo>
                    <a:pt x="0" y="676275"/>
                  </a:lnTo>
                  <a:lnTo>
                    <a:pt x="5334000" y="6762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71500" y="3981450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73100" y="1772848"/>
            <a:ext cx="4413250" cy="279844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14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388.1623a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Core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requirements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definitions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14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388.1625g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20" dirty="0">
                <a:solidFill>
                  <a:srgbClr val="4A4A4A"/>
                </a:solidFill>
                <a:latin typeface="Times New Roman"/>
                <a:cs typeface="Times New Roman"/>
              </a:rPr>
              <a:t>25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g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categorical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funding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 </a:t>
            </a: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FTE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over </a:t>
            </a:r>
            <a:r>
              <a:rPr sz="1200" spc="30" dirty="0">
                <a:solidFill>
                  <a:srgbClr val="4A4A4A"/>
                </a:solidFill>
                <a:latin typeface="Times New Roman"/>
                <a:cs typeface="Times New Roman"/>
              </a:rPr>
              <a:t>1.0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14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388.1701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General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State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60" dirty="0">
                <a:solidFill>
                  <a:srgbClr val="4A4A4A"/>
                </a:solidFill>
                <a:latin typeface="Times New Roman"/>
                <a:cs typeface="Times New Roman"/>
              </a:rPr>
              <a:t>Aid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Act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provisions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4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380.1230</a:t>
            </a:r>
            <a:r>
              <a:rPr sz="1350" b="1" spc="145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/</a:t>
            </a:r>
            <a:r>
              <a:rPr sz="1350" b="1" spc="14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380.1230a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Background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check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requirements</a:t>
            </a:r>
            <a:r>
              <a:rPr sz="135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advocates</a:t>
            </a:r>
            <a:r>
              <a:rPr sz="135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teachers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286500" y="3981450"/>
            <a:ext cx="5334000" cy="676275"/>
            <a:chOff x="6286500" y="3981450"/>
            <a:chExt cx="5334000" cy="676275"/>
          </a:xfrm>
        </p:grpSpPr>
        <p:sp>
          <p:nvSpPr>
            <p:cNvPr id="26" name="object 26"/>
            <p:cNvSpPr/>
            <p:nvPr/>
          </p:nvSpPr>
          <p:spPr>
            <a:xfrm>
              <a:off x="6286500" y="3981450"/>
              <a:ext cx="5334000" cy="676275"/>
            </a:xfrm>
            <a:custGeom>
              <a:avLst/>
              <a:gdLst/>
              <a:ahLst/>
              <a:cxnLst/>
              <a:rect l="l" t="t" r="r" b="b"/>
              <a:pathLst>
                <a:path w="5334000" h="676275">
                  <a:moveTo>
                    <a:pt x="5334000" y="0"/>
                  </a:moveTo>
                  <a:lnTo>
                    <a:pt x="0" y="0"/>
                  </a:lnTo>
                  <a:lnTo>
                    <a:pt x="0" y="676275"/>
                  </a:lnTo>
                  <a:lnTo>
                    <a:pt x="5334000" y="6762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286500" y="3981450"/>
              <a:ext cx="5334000" cy="28575"/>
            </a:xfrm>
            <a:custGeom>
              <a:avLst/>
              <a:gdLst/>
              <a:ahLst/>
              <a:cxnLst/>
              <a:rect l="l" t="t" r="r" b="b"/>
              <a:pathLst>
                <a:path w="5334000" h="28575">
                  <a:moveTo>
                    <a:pt x="5334000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5334000" y="285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388100" y="1772848"/>
            <a:ext cx="4584700" cy="279844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14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388.1606(4)(dd)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Membership</a:t>
            </a:r>
            <a:r>
              <a:rPr sz="1350" spc="2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counting</a:t>
            </a:r>
            <a:r>
              <a:rPr sz="1350" spc="1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provisions</a:t>
            </a:r>
            <a:r>
              <a:rPr sz="1350" spc="2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2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350" spc="1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definition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5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388.1622a</a:t>
            </a:r>
            <a:r>
              <a:rPr sz="1350" b="1" spc="15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/</a:t>
            </a:r>
            <a:r>
              <a:rPr sz="1350" b="1" spc="15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388.1622b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Foundation</a:t>
            </a:r>
            <a:r>
              <a:rPr sz="1350" spc="1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allowance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payment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provisions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4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380.1311</a:t>
            </a:r>
            <a:r>
              <a:rPr sz="1350" b="1" spc="145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/</a:t>
            </a:r>
            <a:r>
              <a:rPr sz="1350" b="1" spc="140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380.1311a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Mandatory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expulsion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provisions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eligibility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b="1" dirty="0">
                <a:solidFill>
                  <a:srgbClr val="E74C3C"/>
                </a:solidFill>
                <a:latin typeface="Courier New"/>
                <a:cs typeface="Courier New"/>
              </a:rPr>
              <a:t>MCL</a:t>
            </a:r>
            <a:r>
              <a:rPr sz="1350" b="1" spc="114" dirty="0">
                <a:solidFill>
                  <a:srgbClr val="E74C3C"/>
                </a:solidFill>
                <a:latin typeface="Courier New"/>
                <a:cs typeface="Courier New"/>
              </a:rPr>
              <a:t> </a:t>
            </a:r>
            <a:r>
              <a:rPr sz="1350" b="1" spc="-10" dirty="0">
                <a:solidFill>
                  <a:srgbClr val="E74C3C"/>
                </a:solidFill>
                <a:latin typeface="Courier New"/>
                <a:cs typeface="Courier New"/>
              </a:rPr>
              <a:t>380.1230i</a:t>
            </a:r>
            <a:endParaRPr sz="13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Annual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end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reporting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obligation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71500" y="5191125"/>
            <a:ext cx="11049000" cy="1476375"/>
            <a:chOff x="571500" y="5191125"/>
            <a:chExt cx="11049000" cy="1476375"/>
          </a:xfrm>
        </p:grpSpPr>
        <p:sp>
          <p:nvSpPr>
            <p:cNvPr id="30" name="object 30"/>
            <p:cNvSpPr/>
            <p:nvPr/>
          </p:nvSpPr>
          <p:spPr>
            <a:xfrm>
              <a:off x="571500" y="5191125"/>
              <a:ext cx="11049000" cy="1476375"/>
            </a:xfrm>
            <a:custGeom>
              <a:avLst/>
              <a:gdLst/>
              <a:ahLst/>
              <a:cxnLst/>
              <a:rect l="l" t="t" r="r" b="b"/>
              <a:pathLst>
                <a:path w="11049000" h="1476375">
                  <a:moveTo>
                    <a:pt x="11049000" y="0"/>
                  </a:moveTo>
                  <a:lnTo>
                    <a:pt x="0" y="0"/>
                  </a:lnTo>
                  <a:lnTo>
                    <a:pt x="0" y="1476375"/>
                  </a:lnTo>
                  <a:lnTo>
                    <a:pt x="11049000" y="1476375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1500" y="5191125"/>
              <a:ext cx="11049000" cy="38100"/>
            </a:xfrm>
            <a:custGeom>
              <a:avLst/>
              <a:gdLst/>
              <a:ahLst/>
              <a:cxnLst/>
              <a:rect l="l" t="t" r="r" b="b"/>
              <a:pathLst>
                <a:path w="11049000" h="38100">
                  <a:moveTo>
                    <a:pt x="11049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1049000" y="3810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71500" y="5269745"/>
            <a:ext cx="11049000" cy="1259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50">
              <a:latin typeface="Times New Roman"/>
              <a:cs typeface="Times New Roman"/>
            </a:endParaRPr>
          </a:p>
          <a:p>
            <a:pPr marL="237490">
              <a:lnSpc>
                <a:spcPct val="1000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KEY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RESOURCES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">
              <a:latin typeface="Times New Roman"/>
              <a:cs typeface="Times New Roman"/>
            </a:endParaRPr>
          </a:p>
          <a:p>
            <a:pPr marL="420370" indent="-182880">
              <a:lnSpc>
                <a:spcPct val="100000"/>
              </a:lnSpc>
              <a:buClr>
                <a:srgbClr val="E74C3C"/>
              </a:buClr>
              <a:buSzPct val="66666"/>
              <a:buFont typeface="Arial"/>
              <a:buChar char="■"/>
              <a:tabLst>
                <a:tab pos="420370" algn="l"/>
              </a:tabLst>
            </a:pPr>
            <a:r>
              <a:rPr sz="1350" spc="150" dirty="0">
                <a:solidFill>
                  <a:srgbClr val="005661"/>
                </a:solidFill>
                <a:latin typeface="Times New Roman"/>
                <a:cs typeface="Times New Roman"/>
              </a:rPr>
              <a:t>2025-</a:t>
            </a:r>
            <a:r>
              <a:rPr sz="1350" spc="180" dirty="0">
                <a:solidFill>
                  <a:srgbClr val="005661"/>
                </a:solidFill>
                <a:latin typeface="Times New Roman"/>
                <a:cs typeface="Times New Roman"/>
              </a:rPr>
              <a:t>26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Pupil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Accounting</a:t>
            </a:r>
            <a:r>
              <a:rPr sz="150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Manual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Section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10" dirty="0">
                <a:solidFill>
                  <a:srgbClr val="005661"/>
                </a:solidFill>
                <a:latin typeface="Times New Roman"/>
                <a:cs typeface="Times New Roman"/>
              </a:rPr>
              <a:t>5-</a:t>
            </a:r>
            <a:r>
              <a:rPr sz="1500" spc="-45" dirty="0">
                <a:solidFill>
                  <a:srgbClr val="005661"/>
                </a:solidFill>
                <a:latin typeface="Times New Roman"/>
                <a:cs typeface="Times New Roman"/>
              </a:rPr>
              <a:t>Q</a:t>
            </a:r>
            <a:r>
              <a:rPr sz="1350" spc="-45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500" spc="-5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 marL="420370" indent="-182880">
              <a:lnSpc>
                <a:spcPct val="100000"/>
              </a:lnSpc>
              <a:buClr>
                <a:srgbClr val="E74C3C"/>
              </a:buClr>
              <a:buSzPct val="60000"/>
              <a:buFont typeface="Arial"/>
              <a:buChar char="■"/>
              <a:tabLst>
                <a:tab pos="420370" algn="l"/>
              </a:tabLst>
            </a:pP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CEPI</a:t>
            </a:r>
            <a:r>
              <a:rPr sz="150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MSDS</a:t>
            </a:r>
            <a:r>
              <a:rPr sz="150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Collection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Details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Manual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—</a:t>
            </a:r>
            <a:r>
              <a:rPr sz="1350" spc="1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Section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 Component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E74C3C"/>
              </a:buClr>
              <a:buFont typeface="Arial"/>
              <a:buChar char="■"/>
            </a:pPr>
            <a:endParaRPr sz="100">
              <a:latin typeface="Times New Roman"/>
              <a:cs typeface="Times New Roman"/>
            </a:endParaRPr>
          </a:p>
          <a:p>
            <a:pPr marL="420370" indent="-182880">
              <a:lnSpc>
                <a:spcPct val="100000"/>
              </a:lnSpc>
              <a:buClr>
                <a:srgbClr val="E74C3C"/>
              </a:buClr>
              <a:buSzPct val="60000"/>
              <a:buFont typeface="Arial"/>
              <a:buChar char="■"/>
              <a:tabLst>
                <a:tab pos="420370" algn="l"/>
              </a:tabLst>
            </a:pPr>
            <a:r>
              <a:rPr sz="1500" spc="-114" dirty="0">
                <a:solidFill>
                  <a:srgbClr val="005661"/>
                </a:solidFill>
                <a:latin typeface="Times New Roman"/>
                <a:cs typeface="Times New Roman"/>
              </a:rPr>
              <a:t>MDE</a:t>
            </a:r>
            <a:r>
              <a:rPr sz="150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25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sz="1500" spc="125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-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Program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Resource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Document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30" dirty="0"/>
              <a:t>Action</a:t>
            </a:r>
            <a:r>
              <a:rPr spc="-10" dirty="0"/>
              <a:t> </a:t>
            </a:r>
            <a:r>
              <a:rPr spc="160" dirty="0"/>
              <a:t>Checklist</a:t>
            </a:r>
            <a:r>
              <a:rPr spc="5" dirty="0"/>
              <a:t> </a:t>
            </a:r>
            <a:r>
              <a:rPr spc="114" dirty="0"/>
              <a:t>for</a:t>
            </a:r>
            <a:r>
              <a:rPr spc="-20" dirty="0"/>
              <a:t> </a:t>
            </a:r>
            <a:r>
              <a:rPr spc="114" dirty="0"/>
              <a:t>Districts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8800" y="802917"/>
            <a:ext cx="679640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65" dirty="0">
                <a:solidFill>
                  <a:srgbClr val="D9E2E8"/>
                </a:solidFill>
                <a:latin typeface="Times New Roman"/>
                <a:cs typeface="Times New Roman"/>
              </a:rPr>
              <a:t>Use</a:t>
            </a:r>
            <a:r>
              <a:rPr sz="1650" spc="-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60" dirty="0">
                <a:solidFill>
                  <a:srgbClr val="D9E2E8"/>
                </a:solidFill>
                <a:latin typeface="Times New Roman"/>
                <a:cs typeface="Times New Roman"/>
              </a:rPr>
              <a:t>this</a:t>
            </a:r>
            <a:r>
              <a:rPr sz="1650" spc="-1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90" dirty="0">
                <a:solidFill>
                  <a:srgbClr val="D9E2E8"/>
                </a:solidFill>
                <a:latin typeface="Times New Roman"/>
                <a:cs typeface="Times New Roman"/>
              </a:rPr>
              <a:t>checklist</a:t>
            </a:r>
            <a:r>
              <a:rPr sz="1650" spc="-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95" dirty="0">
                <a:solidFill>
                  <a:srgbClr val="D9E2E8"/>
                </a:solidFill>
                <a:latin typeface="Times New Roman"/>
                <a:cs typeface="Times New Roman"/>
              </a:rPr>
              <a:t>to</a:t>
            </a:r>
            <a:r>
              <a:rPr sz="1650" spc="-3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20" dirty="0">
                <a:solidFill>
                  <a:srgbClr val="D9E2E8"/>
                </a:solidFill>
                <a:latin typeface="Times New Roman"/>
                <a:cs typeface="Times New Roman"/>
              </a:rPr>
              <a:t>ensure</a:t>
            </a:r>
            <a:r>
              <a:rPr sz="165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55" dirty="0">
                <a:solidFill>
                  <a:srgbClr val="D9E2E8"/>
                </a:solidFill>
                <a:latin typeface="Times New Roman"/>
                <a:cs typeface="Times New Roman"/>
              </a:rPr>
              <a:t>your</a:t>
            </a:r>
            <a:r>
              <a:rPr sz="1650" spc="-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70" dirty="0">
                <a:solidFill>
                  <a:srgbClr val="D9E2E8"/>
                </a:solidFill>
                <a:latin typeface="Times New Roman"/>
                <a:cs typeface="Times New Roman"/>
              </a:rPr>
              <a:t>program</a:t>
            </a:r>
            <a:r>
              <a:rPr sz="1650" dirty="0">
                <a:solidFill>
                  <a:srgbClr val="D9E2E8"/>
                </a:solidFill>
                <a:latin typeface="Times New Roman"/>
                <a:cs typeface="Times New Roman"/>
              </a:rPr>
              <a:t> is</a:t>
            </a:r>
            <a:r>
              <a:rPr sz="1650" spc="-1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60" dirty="0">
                <a:solidFill>
                  <a:srgbClr val="D9E2E8"/>
                </a:solidFill>
                <a:latin typeface="Times New Roman"/>
                <a:cs typeface="Times New Roman"/>
              </a:rPr>
              <a:t>properly</a:t>
            </a:r>
            <a:r>
              <a:rPr sz="1650" spc="1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50" dirty="0">
                <a:solidFill>
                  <a:srgbClr val="D9E2E8"/>
                </a:solidFill>
                <a:latin typeface="Times New Roman"/>
                <a:cs typeface="Times New Roman"/>
              </a:rPr>
              <a:t>set</a:t>
            </a:r>
            <a:r>
              <a:rPr sz="1650" spc="-1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80" dirty="0">
                <a:solidFill>
                  <a:srgbClr val="D9E2E8"/>
                </a:solidFill>
                <a:latin typeface="Times New Roman"/>
                <a:cs typeface="Times New Roman"/>
              </a:rPr>
              <a:t>up</a:t>
            </a:r>
            <a:r>
              <a:rPr sz="1650" spc="-5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00" dirty="0">
                <a:solidFill>
                  <a:srgbClr val="D9E2E8"/>
                </a:solidFill>
                <a:latin typeface="Times New Roman"/>
                <a:cs typeface="Times New Roman"/>
              </a:rPr>
              <a:t>and</a:t>
            </a:r>
            <a:r>
              <a:rPr sz="1650" spc="-5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-10" dirty="0">
                <a:solidFill>
                  <a:srgbClr val="D9E2E8"/>
                </a:solidFill>
                <a:latin typeface="Times New Roman"/>
                <a:cs typeface="Times New Roman"/>
              </a:rPr>
              <a:t>compliant</a:t>
            </a:r>
            <a:endParaRPr sz="165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71500" y="1838325"/>
            <a:ext cx="3495675" cy="5019675"/>
            <a:chOff x="571500" y="1838325"/>
            <a:chExt cx="3495675" cy="5019675"/>
          </a:xfrm>
        </p:grpSpPr>
        <p:sp>
          <p:nvSpPr>
            <p:cNvPr id="8" name="object 8"/>
            <p:cNvSpPr/>
            <p:nvPr/>
          </p:nvSpPr>
          <p:spPr>
            <a:xfrm>
              <a:off x="571500" y="1895475"/>
              <a:ext cx="3495675" cy="4962525"/>
            </a:xfrm>
            <a:custGeom>
              <a:avLst/>
              <a:gdLst/>
              <a:ahLst/>
              <a:cxnLst/>
              <a:rect l="l" t="t" r="r" b="b"/>
              <a:pathLst>
                <a:path w="3495675" h="4962525">
                  <a:moveTo>
                    <a:pt x="0" y="4962525"/>
                  </a:moveTo>
                  <a:lnTo>
                    <a:pt x="3495675" y="4962525"/>
                  </a:lnTo>
                  <a:lnTo>
                    <a:pt x="3495675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1500" y="1838325"/>
              <a:ext cx="3495675" cy="57150"/>
            </a:xfrm>
            <a:custGeom>
              <a:avLst/>
              <a:gdLst/>
              <a:ahLst/>
              <a:cxnLst/>
              <a:rect l="l" t="t" r="r" b="b"/>
              <a:pathLst>
                <a:path w="3495675" h="57150">
                  <a:moveTo>
                    <a:pt x="349567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95675" y="57150"/>
                  </a:lnTo>
                  <a:lnTo>
                    <a:pt x="3495675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9625" y="2505075"/>
              <a:ext cx="3019425" cy="19050"/>
            </a:xfrm>
            <a:custGeom>
              <a:avLst/>
              <a:gdLst/>
              <a:ahLst/>
              <a:cxnLst/>
              <a:rect l="l" t="t" r="r" b="b"/>
              <a:pathLst>
                <a:path w="3019425" h="19050">
                  <a:moveTo>
                    <a:pt x="301942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19425" y="19050"/>
                  </a:lnTo>
                  <a:lnTo>
                    <a:pt x="3019425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96925" y="2111845"/>
            <a:ext cx="204025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BEFORE</a:t>
            </a:r>
            <a:r>
              <a:rPr sz="1500" spc="2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LAUNCHING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19150" y="27527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82675" y="2693384"/>
            <a:ext cx="2717800" cy="4400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Flag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building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alternative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education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provider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EEM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19150" y="33337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82675" y="3274409"/>
            <a:ext cx="2203450" cy="4400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Adopt</a:t>
            </a:r>
            <a:r>
              <a:rPr sz="135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written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definition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satisfactory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9150" y="39147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082675" y="3855434"/>
            <a:ext cx="2034539" cy="4400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Establish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WLP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template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and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completion</a:t>
            </a:r>
            <a:r>
              <a:rPr sz="1350" spc="2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workflow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19150" y="44862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82675" y="4412418"/>
            <a:ext cx="2654935" cy="463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500"/>
              </a:lnSpc>
              <a:spcBef>
                <a:spcPts val="100"/>
              </a:spcBef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Complete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background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checks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all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advocates</a:t>
            </a:r>
            <a:r>
              <a:rPr sz="135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teachers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record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19150" y="50673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082675" y="4993443"/>
            <a:ext cx="2744470" cy="673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25450">
              <a:lnSpc>
                <a:spcPct val="106500"/>
              </a:lnSpc>
              <a:spcBef>
                <a:spcPts val="100"/>
              </a:spcBef>
            </a:pPr>
            <a:r>
              <a:rPr sz="1350" spc="-13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using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75" dirty="0">
                <a:solidFill>
                  <a:srgbClr val="4A4A4A"/>
                </a:solidFill>
                <a:latin typeface="Times New Roman"/>
                <a:cs typeface="Times New Roman"/>
              </a:rPr>
              <a:t>EMO</a:t>
            </a:r>
            <a:r>
              <a:rPr sz="1200" spc="-7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verify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EMO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partners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least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one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other</a:t>
            </a:r>
            <a:endParaRPr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execute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written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contract</a:t>
            </a:r>
            <a:endParaRPr sz="1350" dirty="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352925" y="1838325"/>
            <a:ext cx="3486150" cy="5019675"/>
            <a:chOff x="4352925" y="1838325"/>
            <a:chExt cx="3486150" cy="5019675"/>
          </a:xfrm>
        </p:grpSpPr>
        <p:sp>
          <p:nvSpPr>
            <p:cNvPr id="23" name="object 23"/>
            <p:cNvSpPr/>
            <p:nvPr/>
          </p:nvSpPr>
          <p:spPr>
            <a:xfrm>
              <a:off x="4352925" y="1895475"/>
              <a:ext cx="3486150" cy="4962525"/>
            </a:xfrm>
            <a:custGeom>
              <a:avLst/>
              <a:gdLst/>
              <a:ahLst/>
              <a:cxnLst/>
              <a:rect l="l" t="t" r="r" b="b"/>
              <a:pathLst>
                <a:path w="3486150" h="4962525">
                  <a:moveTo>
                    <a:pt x="0" y="4962525"/>
                  </a:moveTo>
                  <a:lnTo>
                    <a:pt x="3486150" y="4962525"/>
                  </a:lnTo>
                  <a:lnTo>
                    <a:pt x="3486150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52925" y="1838325"/>
              <a:ext cx="3486150" cy="57150"/>
            </a:xfrm>
            <a:custGeom>
              <a:avLst/>
              <a:gdLst/>
              <a:ahLst/>
              <a:cxnLst/>
              <a:rect l="l" t="t" r="r" b="b"/>
              <a:pathLst>
                <a:path w="3486150" h="57150">
                  <a:moveTo>
                    <a:pt x="34861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86150" y="57150"/>
                  </a:lnTo>
                  <a:lnTo>
                    <a:pt x="34861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91050" y="2505075"/>
              <a:ext cx="3009900" cy="19050"/>
            </a:xfrm>
            <a:custGeom>
              <a:avLst/>
              <a:gdLst/>
              <a:ahLst/>
              <a:cxnLst/>
              <a:rect l="l" t="t" r="r" b="b"/>
              <a:pathLst>
                <a:path w="3009900" h="19050">
                  <a:moveTo>
                    <a:pt x="30099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09900" y="19050"/>
                  </a:lnTo>
                  <a:lnTo>
                    <a:pt x="3009900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575225" y="2111845"/>
            <a:ext cx="233616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dirty="0">
                <a:solidFill>
                  <a:srgbClr val="E74C3C"/>
                </a:solidFill>
                <a:latin typeface="Times New Roman"/>
                <a:cs typeface="Times New Roman"/>
              </a:rPr>
              <a:t>MONTHLY</a:t>
            </a:r>
            <a:r>
              <a:rPr sz="1500" spc="18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E74C3C"/>
                </a:solidFill>
                <a:latin typeface="Times New Roman"/>
                <a:cs typeface="Times New Roman"/>
              </a:rPr>
              <a:t>OPERATIONS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600575" y="27527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E74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860975" y="2693384"/>
            <a:ext cx="2648585" cy="65913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 algn="just">
              <a:lnSpc>
                <a:spcPct val="104200"/>
              </a:lnSpc>
              <a:spcBef>
                <a:spcPts val="25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Ensure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WLPs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place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new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200" spc="7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600575" y="35433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E74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860975" y="3469443"/>
            <a:ext cx="2603500" cy="463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5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Monitor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document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200" spc="7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satisfactory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600575" y="41243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E74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860975" y="4064984"/>
            <a:ext cx="2447925" cy="65913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Implement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interventions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within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4A4A4A"/>
                </a:solidFill>
                <a:latin typeface="Times New Roman"/>
                <a:cs typeface="Times New Roman"/>
              </a:rPr>
              <a:t>10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days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misses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target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600575" y="49149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E74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860975" y="4841043"/>
            <a:ext cx="2647950" cy="463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500"/>
              </a:lnSpc>
              <a:spcBef>
                <a:spcPts val="10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Submit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SRM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within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4A4A4A"/>
                </a:solidFill>
                <a:latin typeface="Times New Roman"/>
                <a:cs typeface="Times New Roman"/>
              </a:rPr>
              <a:t>30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days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end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600575" y="54959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E74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860975" y="5436584"/>
            <a:ext cx="2425065" cy="4400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Reconcile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MSDS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data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State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Aid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Status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124825" y="1838325"/>
            <a:ext cx="3495675" cy="5019675"/>
            <a:chOff x="8124825" y="1838325"/>
            <a:chExt cx="3495675" cy="5019675"/>
          </a:xfrm>
        </p:grpSpPr>
        <p:sp>
          <p:nvSpPr>
            <p:cNvPr id="38" name="object 38"/>
            <p:cNvSpPr/>
            <p:nvPr/>
          </p:nvSpPr>
          <p:spPr>
            <a:xfrm>
              <a:off x="8124825" y="1895475"/>
              <a:ext cx="3495675" cy="4962525"/>
            </a:xfrm>
            <a:custGeom>
              <a:avLst/>
              <a:gdLst/>
              <a:ahLst/>
              <a:cxnLst/>
              <a:rect l="l" t="t" r="r" b="b"/>
              <a:pathLst>
                <a:path w="3495675" h="4962525">
                  <a:moveTo>
                    <a:pt x="0" y="4962525"/>
                  </a:moveTo>
                  <a:lnTo>
                    <a:pt x="3495675" y="4962525"/>
                  </a:lnTo>
                  <a:lnTo>
                    <a:pt x="3495675" y="0"/>
                  </a:lnTo>
                  <a:lnTo>
                    <a:pt x="0" y="0"/>
                  </a:lnTo>
                  <a:lnTo>
                    <a:pt x="0" y="4962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124825" y="1838325"/>
              <a:ext cx="3495675" cy="57150"/>
            </a:xfrm>
            <a:custGeom>
              <a:avLst/>
              <a:gdLst/>
              <a:ahLst/>
              <a:cxnLst/>
              <a:rect l="l" t="t" r="r" b="b"/>
              <a:pathLst>
                <a:path w="3495675" h="57150">
                  <a:moveTo>
                    <a:pt x="349567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3495675" y="57150"/>
                  </a:lnTo>
                  <a:lnTo>
                    <a:pt x="3495675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362950" y="2505075"/>
              <a:ext cx="3019425" cy="19050"/>
            </a:xfrm>
            <a:custGeom>
              <a:avLst/>
              <a:gdLst/>
              <a:ahLst/>
              <a:cxnLst/>
              <a:rect l="l" t="t" r="r" b="b"/>
              <a:pathLst>
                <a:path w="3019425" h="19050">
                  <a:moveTo>
                    <a:pt x="301942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019425" y="19050"/>
                  </a:lnTo>
                  <a:lnTo>
                    <a:pt x="3019425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8353526" y="2111845"/>
            <a:ext cx="110299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ANNUALLY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8372475" y="27527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639276" y="2693384"/>
            <a:ext cx="2632075" cy="4400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Submit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end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data</a:t>
            </a:r>
            <a:r>
              <a:rPr sz="13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to </a:t>
            </a:r>
            <a:r>
              <a:rPr sz="1350" spc="-110" dirty="0">
                <a:solidFill>
                  <a:srgbClr val="4A4A4A"/>
                </a:solidFill>
                <a:latin typeface="Times New Roman"/>
                <a:cs typeface="Times New Roman"/>
              </a:rPr>
              <a:t>MDE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June</a:t>
            </a:r>
            <a:r>
              <a:rPr sz="1350" spc="-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55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55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380.1230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i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8372475" y="33337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8639276" y="3274409"/>
            <a:ext cx="2451100" cy="65913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Review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update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200" spc="5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satisfactory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definition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8372475" y="41243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8639276" y="4064984"/>
            <a:ext cx="2517775" cy="4400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60"/>
              </a:spcBef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Audit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200" spc="55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ratios</a:t>
            </a:r>
            <a:r>
              <a:rPr sz="1350" spc="1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and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background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check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documentation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53F189A-B466-BF12-ED82-39C9F6A8E017}"/>
              </a:ext>
            </a:extLst>
          </p:cNvPr>
          <p:cNvSpPr txBox="1"/>
          <p:nvPr/>
        </p:nvSpPr>
        <p:spPr>
          <a:xfrm>
            <a:off x="971550" y="5789528"/>
            <a:ext cx="2986496" cy="307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425450" algn="just">
              <a:lnSpc>
                <a:spcPct val="106500"/>
              </a:lnSpc>
              <a:spcBef>
                <a:spcPts val="100"/>
              </a:spcBef>
            </a:pPr>
            <a:r>
              <a:rPr lang="en-US" sz="1400" spc="-130" dirty="0">
                <a:solidFill>
                  <a:srgbClr val="4A4A4A"/>
                </a:solidFill>
                <a:latin typeface="Times New Roman"/>
                <a:cs typeface="Times New Roman"/>
              </a:rPr>
              <a:t>Develop a calendar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50" name="object 20">
            <a:extLst>
              <a:ext uri="{FF2B5EF4-FFF2-40B4-BE49-F238E27FC236}">
                <a16:creationId xmlns:a16="http://schemas.microsoft.com/office/drawing/2014/main" id="{C34FD285-465D-E8CB-4048-389505FB1A93}"/>
              </a:ext>
            </a:extLst>
          </p:cNvPr>
          <p:cNvSpPr/>
          <p:nvPr/>
        </p:nvSpPr>
        <p:spPr>
          <a:xfrm>
            <a:off x="809625" y="58877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4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9050">
            <a:solidFill>
              <a:srgbClr val="0056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457324"/>
              <a:ext cx="12192000" cy="5400675"/>
            </a:xfrm>
            <a:custGeom>
              <a:avLst/>
              <a:gdLst/>
              <a:ahLst/>
              <a:cxnLst/>
              <a:rect l="l" t="t" r="r" b="b"/>
              <a:pathLst>
                <a:path w="12192000" h="5400675">
                  <a:moveTo>
                    <a:pt x="0" y="5400675"/>
                  </a:moveTo>
                  <a:lnTo>
                    <a:pt x="12192000" y="5400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400675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1457325"/>
            </a:xfrm>
            <a:custGeom>
              <a:avLst/>
              <a:gdLst/>
              <a:ahLst/>
              <a:cxnLst/>
              <a:rect l="l" t="t" r="r" b="b"/>
              <a:pathLst>
                <a:path w="12192000" h="1457325">
                  <a:moveTo>
                    <a:pt x="12192000" y="0"/>
                  </a:moveTo>
                  <a:lnTo>
                    <a:pt x="0" y="0"/>
                  </a:lnTo>
                  <a:lnTo>
                    <a:pt x="0" y="1457325"/>
                  </a:lnTo>
                  <a:lnTo>
                    <a:pt x="12192000" y="1457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58800" y="218593"/>
            <a:ext cx="7925434" cy="865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600" spc="140" dirty="0"/>
              <a:t>Summary</a:t>
            </a:r>
            <a:r>
              <a:rPr sz="2600" spc="-20" dirty="0"/>
              <a:t> </a:t>
            </a:r>
            <a:r>
              <a:rPr sz="2600" spc="210" dirty="0"/>
              <a:t>and</a:t>
            </a:r>
            <a:r>
              <a:rPr sz="2600" spc="-10" dirty="0"/>
              <a:t> </a:t>
            </a:r>
            <a:r>
              <a:rPr sz="2600" dirty="0"/>
              <a:t>Key</a:t>
            </a:r>
            <a:r>
              <a:rPr sz="2600" spc="-20" dirty="0"/>
              <a:t> </a:t>
            </a:r>
            <a:r>
              <a:rPr sz="2600" spc="145" dirty="0"/>
              <a:t>Takeaways</a:t>
            </a:r>
            <a:endParaRPr sz="26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70" dirty="0">
                <a:solidFill>
                  <a:srgbClr val="D9E2E8"/>
                </a:solidFill>
              </a:rPr>
              <a:t>Proper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implementation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14" dirty="0">
                <a:solidFill>
                  <a:srgbClr val="D9E2E8"/>
                </a:solidFill>
              </a:rPr>
              <a:t>protects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50" dirty="0">
                <a:solidFill>
                  <a:srgbClr val="D9E2E8"/>
                </a:solidFill>
              </a:rPr>
              <a:t>s</a:t>
            </a:r>
            <a:r>
              <a:rPr sz="1650" spc="145" dirty="0">
                <a:solidFill>
                  <a:srgbClr val="D9E2E8"/>
                </a:solidFill>
              </a:rPr>
              <a:t>t</a:t>
            </a:r>
            <a:r>
              <a:rPr sz="1650" spc="130" dirty="0">
                <a:solidFill>
                  <a:srgbClr val="D9E2E8"/>
                </a:solidFill>
              </a:rPr>
              <a:t>u</a:t>
            </a:r>
            <a:r>
              <a:rPr sz="1650" spc="105" dirty="0">
                <a:solidFill>
                  <a:srgbClr val="D9E2E8"/>
                </a:solidFill>
              </a:rPr>
              <a:t>d</a:t>
            </a:r>
            <a:r>
              <a:rPr sz="1650" spc="150" dirty="0">
                <a:solidFill>
                  <a:srgbClr val="D9E2E8"/>
                </a:solidFill>
              </a:rPr>
              <a:t>e</a:t>
            </a:r>
            <a:r>
              <a:rPr sz="1650" spc="130" dirty="0">
                <a:solidFill>
                  <a:srgbClr val="D9E2E8"/>
                </a:solidFill>
              </a:rPr>
              <a:t>n</a:t>
            </a:r>
            <a:r>
              <a:rPr sz="1650" spc="145" dirty="0">
                <a:solidFill>
                  <a:srgbClr val="D9E2E8"/>
                </a:solidFill>
              </a:rPr>
              <a:t>t</a:t>
            </a:r>
            <a:r>
              <a:rPr sz="1650" spc="150" dirty="0">
                <a:solidFill>
                  <a:srgbClr val="D9E2E8"/>
                </a:solidFill>
              </a:rPr>
              <a:t>s</a:t>
            </a:r>
            <a:r>
              <a:rPr sz="400" spc="135" dirty="0">
                <a:solidFill>
                  <a:srgbClr val="D9E2E8"/>
                </a:solidFill>
              </a:rPr>
              <a:t>,</a:t>
            </a:r>
            <a:r>
              <a:rPr sz="400" spc="290" dirty="0">
                <a:solidFill>
                  <a:srgbClr val="D9E2E8"/>
                </a:solidFill>
              </a:rPr>
              <a:t> </a:t>
            </a:r>
            <a:r>
              <a:rPr sz="1650" spc="120" dirty="0">
                <a:solidFill>
                  <a:srgbClr val="D9E2E8"/>
                </a:solidFill>
              </a:rPr>
              <a:t>ensures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150" dirty="0">
                <a:solidFill>
                  <a:srgbClr val="D9E2E8"/>
                </a:solidFill>
              </a:rPr>
              <a:t>c</a:t>
            </a:r>
            <a:r>
              <a:rPr sz="1650" spc="110" dirty="0">
                <a:solidFill>
                  <a:srgbClr val="D9E2E8"/>
                </a:solidFill>
              </a:rPr>
              <a:t>o</a:t>
            </a:r>
            <a:r>
              <a:rPr sz="1650" spc="135" dirty="0">
                <a:solidFill>
                  <a:srgbClr val="D9E2E8"/>
                </a:solidFill>
              </a:rPr>
              <a:t>m</a:t>
            </a:r>
            <a:r>
              <a:rPr sz="1650" spc="90" dirty="0">
                <a:solidFill>
                  <a:srgbClr val="D9E2E8"/>
                </a:solidFill>
              </a:rPr>
              <a:t>p</a:t>
            </a:r>
            <a:r>
              <a:rPr sz="1650" spc="110" dirty="0">
                <a:solidFill>
                  <a:srgbClr val="D9E2E8"/>
                </a:solidFill>
              </a:rPr>
              <a:t>li</a:t>
            </a:r>
            <a:r>
              <a:rPr sz="1650" spc="95" dirty="0">
                <a:solidFill>
                  <a:srgbClr val="D9E2E8"/>
                </a:solidFill>
              </a:rPr>
              <a:t>a</a:t>
            </a:r>
            <a:r>
              <a:rPr sz="1650" spc="114" dirty="0">
                <a:solidFill>
                  <a:srgbClr val="D9E2E8"/>
                </a:solidFill>
              </a:rPr>
              <a:t>n</a:t>
            </a:r>
            <a:r>
              <a:rPr sz="1650" spc="150" dirty="0">
                <a:solidFill>
                  <a:srgbClr val="D9E2E8"/>
                </a:solidFill>
              </a:rPr>
              <a:t>c</a:t>
            </a:r>
            <a:r>
              <a:rPr sz="1650" spc="135" dirty="0">
                <a:solidFill>
                  <a:srgbClr val="D9E2E8"/>
                </a:solidFill>
              </a:rPr>
              <a:t>e</a:t>
            </a:r>
            <a:r>
              <a:rPr sz="400" spc="120" dirty="0">
                <a:solidFill>
                  <a:srgbClr val="D9E2E8"/>
                </a:solidFill>
              </a:rPr>
              <a:t>,</a:t>
            </a:r>
            <a:r>
              <a:rPr sz="400" spc="29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and</a:t>
            </a:r>
            <a:r>
              <a:rPr sz="1650" spc="-45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maximizes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-114" dirty="0">
                <a:solidFill>
                  <a:srgbClr val="D9E2E8"/>
                </a:solidFill>
              </a:rPr>
              <a:t>funding</a:t>
            </a:r>
            <a:endParaRPr sz="1650"/>
          </a:p>
        </p:txBody>
      </p:sp>
      <p:grpSp>
        <p:nvGrpSpPr>
          <p:cNvPr id="6" name="object 6"/>
          <p:cNvGrpSpPr/>
          <p:nvPr/>
        </p:nvGrpSpPr>
        <p:grpSpPr>
          <a:xfrm>
            <a:off x="571500" y="1685925"/>
            <a:ext cx="6496050" cy="5172075"/>
            <a:chOff x="571500" y="1685925"/>
            <a:chExt cx="6496050" cy="5172075"/>
          </a:xfrm>
        </p:grpSpPr>
        <p:sp>
          <p:nvSpPr>
            <p:cNvPr id="7" name="object 7"/>
            <p:cNvSpPr/>
            <p:nvPr/>
          </p:nvSpPr>
          <p:spPr>
            <a:xfrm>
              <a:off x="571500" y="1685925"/>
              <a:ext cx="6496050" cy="5172075"/>
            </a:xfrm>
            <a:custGeom>
              <a:avLst/>
              <a:gdLst/>
              <a:ahLst/>
              <a:cxnLst/>
              <a:rect l="l" t="t" r="r" b="b"/>
              <a:pathLst>
                <a:path w="6496050" h="5172075">
                  <a:moveTo>
                    <a:pt x="6496050" y="0"/>
                  </a:moveTo>
                  <a:lnTo>
                    <a:pt x="0" y="0"/>
                  </a:lnTo>
                  <a:lnTo>
                    <a:pt x="0" y="5172075"/>
                  </a:lnTo>
                  <a:lnTo>
                    <a:pt x="6496050" y="5172075"/>
                  </a:lnTo>
                  <a:lnTo>
                    <a:pt x="64960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500" y="1685925"/>
              <a:ext cx="6496050" cy="38100"/>
            </a:xfrm>
            <a:custGeom>
              <a:avLst/>
              <a:gdLst/>
              <a:ahLst/>
              <a:cxnLst/>
              <a:rect l="l" t="t" r="r" b="b"/>
              <a:pathLst>
                <a:path w="6496050" h="38100">
                  <a:moveTo>
                    <a:pt x="649605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6496050" y="38100"/>
                  </a:lnTo>
                  <a:lnTo>
                    <a:pt x="64960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25500" y="1892864"/>
            <a:ext cx="558228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85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800" spc="1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5661"/>
                </a:solidFill>
                <a:latin typeface="Times New Roman"/>
                <a:cs typeface="Times New Roman"/>
              </a:rPr>
              <a:t>FIVE</a:t>
            </a:r>
            <a:r>
              <a:rPr sz="1800" spc="1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50" dirty="0">
                <a:solidFill>
                  <a:srgbClr val="005661"/>
                </a:solidFill>
                <a:latin typeface="Times New Roman"/>
                <a:cs typeface="Times New Roman"/>
              </a:rPr>
              <a:t>PILLARS</a:t>
            </a:r>
            <a:r>
              <a:rPr sz="1800" spc="1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50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r>
              <a:rPr sz="18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8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70" dirty="0">
                <a:solidFill>
                  <a:srgbClr val="005661"/>
                </a:solidFill>
                <a:latin typeface="Times New Roman"/>
                <a:cs typeface="Times New Roman"/>
              </a:rPr>
              <a:t>COMPLIANT</a:t>
            </a:r>
            <a:r>
              <a:rPr sz="1800" spc="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50" dirty="0">
                <a:solidFill>
                  <a:srgbClr val="005661"/>
                </a:solidFill>
                <a:latin typeface="Times New Roman"/>
                <a:cs typeface="Times New Roman"/>
              </a:rPr>
              <a:t>PROGRAM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8200" y="23431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25550" y="2280674"/>
            <a:ext cx="2213610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Eligible</a:t>
            </a:r>
            <a:r>
              <a:rPr sz="150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pupils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2500"/>
              </a:lnSpc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Document</a:t>
            </a:r>
            <a:r>
              <a:rPr sz="1500" spc="1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every</a:t>
            </a:r>
            <a:r>
              <a:rPr sz="15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20" dirty="0">
                <a:solidFill>
                  <a:srgbClr val="4A4A4A"/>
                </a:solidFill>
                <a:latin typeface="Times New Roman"/>
                <a:cs typeface="Times New Roman"/>
              </a:rPr>
              <a:t>student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500" spc="120" dirty="0">
                <a:solidFill>
                  <a:srgbClr val="4A4A4A"/>
                </a:solidFill>
                <a:latin typeface="Times New Roman"/>
                <a:cs typeface="Times New Roman"/>
              </a:rPr>
              <a:t>s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eligibility</a:t>
            </a:r>
            <a:r>
              <a:rPr sz="1500" spc="2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category</a:t>
            </a:r>
            <a:r>
              <a:rPr sz="1500" spc="2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before enrollment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05250" y="234315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</a:pPr>
            <a:r>
              <a:rPr sz="1200" spc="10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90669" y="2280674"/>
            <a:ext cx="2055495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Written</a:t>
            </a:r>
            <a:r>
              <a:rPr sz="1500" spc="1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learning</a:t>
            </a:r>
            <a:r>
              <a:rPr sz="1500" spc="1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plans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2500"/>
              </a:lnSpc>
            </a:pP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place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first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day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;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updated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and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monitored</a:t>
            </a:r>
            <a:r>
              <a:rPr sz="150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8200" y="354330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</a:pPr>
            <a:r>
              <a:rPr sz="1200" spc="12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25550" y="3521752"/>
            <a:ext cx="2148205" cy="1349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75920">
              <a:lnSpc>
                <a:spcPct val="112500"/>
              </a:lnSpc>
              <a:spcBef>
                <a:spcPts val="95"/>
              </a:spcBef>
            </a:pP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Satisfactory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monthly progress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92710">
              <a:lnSpc>
                <a:spcPct val="112500"/>
              </a:lnSpc>
              <a:spcBef>
                <a:spcPts val="5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Defined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writing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35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;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measured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documented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every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05250" y="3543300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</a:pPr>
            <a:r>
              <a:rPr sz="1200" spc="16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90669" y="3480825"/>
            <a:ext cx="2213610" cy="1390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Timely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reporting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2500"/>
              </a:lnSpc>
            </a:pP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30-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day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deadline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is 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absolute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;</a:t>
            </a:r>
            <a:r>
              <a:rPr sz="1350" spc="1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build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internal</a:t>
            </a:r>
            <a:endParaRPr sz="1500">
              <a:latin typeface="Times New Roman"/>
              <a:cs typeface="Times New Roman"/>
            </a:endParaRPr>
          </a:p>
          <a:p>
            <a:pPr marL="12700" marR="662940">
              <a:lnSpc>
                <a:spcPct val="112500"/>
              </a:lnSpc>
            </a:pP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systems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ensure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compliance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8200" y="5000625"/>
            <a:ext cx="285750" cy="285750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</a:pPr>
            <a:r>
              <a:rPr sz="1200" spc="9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25550" y="4938150"/>
            <a:ext cx="2355215" cy="1390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District</a:t>
            </a:r>
            <a:r>
              <a:rPr sz="1500" spc="20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control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legally</a:t>
            </a:r>
            <a:endParaRPr sz="15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2500"/>
              </a:lnSpc>
            </a:pP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responsible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;</a:t>
            </a:r>
            <a:r>
              <a:rPr sz="1350" spc="1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never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35" dirty="0">
                <a:solidFill>
                  <a:srgbClr val="4A4A4A"/>
                </a:solidFill>
                <a:latin typeface="Times New Roman"/>
                <a:cs typeface="Times New Roman"/>
              </a:rPr>
              <a:t>delegate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50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5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reporting</a:t>
            </a:r>
            <a:r>
              <a:rPr sz="150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1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50" dirty="0">
                <a:solidFill>
                  <a:srgbClr val="4A4A4A"/>
                </a:solidFill>
                <a:latin typeface="Times New Roman"/>
                <a:cs typeface="Times New Roman"/>
              </a:rPr>
              <a:t>a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vendor</a:t>
            </a:r>
            <a:endParaRPr sz="1500">
              <a:latin typeface="Times New Roman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296150" y="1685925"/>
            <a:ext cx="4324350" cy="1943100"/>
            <a:chOff x="7296150" y="1685925"/>
            <a:chExt cx="4324350" cy="1943100"/>
          </a:xfrm>
        </p:grpSpPr>
        <p:sp>
          <p:nvSpPr>
            <p:cNvPr id="21" name="object 21"/>
            <p:cNvSpPr/>
            <p:nvPr/>
          </p:nvSpPr>
          <p:spPr>
            <a:xfrm>
              <a:off x="7296150" y="1685925"/>
              <a:ext cx="4324350" cy="1943100"/>
            </a:xfrm>
            <a:custGeom>
              <a:avLst/>
              <a:gdLst/>
              <a:ahLst/>
              <a:cxnLst/>
              <a:rect l="l" t="t" r="r" b="b"/>
              <a:pathLst>
                <a:path w="4324350" h="1943100">
                  <a:moveTo>
                    <a:pt x="4324350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4324350" y="1943100"/>
                  </a:lnTo>
                  <a:lnTo>
                    <a:pt x="432435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96150" y="1685925"/>
              <a:ext cx="4324350" cy="38100"/>
            </a:xfrm>
            <a:custGeom>
              <a:avLst/>
              <a:gdLst/>
              <a:ahLst/>
              <a:cxnLst/>
              <a:rect l="l" t="t" r="r" b="b"/>
              <a:pathLst>
                <a:path w="4324350" h="38100">
                  <a:moveTo>
                    <a:pt x="432435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4324350" y="38100"/>
                  </a:lnTo>
                  <a:lnTo>
                    <a:pt x="43243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7296150" y="1876237"/>
            <a:ext cx="4324350" cy="15519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125"/>
              </a:spcBef>
            </a:pPr>
            <a:r>
              <a:rPr sz="1450" spc="65" dirty="0">
                <a:solidFill>
                  <a:srgbClr val="005661"/>
                </a:solidFill>
                <a:latin typeface="Times New Roman"/>
                <a:cs typeface="Times New Roman"/>
              </a:rPr>
              <a:t>REMEMBER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 marL="186055" marR="565785">
              <a:lnSpc>
                <a:spcPct val="1181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350" spc="9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provides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powerful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flexible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funding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mechanism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serve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students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who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need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it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most</a:t>
            </a:r>
            <a:r>
              <a:rPr sz="1200" spc="65" dirty="0">
                <a:solidFill>
                  <a:srgbClr val="4A4A4A"/>
                </a:solidFill>
                <a:latin typeface="Times New Roman"/>
                <a:cs typeface="Times New Roman"/>
              </a:rPr>
              <a:t>.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Proper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implementation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ensures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those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students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receive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support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they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deserve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—</a:t>
            </a:r>
            <a:r>
              <a:rPr sz="12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your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receives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funding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has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earned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7334250" y="3686175"/>
            <a:ext cx="4324350" cy="3057525"/>
            <a:chOff x="7296150" y="3800475"/>
            <a:chExt cx="4324350" cy="3057525"/>
          </a:xfrm>
        </p:grpSpPr>
        <p:sp>
          <p:nvSpPr>
            <p:cNvPr id="25" name="object 25"/>
            <p:cNvSpPr/>
            <p:nvPr/>
          </p:nvSpPr>
          <p:spPr>
            <a:xfrm>
              <a:off x="7296150" y="3800475"/>
              <a:ext cx="4324350" cy="3057525"/>
            </a:xfrm>
            <a:custGeom>
              <a:avLst/>
              <a:gdLst/>
              <a:ahLst/>
              <a:cxnLst/>
              <a:rect l="l" t="t" r="r" b="b"/>
              <a:pathLst>
                <a:path w="4324350" h="3057525">
                  <a:moveTo>
                    <a:pt x="4324350" y="0"/>
                  </a:moveTo>
                  <a:lnTo>
                    <a:pt x="0" y="0"/>
                  </a:lnTo>
                  <a:lnTo>
                    <a:pt x="0" y="3057525"/>
                  </a:lnTo>
                  <a:lnTo>
                    <a:pt x="4324350" y="3057525"/>
                  </a:lnTo>
                  <a:lnTo>
                    <a:pt x="43243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296150" y="3800475"/>
              <a:ext cx="4324350" cy="38100"/>
            </a:xfrm>
            <a:custGeom>
              <a:avLst/>
              <a:gdLst/>
              <a:ahLst/>
              <a:cxnLst/>
              <a:rect l="l" t="t" r="r" b="b"/>
              <a:pathLst>
                <a:path w="4324350" h="38100">
                  <a:moveTo>
                    <a:pt x="432435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4324350" y="38100"/>
                  </a:lnTo>
                  <a:lnTo>
                    <a:pt x="432435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7470076" y="3988270"/>
            <a:ext cx="237553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85" dirty="0">
                <a:solidFill>
                  <a:srgbClr val="E74C3C"/>
                </a:solidFill>
                <a:latin typeface="Times New Roman"/>
                <a:cs typeface="Times New Roman"/>
              </a:rPr>
              <a:t>QUESTIONS?</a:t>
            </a:r>
            <a:r>
              <a:rPr sz="1500" spc="6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E74C3C"/>
                </a:solidFill>
                <a:latin typeface="Times New Roman"/>
                <a:cs typeface="Times New Roman"/>
              </a:rPr>
              <a:t>CONTACT: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70076" y="4296354"/>
            <a:ext cx="3464560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CEPI</a:t>
            </a:r>
            <a:r>
              <a:rPr sz="750" spc="5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endParaRPr sz="7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CEPI</a:t>
            </a:r>
            <a:r>
              <a:rPr sz="1200" spc="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@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michigan</a:t>
            </a:r>
            <a:r>
              <a:rPr sz="1200" spc="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  <a:hlinkClick r:id="rId2"/>
              </a:rPr>
              <a:t>gov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90" dirty="0">
                <a:solidFill>
                  <a:srgbClr val="4A4A4A"/>
                </a:solidFill>
                <a:latin typeface="Times New Roman"/>
                <a:cs typeface="Times New Roman"/>
              </a:rPr>
              <a:t>|</a:t>
            </a:r>
            <a:r>
              <a:rPr sz="12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0" dirty="0">
                <a:solidFill>
                  <a:srgbClr val="4A4A4A"/>
                </a:solidFill>
                <a:latin typeface="Times New Roman"/>
                <a:cs typeface="Times New Roman"/>
              </a:rPr>
              <a:t>(517)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20" dirty="0">
                <a:solidFill>
                  <a:srgbClr val="4A4A4A"/>
                </a:solidFill>
                <a:latin typeface="Times New Roman"/>
                <a:cs typeface="Times New Roman"/>
              </a:rPr>
              <a:t>335-</a:t>
            </a:r>
            <a:r>
              <a:rPr sz="1200" spc="130" dirty="0">
                <a:solidFill>
                  <a:srgbClr val="4A4A4A"/>
                </a:solidFill>
                <a:latin typeface="Times New Roman"/>
                <a:cs typeface="Times New Roman"/>
              </a:rPr>
              <a:t>0505,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option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3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470076" y="4829754"/>
            <a:ext cx="1915160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spc="65" dirty="0">
                <a:solidFill>
                  <a:srgbClr val="005661"/>
                </a:solidFill>
                <a:latin typeface="Times New Roman"/>
                <a:cs typeface="Times New Roman"/>
              </a:rPr>
              <a:t>State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30" dirty="0">
                <a:solidFill>
                  <a:srgbClr val="005661"/>
                </a:solidFill>
                <a:latin typeface="Times New Roman"/>
                <a:cs typeface="Times New Roman"/>
              </a:rPr>
              <a:t>Aid</a:t>
            </a:r>
            <a:r>
              <a:rPr sz="1350" spc="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School</a:t>
            </a:r>
            <a:r>
              <a:rPr sz="135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35" dirty="0">
                <a:solidFill>
                  <a:srgbClr val="005661"/>
                </a:solidFill>
                <a:latin typeface="Times New Roman"/>
                <a:cs typeface="Times New Roman"/>
              </a:rPr>
              <a:t>Finance</a:t>
            </a:r>
            <a:r>
              <a:rPr sz="750" spc="35" dirty="0">
                <a:solidFill>
                  <a:srgbClr val="005661"/>
                </a:solidFill>
                <a:latin typeface="Times New Roman"/>
                <a:cs typeface="Times New Roman"/>
              </a:rPr>
              <a:t>: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michigan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gov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/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sasf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470076" y="5363154"/>
            <a:ext cx="1724660" cy="459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spc="-105" dirty="0">
                <a:solidFill>
                  <a:srgbClr val="005661"/>
                </a:solidFill>
                <a:latin typeface="Times New Roman"/>
                <a:cs typeface="Times New Roman"/>
              </a:rPr>
              <a:t>MDE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Pupil</a:t>
            </a:r>
            <a:r>
              <a:rPr sz="1350" spc="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Accounting</a:t>
            </a:r>
            <a:r>
              <a:rPr sz="750" spc="-10" dirty="0">
                <a:solidFill>
                  <a:srgbClr val="005661"/>
                </a:solidFill>
                <a:latin typeface="Times New Roman"/>
                <a:cs typeface="Times New Roman"/>
              </a:rPr>
              <a:t>:</a:t>
            </a:r>
            <a:r>
              <a:rPr sz="750" spc="5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350" u="sng" spc="-10" dirty="0">
                <a:solidFill>
                  <a:srgbClr val="4A4A4A"/>
                </a:solidFill>
                <a:latin typeface="Times New Roman"/>
                <a:cs typeface="Times New Roman"/>
              </a:rPr>
              <a:t>mde-sasf@michigan.gov</a:t>
            </a:r>
            <a:endParaRPr sz="1350" u="sng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6363335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55" dirty="0"/>
              <a:t>Who</a:t>
            </a:r>
            <a:r>
              <a:rPr sz="2700" spc="20" dirty="0"/>
              <a:t> </a:t>
            </a:r>
            <a:r>
              <a:rPr sz="2700" dirty="0"/>
              <a:t>Qualifies </a:t>
            </a:r>
            <a:r>
              <a:rPr sz="2700" spc="225" dirty="0"/>
              <a:t>as</a:t>
            </a:r>
            <a:r>
              <a:rPr sz="2700" dirty="0"/>
              <a:t> </a:t>
            </a:r>
            <a:r>
              <a:rPr sz="2700" spc="165" dirty="0"/>
              <a:t>an</a:t>
            </a:r>
            <a:r>
              <a:rPr sz="2700" dirty="0"/>
              <a:t> </a:t>
            </a:r>
            <a:r>
              <a:rPr sz="2700" spc="-25" dirty="0"/>
              <a:t>Eligible</a:t>
            </a:r>
            <a:r>
              <a:rPr sz="2700" spc="-10" dirty="0"/>
              <a:t> </a:t>
            </a:r>
            <a:r>
              <a:rPr sz="2700" spc="45" dirty="0"/>
              <a:t>Pupil</a:t>
            </a:r>
            <a:r>
              <a:rPr sz="2400" spc="45" dirty="0"/>
              <a:t>?</a:t>
            </a:r>
            <a:endParaRPr sz="24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dirty="0">
                <a:solidFill>
                  <a:srgbClr val="D9E2E8"/>
                </a:solidFill>
              </a:rPr>
              <a:t>Six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eligibility</a:t>
            </a:r>
            <a:r>
              <a:rPr sz="1650" spc="25" dirty="0">
                <a:solidFill>
                  <a:srgbClr val="D9E2E8"/>
                </a:solidFill>
              </a:rPr>
              <a:t> </a:t>
            </a:r>
            <a:r>
              <a:rPr sz="1650" spc="114" dirty="0">
                <a:solidFill>
                  <a:srgbClr val="D9E2E8"/>
                </a:solidFill>
              </a:rPr>
              <a:t>categories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define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who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may</a:t>
            </a:r>
            <a:r>
              <a:rPr sz="1650" spc="25" dirty="0">
                <a:solidFill>
                  <a:srgbClr val="D9E2E8"/>
                </a:solidFill>
              </a:rPr>
              <a:t> </a:t>
            </a:r>
            <a:r>
              <a:rPr sz="1650" spc="135" dirty="0">
                <a:solidFill>
                  <a:srgbClr val="D9E2E8"/>
                </a:solidFill>
              </a:rPr>
              <a:t>be</a:t>
            </a:r>
            <a:r>
              <a:rPr sz="1650" spc="15" dirty="0">
                <a:solidFill>
                  <a:srgbClr val="D9E2E8"/>
                </a:solidFill>
              </a:rPr>
              <a:t> </a:t>
            </a:r>
            <a:r>
              <a:rPr sz="1650" spc="125" dirty="0">
                <a:solidFill>
                  <a:srgbClr val="D9E2E8"/>
                </a:solidFill>
              </a:rPr>
              <a:t>served</a:t>
            </a:r>
            <a:r>
              <a:rPr sz="1650" spc="-4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under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500" spc="-150" dirty="0">
                <a:solidFill>
                  <a:srgbClr val="D9E2E8"/>
                </a:solidFill>
              </a:rPr>
              <a:t>23</a:t>
            </a:r>
            <a:r>
              <a:rPr sz="1650" spc="-150" dirty="0">
                <a:solidFill>
                  <a:srgbClr val="D9E2E8"/>
                </a:solidFill>
              </a:rPr>
              <a:t>a</a:t>
            </a:r>
            <a:endParaRPr sz="1650"/>
          </a:p>
        </p:txBody>
      </p:sp>
      <p:sp>
        <p:nvSpPr>
          <p:cNvPr id="3" name="object 3"/>
          <p:cNvSpPr/>
          <p:nvPr/>
        </p:nvSpPr>
        <p:spPr>
          <a:xfrm>
            <a:off x="571500" y="2447925"/>
            <a:ext cx="11049000" cy="3009900"/>
          </a:xfrm>
          <a:custGeom>
            <a:avLst/>
            <a:gdLst/>
            <a:ahLst/>
            <a:cxnLst/>
            <a:rect l="l" t="t" r="r" b="b"/>
            <a:pathLst>
              <a:path w="11049000" h="3009900">
                <a:moveTo>
                  <a:pt x="10942205" y="0"/>
                </a:moveTo>
                <a:lnTo>
                  <a:pt x="106794" y="0"/>
                </a:lnTo>
                <a:lnTo>
                  <a:pt x="99362" y="736"/>
                </a:lnTo>
                <a:lnTo>
                  <a:pt x="57040" y="15087"/>
                </a:lnTo>
                <a:lnTo>
                  <a:pt x="23430" y="44564"/>
                </a:lnTo>
                <a:lnTo>
                  <a:pt x="3661" y="84632"/>
                </a:lnTo>
                <a:lnTo>
                  <a:pt x="0" y="106794"/>
                </a:lnTo>
                <a:lnTo>
                  <a:pt x="0" y="2895600"/>
                </a:lnTo>
                <a:lnTo>
                  <a:pt x="0" y="2903105"/>
                </a:lnTo>
                <a:lnTo>
                  <a:pt x="11573" y="2946273"/>
                </a:lnTo>
                <a:lnTo>
                  <a:pt x="38784" y="2981731"/>
                </a:lnTo>
                <a:lnTo>
                  <a:pt x="77495" y="3004070"/>
                </a:lnTo>
                <a:lnTo>
                  <a:pt x="106794" y="3009900"/>
                </a:lnTo>
                <a:lnTo>
                  <a:pt x="10942205" y="3009900"/>
                </a:lnTo>
                <a:lnTo>
                  <a:pt x="10985373" y="2998330"/>
                </a:lnTo>
                <a:lnTo>
                  <a:pt x="11020831" y="2971114"/>
                </a:lnTo>
                <a:lnTo>
                  <a:pt x="11043170" y="2932404"/>
                </a:lnTo>
                <a:lnTo>
                  <a:pt x="11049000" y="2903105"/>
                </a:lnTo>
                <a:lnTo>
                  <a:pt x="11049000" y="106794"/>
                </a:lnTo>
                <a:lnTo>
                  <a:pt x="11037430" y="63627"/>
                </a:lnTo>
                <a:lnTo>
                  <a:pt x="11010214" y="28168"/>
                </a:lnTo>
                <a:lnTo>
                  <a:pt x="10971504" y="5829"/>
                </a:lnTo>
                <a:lnTo>
                  <a:pt x="10949635" y="736"/>
                </a:lnTo>
                <a:lnTo>
                  <a:pt x="10942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571499" y="2447925"/>
            <a:ext cx="11049000" cy="447675"/>
            <a:chOff x="571499" y="2447925"/>
            <a:chExt cx="11049000" cy="447675"/>
          </a:xfrm>
        </p:grpSpPr>
        <p:sp>
          <p:nvSpPr>
            <p:cNvPr id="5" name="object 5"/>
            <p:cNvSpPr/>
            <p:nvPr/>
          </p:nvSpPr>
          <p:spPr>
            <a:xfrm>
              <a:off x="571487" y="2447937"/>
              <a:ext cx="11049000" cy="438150"/>
            </a:xfrm>
            <a:custGeom>
              <a:avLst/>
              <a:gdLst/>
              <a:ahLst/>
              <a:cxnLst/>
              <a:rect l="l" t="t" r="r" b="b"/>
              <a:pathLst>
                <a:path w="11049000" h="438150">
                  <a:moveTo>
                    <a:pt x="11049000" y="114300"/>
                  </a:moveTo>
                  <a:lnTo>
                    <a:pt x="11040301" y="70561"/>
                  </a:lnTo>
                  <a:lnTo>
                    <a:pt x="11015523" y="33477"/>
                  </a:lnTo>
                  <a:lnTo>
                    <a:pt x="10978439" y="8699"/>
                  </a:lnTo>
                  <a:lnTo>
                    <a:pt x="10934700" y="0"/>
                  </a:lnTo>
                  <a:lnTo>
                    <a:pt x="3867150" y="0"/>
                  </a:lnTo>
                  <a:lnTo>
                    <a:pt x="114300" y="0"/>
                  </a:lnTo>
                  <a:lnTo>
                    <a:pt x="70561" y="8699"/>
                  </a:lnTo>
                  <a:lnTo>
                    <a:pt x="33477" y="33477"/>
                  </a:lnTo>
                  <a:lnTo>
                    <a:pt x="8712" y="70561"/>
                  </a:lnTo>
                  <a:lnTo>
                    <a:pt x="0" y="114300"/>
                  </a:lnTo>
                  <a:lnTo>
                    <a:pt x="0" y="438150"/>
                  </a:lnTo>
                  <a:lnTo>
                    <a:pt x="3867150" y="438150"/>
                  </a:lnTo>
                  <a:lnTo>
                    <a:pt x="11049000" y="438150"/>
                  </a:lnTo>
                  <a:lnTo>
                    <a:pt x="11049000" y="11430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1487" y="2876562"/>
              <a:ext cx="11049000" cy="19050"/>
            </a:xfrm>
            <a:custGeom>
              <a:avLst/>
              <a:gdLst/>
              <a:ahLst/>
              <a:cxnLst/>
              <a:rect l="l" t="t" r="r" b="b"/>
              <a:pathLst>
                <a:path w="11049000" h="19050">
                  <a:moveTo>
                    <a:pt x="11049000" y="0"/>
                  </a:moveTo>
                  <a:lnTo>
                    <a:pt x="3867150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3867150" y="19050"/>
                  </a:lnTo>
                  <a:lnTo>
                    <a:pt x="11049000" y="19050"/>
                  </a:lnTo>
                  <a:lnTo>
                    <a:pt x="110490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571487" y="3314712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11049000" y="0"/>
                </a:moveTo>
                <a:lnTo>
                  <a:pt x="3867150" y="0"/>
                </a:lnTo>
                <a:lnTo>
                  <a:pt x="0" y="0"/>
                </a:lnTo>
                <a:lnTo>
                  <a:pt x="0" y="9525"/>
                </a:lnTo>
                <a:lnTo>
                  <a:pt x="3867150" y="9525"/>
                </a:lnTo>
                <a:lnTo>
                  <a:pt x="11049000" y="9525"/>
                </a:lnTo>
                <a:lnTo>
                  <a:pt x="1104900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1487" y="3743337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11049000" y="0"/>
                </a:moveTo>
                <a:lnTo>
                  <a:pt x="3867150" y="0"/>
                </a:lnTo>
                <a:lnTo>
                  <a:pt x="0" y="0"/>
                </a:lnTo>
                <a:lnTo>
                  <a:pt x="0" y="9525"/>
                </a:lnTo>
                <a:lnTo>
                  <a:pt x="3867150" y="9525"/>
                </a:lnTo>
                <a:lnTo>
                  <a:pt x="11049000" y="9525"/>
                </a:lnTo>
                <a:lnTo>
                  <a:pt x="1104900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1487" y="4171962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11049000" y="0"/>
                </a:moveTo>
                <a:lnTo>
                  <a:pt x="3867150" y="0"/>
                </a:lnTo>
                <a:lnTo>
                  <a:pt x="0" y="0"/>
                </a:lnTo>
                <a:lnTo>
                  <a:pt x="0" y="9525"/>
                </a:lnTo>
                <a:lnTo>
                  <a:pt x="3867150" y="9525"/>
                </a:lnTo>
                <a:lnTo>
                  <a:pt x="11049000" y="9525"/>
                </a:lnTo>
                <a:lnTo>
                  <a:pt x="1104900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1487" y="4600587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11049000" y="0"/>
                </a:moveTo>
                <a:lnTo>
                  <a:pt x="3867150" y="0"/>
                </a:lnTo>
                <a:lnTo>
                  <a:pt x="0" y="0"/>
                </a:lnTo>
                <a:lnTo>
                  <a:pt x="0" y="9525"/>
                </a:lnTo>
                <a:lnTo>
                  <a:pt x="3867150" y="9525"/>
                </a:lnTo>
                <a:lnTo>
                  <a:pt x="11049000" y="9525"/>
                </a:lnTo>
                <a:lnTo>
                  <a:pt x="1104900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1487" y="5029212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11049000" y="0"/>
                </a:moveTo>
                <a:lnTo>
                  <a:pt x="3867150" y="0"/>
                </a:lnTo>
                <a:lnTo>
                  <a:pt x="0" y="0"/>
                </a:lnTo>
                <a:lnTo>
                  <a:pt x="0" y="9525"/>
                </a:lnTo>
                <a:lnTo>
                  <a:pt x="3867150" y="9525"/>
                </a:lnTo>
                <a:lnTo>
                  <a:pt x="11049000" y="9525"/>
                </a:lnTo>
                <a:lnTo>
                  <a:pt x="1104900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571499" y="5648325"/>
            <a:ext cx="11049000" cy="1019175"/>
            <a:chOff x="571499" y="5648325"/>
            <a:chExt cx="11049000" cy="1019175"/>
          </a:xfrm>
        </p:grpSpPr>
        <p:sp>
          <p:nvSpPr>
            <p:cNvPr id="13" name="object 13"/>
            <p:cNvSpPr/>
            <p:nvPr/>
          </p:nvSpPr>
          <p:spPr>
            <a:xfrm>
              <a:off x="600074" y="5648325"/>
              <a:ext cx="11020425" cy="1019175"/>
            </a:xfrm>
            <a:custGeom>
              <a:avLst/>
              <a:gdLst/>
              <a:ahLst/>
              <a:cxnLst/>
              <a:rect l="l" t="t" r="r" b="b"/>
              <a:pathLst>
                <a:path w="11020425" h="1019175">
                  <a:moveTo>
                    <a:pt x="10913630" y="0"/>
                  </a:moveTo>
                  <a:lnTo>
                    <a:pt x="80093" y="0"/>
                  </a:lnTo>
                  <a:lnTo>
                    <a:pt x="74523" y="728"/>
                  </a:lnTo>
                  <a:lnTo>
                    <a:pt x="33417" y="23430"/>
                  </a:lnTo>
                  <a:lnTo>
                    <a:pt x="11320" y="57035"/>
                  </a:lnTo>
                  <a:lnTo>
                    <a:pt x="551" y="99362"/>
                  </a:lnTo>
                  <a:lnTo>
                    <a:pt x="0" y="106794"/>
                  </a:lnTo>
                  <a:lnTo>
                    <a:pt x="0" y="904875"/>
                  </a:lnTo>
                  <a:lnTo>
                    <a:pt x="0" y="912380"/>
                  </a:lnTo>
                  <a:lnTo>
                    <a:pt x="8681" y="955545"/>
                  </a:lnTo>
                  <a:lnTo>
                    <a:pt x="29085" y="991001"/>
                  </a:lnTo>
                  <a:lnTo>
                    <a:pt x="63479" y="1015513"/>
                  </a:lnTo>
                  <a:lnTo>
                    <a:pt x="80093" y="1019175"/>
                  </a:lnTo>
                  <a:lnTo>
                    <a:pt x="10913630" y="1019175"/>
                  </a:lnTo>
                  <a:lnTo>
                    <a:pt x="10956798" y="1007601"/>
                  </a:lnTo>
                  <a:lnTo>
                    <a:pt x="10992256" y="980390"/>
                  </a:lnTo>
                  <a:lnTo>
                    <a:pt x="11014595" y="941679"/>
                  </a:lnTo>
                  <a:lnTo>
                    <a:pt x="11020425" y="912380"/>
                  </a:lnTo>
                  <a:lnTo>
                    <a:pt x="11020425" y="106794"/>
                  </a:lnTo>
                  <a:lnTo>
                    <a:pt x="11008855" y="63624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28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71499" y="5648741"/>
              <a:ext cx="106045" cy="1018540"/>
            </a:xfrm>
            <a:custGeom>
              <a:avLst/>
              <a:gdLst/>
              <a:ahLst/>
              <a:cxnLst/>
              <a:rect l="l" t="t" r="r" b="b"/>
              <a:pathLst>
                <a:path w="106045" h="1018540">
                  <a:moveTo>
                    <a:pt x="105671" y="0"/>
                  </a:moveTo>
                  <a:lnTo>
                    <a:pt x="60364" y="13096"/>
                  </a:lnTo>
                  <a:lnTo>
                    <a:pt x="25900" y="41405"/>
                  </a:lnTo>
                  <a:lnTo>
                    <a:pt x="4895" y="80751"/>
                  </a:lnTo>
                  <a:lnTo>
                    <a:pt x="0" y="113883"/>
                  </a:lnTo>
                  <a:lnTo>
                    <a:pt x="0" y="904458"/>
                  </a:lnTo>
                  <a:lnTo>
                    <a:pt x="8702" y="948198"/>
                  </a:lnTo>
                  <a:lnTo>
                    <a:pt x="33475" y="985282"/>
                  </a:lnTo>
                  <a:lnTo>
                    <a:pt x="70559" y="1010056"/>
                  </a:lnTo>
                  <a:lnTo>
                    <a:pt x="105672" y="1018341"/>
                  </a:lnTo>
                  <a:lnTo>
                    <a:pt x="99432" y="1015856"/>
                  </a:lnTo>
                  <a:lnTo>
                    <a:pt x="92426" y="1010056"/>
                  </a:lnTo>
                  <a:lnTo>
                    <a:pt x="70099" y="976934"/>
                  </a:lnTo>
                  <a:lnTo>
                    <a:pt x="59596" y="937587"/>
                  </a:lnTo>
                  <a:lnTo>
                    <a:pt x="57149" y="904458"/>
                  </a:lnTo>
                  <a:lnTo>
                    <a:pt x="57149" y="113883"/>
                  </a:lnTo>
                  <a:lnTo>
                    <a:pt x="61501" y="70143"/>
                  </a:lnTo>
                  <a:lnTo>
                    <a:pt x="73888" y="33059"/>
                  </a:lnTo>
                  <a:lnTo>
                    <a:pt x="99432" y="2480"/>
                  </a:lnTo>
                  <a:lnTo>
                    <a:pt x="105671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58800" y="1702054"/>
            <a:ext cx="10511790" cy="4877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25755">
              <a:lnSpc>
                <a:spcPct val="112500"/>
              </a:lnSpc>
              <a:spcBef>
                <a:spcPts val="95"/>
              </a:spcBef>
            </a:pPr>
            <a:r>
              <a:rPr sz="1500" spc="-17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meet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00" spc="13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00" spc="145" dirty="0">
                <a:solidFill>
                  <a:srgbClr val="4A4A4A"/>
                </a:solidFill>
                <a:latin typeface="Times New Roman"/>
                <a:cs typeface="Times New Roman"/>
              </a:rPr>
              <a:t>least</a:t>
            </a:r>
            <a:r>
              <a:rPr sz="13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00" spc="155" dirty="0">
                <a:solidFill>
                  <a:srgbClr val="4A4A4A"/>
                </a:solidFill>
                <a:latin typeface="Times New Roman"/>
                <a:cs typeface="Times New Roman"/>
              </a:rPr>
              <a:t>one</a:t>
            </a:r>
            <a:r>
              <a:rPr sz="130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following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criteria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enrolled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claimed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membership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under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MCL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388.1623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(3)(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c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)):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Eligibility</a:t>
            </a:r>
            <a:r>
              <a:rPr sz="1500" spc="1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Category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Description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Mandatory</a:t>
            </a:r>
            <a:r>
              <a:rPr sz="1350" spc="30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Expulsion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Expelled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under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7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380.1311</a:t>
            </a:r>
            <a:r>
              <a:rPr sz="120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380.1311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350" spc="-30" dirty="0">
                <a:solidFill>
                  <a:srgbClr val="005661"/>
                </a:solidFill>
                <a:latin typeface="Times New Roman"/>
                <a:cs typeface="Times New Roman"/>
              </a:rPr>
              <a:t>Local</a:t>
            </a:r>
            <a:r>
              <a:rPr sz="1350" spc="-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Suspension</a:t>
            </a:r>
            <a:r>
              <a:rPr sz="1050" spc="50" dirty="0">
                <a:solidFill>
                  <a:srgbClr val="005661"/>
                </a:solidFill>
                <a:latin typeface="Times New Roman"/>
                <a:cs typeface="Times New Roman"/>
              </a:rPr>
              <a:t>/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Expulsion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Suspended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expelled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under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local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policy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Court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 Referral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Referred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by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court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350" spc="55" dirty="0">
                <a:solidFill>
                  <a:srgbClr val="005661"/>
                </a:solidFill>
                <a:latin typeface="Times New Roman"/>
                <a:cs typeface="Times New Roman"/>
              </a:rPr>
              <a:t>Pregnant</a:t>
            </a:r>
            <a:r>
              <a:rPr sz="135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or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Parent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Currently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pregnant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parent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tabLst>
                <a:tab pos="4069715" algn="l"/>
              </a:tabLst>
            </a:pP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Previous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Dropout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Has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previously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dropped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out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  <a:tabLst>
                <a:tab pos="4069715" algn="l"/>
              </a:tabLst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At</a:t>
            </a:r>
            <a:r>
              <a:rPr sz="1050" dirty="0">
                <a:solidFill>
                  <a:srgbClr val="005661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Risk</a:t>
            </a:r>
            <a:r>
              <a:rPr sz="1350" spc="1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Determination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Determined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risk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dropping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out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sz="1500" spc="-40" dirty="0">
                <a:solidFill>
                  <a:srgbClr val="E74C3C"/>
                </a:solidFill>
                <a:latin typeface="Times New Roman"/>
                <a:cs typeface="Times New Roman"/>
              </a:rPr>
              <a:t>Key</a:t>
            </a:r>
            <a:r>
              <a:rPr sz="1500" spc="-5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E74C3C"/>
                </a:solidFill>
                <a:latin typeface="Times New Roman"/>
                <a:cs typeface="Times New Roman"/>
              </a:rPr>
              <a:t>Point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317500" marR="5080">
              <a:lnSpc>
                <a:spcPct val="101899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responsible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documenting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35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eligibility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category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2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may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also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qualify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under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"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extreme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barriers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education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"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provisions</a:t>
            </a:r>
            <a:r>
              <a:rPr sz="1350" spc="1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g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.,</a:t>
            </a:r>
            <a:r>
              <a:rPr sz="12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foster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care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homelessness</a:t>
            </a:r>
            <a:r>
              <a:rPr sz="1200" spc="6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poverty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refugee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status</a:t>
            </a:r>
            <a:r>
              <a:rPr sz="1200" spc="7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ESL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r>
              <a:rPr lang="en-US"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 to allow for two additional years of eligibility by age.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646176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400" spc="95" dirty="0"/>
              <a:t>13</a:t>
            </a:r>
            <a:r>
              <a:rPr sz="2400" spc="70" dirty="0"/>
              <a:t> </a:t>
            </a:r>
            <a:r>
              <a:rPr sz="2700" spc="80" dirty="0"/>
              <a:t>Requirements</a:t>
            </a:r>
            <a:r>
              <a:rPr sz="2700" spc="-25" dirty="0"/>
              <a:t> </a:t>
            </a:r>
            <a:r>
              <a:rPr sz="2700" dirty="0"/>
              <a:t>Every</a:t>
            </a:r>
            <a:r>
              <a:rPr sz="2700" spc="-55" dirty="0"/>
              <a:t> </a:t>
            </a:r>
            <a:r>
              <a:rPr sz="2700" spc="75" dirty="0"/>
              <a:t>Program</a:t>
            </a:r>
            <a:r>
              <a:rPr sz="2700" spc="-50" dirty="0"/>
              <a:t> </a:t>
            </a:r>
            <a:r>
              <a:rPr sz="2700" spc="65" dirty="0"/>
              <a:t>Must</a:t>
            </a:r>
            <a:r>
              <a:rPr sz="2700" spc="-10" dirty="0"/>
              <a:t> </a:t>
            </a:r>
            <a:r>
              <a:rPr sz="2700" spc="45" dirty="0"/>
              <a:t>Meet</a:t>
            </a:r>
            <a:endParaRPr sz="27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75" dirty="0">
                <a:solidFill>
                  <a:srgbClr val="D9E2E8"/>
                </a:solidFill>
              </a:rPr>
              <a:t>Compliance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requires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satisfying</a:t>
            </a:r>
            <a:r>
              <a:rPr sz="1650" spc="-40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all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13</a:t>
            </a:r>
            <a:r>
              <a:rPr sz="1500" spc="6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statutory</a:t>
            </a:r>
            <a:r>
              <a:rPr sz="1650" spc="30" dirty="0">
                <a:solidFill>
                  <a:srgbClr val="D9E2E8"/>
                </a:solidFill>
              </a:rPr>
              <a:t> </a:t>
            </a:r>
            <a:r>
              <a:rPr sz="1650" spc="70" dirty="0">
                <a:solidFill>
                  <a:srgbClr val="D9E2E8"/>
                </a:solidFill>
              </a:rPr>
              <a:t>program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requirements</a:t>
            </a:r>
            <a:endParaRPr sz="1650"/>
          </a:p>
        </p:txBody>
      </p:sp>
      <p:sp>
        <p:nvSpPr>
          <p:cNvPr id="3" name="object 3"/>
          <p:cNvSpPr txBox="1"/>
          <p:nvPr/>
        </p:nvSpPr>
        <p:spPr>
          <a:xfrm>
            <a:off x="368300" y="1606804"/>
            <a:ext cx="11247120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qualify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special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membership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counting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provisions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meet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00" spc="55" dirty="0">
                <a:solidFill>
                  <a:srgbClr val="4A4A4A"/>
                </a:solidFill>
                <a:latin typeface="Times New Roman"/>
                <a:cs typeface="Times New Roman"/>
              </a:rPr>
              <a:t>all</a:t>
            </a:r>
            <a:r>
              <a:rPr sz="13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following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per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388.1623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(1)</a:t>
            </a:r>
            <a:r>
              <a:rPr sz="135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the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55" dirty="0">
                <a:solidFill>
                  <a:srgbClr val="4A4A4A"/>
                </a:solidFill>
                <a:latin typeface="Times New Roman"/>
                <a:cs typeface="Times New Roman"/>
              </a:rPr>
              <a:t>2025-</a:t>
            </a:r>
            <a:r>
              <a:rPr sz="1350" spc="170" dirty="0">
                <a:solidFill>
                  <a:srgbClr val="4A4A4A"/>
                </a:solidFill>
                <a:latin typeface="Times New Roman"/>
                <a:cs typeface="Times New Roman"/>
              </a:rPr>
              <a:t>26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PAM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):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1000" y="2276475"/>
            <a:ext cx="3657600" cy="571500"/>
          </a:xfrm>
          <a:custGeom>
            <a:avLst/>
            <a:gdLst/>
            <a:ahLst/>
            <a:cxnLst/>
            <a:rect l="l" t="t" r="r" b="b"/>
            <a:pathLst>
              <a:path w="3657600" h="571500">
                <a:moveTo>
                  <a:pt x="3586403" y="0"/>
                </a:moveTo>
                <a:lnTo>
                  <a:pt x="71194" y="0"/>
                </a:lnTo>
                <a:lnTo>
                  <a:pt x="66243" y="482"/>
                </a:lnTo>
                <a:lnTo>
                  <a:pt x="29706" y="15621"/>
                </a:lnTo>
                <a:lnTo>
                  <a:pt x="3884" y="51663"/>
                </a:lnTo>
                <a:lnTo>
                  <a:pt x="0" y="71196"/>
                </a:lnTo>
                <a:lnTo>
                  <a:pt x="0" y="495300"/>
                </a:lnTo>
                <a:lnTo>
                  <a:pt x="0" y="500303"/>
                </a:lnTo>
                <a:lnTo>
                  <a:pt x="15622" y="541794"/>
                </a:lnTo>
                <a:lnTo>
                  <a:pt x="51663" y="567613"/>
                </a:lnTo>
                <a:lnTo>
                  <a:pt x="71194" y="571500"/>
                </a:lnTo>
                <a:lnTo>
                  <a:pt x="3586403" y="571500"/>
                </a:lnTo>
                <a:lnTo>
                  <a:pt x="3627894" y="555879"/>
                </a:lnTo>
                <a:lnTo>
                  <a:pt x="3653713" y="519836"/>
                </a:lnTo>
                <a:lnTo>
                  <a:pt x="3657600" y="500303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2352675"/>
            <a:ext cx="228600" cy="22860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267200" y="2276475"/>
            <a:ext cx="3657600" cy="571500"/>
            <a:chOff x="4267200" y="2276475"/>
            <a:chExt cx="3657600" cy="571500"/>
          </a:xfrm>
        </p:grpSpPr>
        <p:sp>
          <p:nvSpPr>
            <p:cNvPr id="7" name="object 7"/>
            <p:cNvSpPr/>
            <p:nvPr/>
          </p:nvSpPr>
          <p:spPr>
            <a:xfrm>
              <a:off x="4267200" y="2276475"/>
              <a:ext cx="3657600" cy="571500"/>
            </a:xfrm>
            <a:custGeom>
              <a:avLst/>
              <a:gdLst/>
              <a:ahLst/>
              <a:cxnLst/>
              <a:rect l="l" t="t" r="r" b="b"/>
              <a:pathLst>
                <a:path w="3657600" h="571500">
                  <a:moveTo>
                    <a:pt x="3586403" y="0"/>
                  </a:moveTo>
                  <a:lnTo>
                    <a:pt x="71196" y="0"/>
                  </a:lnTo>
                  <a:lnTo>
                    <a:pt x="66243" y="482"/>
                  </a:lnTo>
                  <a:lnTo>
                    <a:pt x="29705" y="15621"/>
                  </a:lnTo>
                  <a:lnTo>
                    <a:pt x="3886" y="51663"/>
                  </a:lnTo>
                  <a:lnTo>
                    <a:pt x="0" y="71196"/>
                  </a:lnTo>
                  <a:lnTo>
                    <a:pt x="0" y="495300"/>
                  </a:lnTo>
                  <a:lnTo>
                    <a:pt x="0" y="500303"/>
                  </a:lnTo>
                  <a:lnTo>
                    <a:pt x="15621" y="541794"/>
                  </a:lnTo>
                  <a:lnTo>
                    <a:pt x="51663" y="567613"/>
                  </a:lnTo>
                  <a:lnTo>
                    <a:pt x="71196" y="571500"/>
                  </a:lnTo>
                  <a:lnTo>
                    <a:pt x="3586403" y="571500"/>
                  </a:lnTo>
                  <a:lnTo>
                    <a:pt x="3627894" y="555879"/>
                  </a:lnTo>
                  <a:lnTo>
                    <a:pt x="3653713" y="519836"/>
                  </a:lnTo>
                  <a:lnTo>
                    <a:pt x="3657600" y="500303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81500" y="2352675"/>
              <a:ext cx="228600" cy="22860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568325" y="2351613"/>
            <a:ext cx="6629400" cy="217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9240" algn="l"/>
                <a:tab pos="3884295" algn="l"/>
                <a:tab pos="4155440" algn="l"/>
              </a:tabLst>
            </a:pPr>
            <a:r>
              <a:rPr sz="1050" spc="-50" dirty="0">
                <a:solidFill>
                  <a:srgbClr val="005661"/>
                </a:solidFill>
                <a:latin typeface="Times New Roman"/>
                <a:cs typeface="Times New Roman"/>
              </a:rPr>
              <a:t>1</a:t>
            </a:r>
            <a:r>
              <a:rPr sz="10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Enroll</a:t>
            </a:r>
            <a:r>
              <a:rPr sz="12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only</a:t>
            </a:r>
            <a:r>
              <a:rPr sz="12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eligible</a:t>
            </a:r>
            <a:r>
              <a:rPr sz="12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	</a:t>
            </a:r>
            <a:r>
              <a:rPr sz="1050" spc="85" dirty="0">
                <a:solidFill>
                  <a:srgbClr val="005661"/>
                </a:solidFill>
                <a:latin typeface="Times New Roman"/>
                <a:cs typeface="Times New Roman"/>
              </a:rPr>
              <a:t>2</a:t>
            </a:r>
            <a:r>
              <a:rPr sz="10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Assign</a:t>
            </a:r>
            <a:r>
              <a:rPr sz="12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250" spc="1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certified</a:t>
            </a:r>
            <a:r>
              <a:rPr sz="12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teacher</a:t>
            </a:r>
            <a:r>
              <a:rPr sz="125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2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record</a:t>
            </a:r>
            <a:endParaRPr sz="125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153400" y="2276475"/>
            <a:ext cx="3657600" cy="571500"/>
            <a:chOff x="8153400" y="2276475"/>
            <a:chExt cx="3657600" cy="571500"/>
          </a:xfrm>
        </p:grpSpPr>
        <p:sp>
          <p:nvSpPr>
            <p:cNvPr id="11" name="object 11"/>
            <p:cNvSpPr/>
            <p:nvPr/>
          </p:nvSpPr>
          <p:spPr>
            <a:xfrm>
              <a:off x="8153400" y="2276475"/>
              <a:ext cx="3657600" cy="571500"/>
            </a:xfrm>
            <a:custGeom>
              <a:avLst/>
              <a:gdLst/>
              <a:ahLst/>
              <a:cxnLst/>
              <a:rect l="l" t="t" r="r" b="b"/>
              <a:pathLst>
                <a:path w="3657600" h="571500">
                  <a:moveTo>
                    <a:pt x="3586403" y="0"/>
                  </a:moveTo>
                  <a:lnTo>
                    <a:pt x="71196" y="0"/>
                  </a:lnTo>
                  <a:lnTo>
                    <a:pt x="66243" y="482"/>
                  </a:lnTo>
                  <a:lnTo>
                    <a:pt x="29705" y="15621"/>
                  </a:lnTo>
                  <a:lnTo>
                    <a:pt x="3886" y="51663"/>
                  </a:lnTo>
                  <a:lnTo>
                    <a:pt x="0" y="71196"/>
                  </a:lnTo>
                  <a:lnTo>
                    <a:pt x="0" y="495300"/>
                  </a:lnTo>
                  <a:lnTo>
                    <a:pt x="0" y="500303"/>
                  </a:lnTo>
                  <a:lnTo>
                    <a:pt x="15621" y="541794"/>
                  </a:lnTo>
                  <a:lnTo>
                    <a:pt x="51663" y="567613"/>
                  </a:lnTo>
                  <a:lnTo>
                    <a:pt x="71196" y="571500"/>
                  </a:lnTo>
                  <a:lnTo>
                    <a:pt x="3586403" y="571500"/>
                  </a:lnTo>
                  <a:lnTo>
                    <a:pt x="3627894" y="555879"/>
                  </a:lnTo>
                  <a:lnTo>
                    <a:pt x="3653713" y="519836"/>
                  </a:lnTo>
                  <a:lnTo>
                    <a:pt x="3657600" y="500303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67700" y="2352675"/>
              <a:ext cx="228600" cy="228600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8326437" y="2351613"/>
            <a:ext cx="3038475" cy="394916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283845" marR="5080" indent="-271780">
              <a:lnSpc>
                <a:spcPct val="105000"/>
              </a:lnSpc>
              <a:spcBef>
                <a:spcPts val="30"/>
              </a:spcBef>
              <a:tabLst>
                <a:tab pos="283845" algn="l"/>
              </a:tabLst>
            </a:pPr>
            <a:r>
              <a:rPr sz="1050" spc="100" dirty="0">
                <a:solidFill>
                  <a:srgbClr val="005661"/>
                </a:solidFill>
                <a:latin typeface="Times New Roman"/>
                <a:cs typeface="Times New Roman"/>
              </a:rPr>
              <a:t>3</a:t>
            </a:r>
            <a:r>
              <a:rPr sz="1050" dirty="0">
                <a:solidFill>
                  <a:srgbClr val="005661"/>
                </a:solidFill>
                <a:latin typeface="Times New Roman"/>
                <a:cs typeface="Times New Roman"/>
              </a:rPr>
              <a:t>	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Provide</a:t>
            </a:r>
            <a:r>
              <a:rPr sz="12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2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45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2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max</a:t>
            </a:r>
            <a:r>
              <a:rPr sz="12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100" spc="145" dirty="0">
                <a:solidFill>
                  <a:srgbClr val="4A4A4A"/>
                </a:solidFill>
                <a:latin typeface="Times New Roman"/>
                <a:cs typeface="Times New Roman"/>
              </a:rPr>
              <a:t>5</a:t>
            </a:r>
            <a:r>
              <a:rPr sz="1100" spc="145" dirty="0">
                <a:solidFill>
                  <a:srgbClr val="4A4A4A"/>
                </a:solidFill>
                <a:latin typeface="Times New Roman"/>
                <a:cs typeface="Times New Roman"/>
              </a:rPr>
              <a:t>0</a:t>
            </a:r>
            <a:r>
              <a:rPr sz="1100" spc="1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2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-25" dirty="0">
                <a:solidFill>
                  <a:srgbClr val="4A4A4A"/>
                </a:solidFill>
                <a:latin typeface="Times New Roman"/>
                <a:cs typeface="Times New Roman"/>
              </a:rPr>
              <a:t>per 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10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1000" y="2962275"/>
            <a:ext cx="3657600" cy="571500"/>
          </a:xfrm>
          <a:custGeom>
            <a:avLst/>
            <a:gdLst/>
            <a:ahLst/>
            <a:cxnLst/>
            <a:rect l="l" t="t" r="r" b="b"/>
            <a:pathLst>
              <a:path w="3657600" h="571500">
                <a:moveTo>
                  <a:pt x="3586403" y="0"/>
                </a:moveTo>
                <a:lnTo>
                  <a:pt x="71194" y="0"/>
                </a:lnTo>
                <a:lnTo>
                  <a:pt x="66243" y="482"/>
                </a:lnTo>
                <a:lnTo>
                  <a:pt x="29706" y="15621"/>
                </a:lnTo>
                <a:lnTo>
                  <a:pt x="3884" y="51663"/>
                </a:lnTo>
                <a:lnTo>
                  <a:pt x="0" y="71196"/>
                </a:lnTo>
                <a:lnTo>
                  <a:pt x="0" y="495300"/>
                </a:lnTo>
                <a:lnTo>
                  <a:pt x="0" y="500303"/>
                </a:lnTo>
                <a:lnTo>
                  <a:pt x="15622" y="541794"/>
                </a:lnTo>
                <a:lnTo>
                  <a:pt x="51663" y="567613"/>
                </a:lnTo>
                <a:lnTo>
                  <a:pt x="71194" y="571500"/>
                </a:lnTo>
                <a:lnTo>
                  <a:pt x="3586403" y="571500"/>
                </a:lnTo>
                <a:lnTo>
                  <a:pt x="3627894" y="555879"/>
                </a:lnTo>
                <a:lnTo>
                  <a:pt x="3653713" y="519836"/>
                </a:lnTo>
                <a:lnTo>
                  <a:pt x="3657600" y="500303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5300" y="3038475"/>
            <a:ext cx="228600" cy="228600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4267200" y="2962275"/>
            <a:ext cx="3657600" cy="571500"/>
            <a:chOff x="4267200" y="2962275"/>
            <a:chExt cx="3657600" cy="571500"/>
          </a:xfrm>
        </p:grpSpPr>
        <p:sp>
          <p:nvSpPr>
            <p:cNvPr id="17" name="object 17"/>
            <p:cNvSpPr/>
            <p:nvPr/>
          </p:nvSpPr>
          <p:spPr>
            <a:xfrm>
              <a:off x="4267200" y="2962275"/>
              <a:ext cx="3657600" cy="571500"/>
            </a:xfrm>
            <a:custGeom>
              <a:avLst/>
              <a:gdLst/>
              <a:ahLst/>
              <a:cxnLst/>
              <a:rect l="l" t="t" r="r" b="b"/>
              <a:pathLst>
                <a:path w="3657600" h="571500">
                  <a:moveTo>
                    <a:pt x="3586403" y="0"/>
                  </a:moveTo>
                  <a:lnTo>
                    <a:pt x="71196" y="0"/>
                  </a:lnTo>
                  <a:lnTo>
                    <a:pt x="66243" y="482"/>
                  </a:lnTo>
                  <a:lnTo>
                    <a:pt x="29705" y="15621"/>
                  </a:lnTo>
                  <a:lnTo>
                    <a:pt x="3886" y="51663"/>
                  </a:lnTo>
                  <a:lnTo>
                    <a:pt x="0" y="71196"/>
                  </a:lnTo>
                  <a:lnTo>
                    <a:pt x="0" y="495300"/>
                  </a:lnTo>
                  <a:lnTo>
                    <a:pt x="0" y="500303"/>
                  </a:lnTo>
                  <a:lnTo>
                    <a:pt x="15621" y="541794"/>
                  </a:lnTo>
                  <a:lnTo>
                    <a:pt x="51663" y="567613"/>
                  </a:lnTo>
                  <a:lnTo>
                    <a:pt x="71196" y="571500"/>
                  </a:lnTo>
                  <a:lnTo>
                    <a:pt x="3586403" y="571500"/>
                  </a:lnTo>
                  <a:lnTo>
                    <a:pt x="3627894" y="555879"/>
                  </a:lnTo>
                  <a:lnTo>
                    <a:pt x="3653713" y="519836"/>
                  </a:lnTo>
                  <a:lnTo>
                    <a:pt x="3657600" y="500303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81500" y="3038475"/>
              <a:ext cx="228600" cy="228600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8153400" y="2962275"/>
            <a:ext cx="3657600" cy="571500"/>
          </a:xfrm>
          <a:custGeom>
            <a:avLst/>
            <a:gdLst/>
            <a:ahLst/>
            <a:cxnLst/>
            <a:rect l="l" t="t" r="r" b="b"/>
            <a:pathLst>
              <a:path w="3657600" h="571500">
                <a:moveTo>
                  <a:pt x="3586403" y="0"/>
                </a:moveTo>
                <a:lnTo>
                  <a:pt x="71196" y="0"/>
                </a:lnTo>
                <a:lnTo>
                  <a:pt x="66243" y="482"/>
                </a:lnTo>
                <a:lnTo>
                  <a:pt x="29705" y="15621"/>
                </a:lnTo>
                <a:lnTo>
                  <a:pt x="3886" y="51663"/>
                </a:lnTo>
                <a:lnTo>
                  <a:pt x="0" y="71196"/>
                </a:lnTo>
                <a:lnTo>
                  <a:pt x="0" y="495300"/>
                </a:lnTo>
                <a:lnTo>
                  <a:pt x="0" y="500303"/>
                </a:lnTo>
                <a:lnTo>
                  <a:pt x="15621" y="541794"/>
                </a:lnTo>
                <a:lnTo>
                  <a:pt x="51663" y="567613"/>
                </a:lnTo>
                <a:lnTo>
                  <a:pt x="71196" y="571500"/>
                </a:lnTo>
                <a:lnTo>
                  <a:pt x="3586403" y="571500"/>
                </a:lnTo>
                <a:lnTo>
                  <a:pt x="3627894" y="555879"/>
                </a:lnTo>
                <a:lnTo>
                  <a:pt x="3653713" y="519836"/>
                </a:lnTo>
                <a:lnTo>
                  <a:pt x="3657600" y="500303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67700" y="3038475"/>
            <a:ext cx="228600" cy="228600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381000" y="3648075"/>
            <a:ext cx="3657600" cy="771525"/>
          </a:xfrm>
          <a:custGeom>
            <a:avLst/>
            <a:gdLst/>
            <a:ahLst/>
            <a:cxnLst/>
            <a:rect l="l" t="t" r="r" b="b"/>
            <a:pathLst>
              <a:path w="3657600" h="771525">
                <a:moveTo>
                  <a:pt x="3586403" y="0"/>
                </a:moveTo>
                <a:lnTo>
                  <a:pt x="71194" y="0"/>
                </a:lnTo>
                <a:lnTo>
                  <a:pt x="66243" y="482"/>
                </a:lnTo>
                <a:lnTo>
                  <a:pt x="29706" y="15621"/>
                </a:lnTo>
                <a:lnTo>
                  <a:pt x="3884" y="51663"/>
                </a:lnTo>
                <a:lnTo>
                  <a:pt x="0" y="71196"/>
                </a:lnTo>
                <a:lnTo>
                  <a:pt x="0" y="695325"/>
                </a:lnTo>
                <a:lnTo>
                  <a:pt x="0" y="700328"/>
                </a:lnTo>
                <a:lnTo>
                  <a:pt x="15622" y="741819"/>
                </a:lnTo>
                <a:lnTo>
                  <a:pt x="51663" y="767638"/>
                </a:lnTo>
                <a:lnTo>
                  <a:pt x="71194" y="771525"/>
                </a:lnTo>
                <a:lnTo>
                  <a:pt x="3586403" y="771525"/>
                </a:lnTo>
                <a:lnTo>
                  <a:pt x="3627894" y="755904"/>
                </a:lnTo>
                <a:lnTo>
                  <a:pt x="3653713" y="719861"/>
                </a:lnTo>
                <a:lnTo>
                  <a:pt x="3657600" y="700328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5300" y="3724275"/>
            <a:ext cx="228600" cy="228600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4267200" y="3648075"/>
            <a:ext cx="3657600" cy="771525"/>
            <a:chOff x="4267200" y="3648075"/>
            <a:chExt cx="3657600" cy="771525"/>
          </a:xfrm>
        </p:grpSpPr>
        <p:sp>
          <p:nvSpPr>
            <p:cNvPr id="24" name="object 24"/>
            <p:cNvSpPr/>
            <p:nvPr/>
          </p:nvSpPr>
          <p:spPr>
            <a:xfrm>
              <a:off x="4267200" y="3648075"/>
              <a:ext cx="3657600" cy="771525"/>
            </a:xfrm>
            <a:custGeom>
              <a:avLst/>
              <a:gdLst/>
              <a:ahLst/>
              <a:cxnLst/>
              <a:rect l="l" t="t" r="r" b="b"/>
              <a:pathLst>
                <a:path w="3657600" h="771525">
                  <a:moveTo>
                    <a:pt x="3586403" y="0"/>
                  </a:moveTo>
                  <a:lnTo>
                    <a:pt x="71196" y="0"/>
                  </a:lnTo>
                  <a:lnTo>
                    <a:pt x="66243" y="482"/>
                  </a:lnTo>
                  <a:lnTo>
                    <a:pt x="29705" y="15621"/>
                  </a:lnTo>
                  <a:lnTo>
                    <a:pt x="3886" y="51663"/>
                  </a:lnTo>
                  <a:lnTo>
                    <a:pt x="0" y="71196"/>
                  </a:lnTo>
                  <a:lnTo>
                    <a:pt x="0" y="695325"/>
                  </a:lnTo>
                  <a:lnTo>
                    <a:pt x="0" y="700328"/>
                  </a:lnTo>
                  <a:lnTo>
                    <a:pt x="15621" y="741819"/>
                  </a:lnTo>
                  <a:lnTo>
                    <a:pt x="51663" y="767638"/>
                  </a:lnTo>
                  <a:lnTo>
                    <a:pt x="71196" y="771525"/>
                  </a:lnTo>
                  <a:lnTo>
                    <a:pt x="3586403" y="771525"/>
                  </a:lnTo>
                  <a:lnTo>
                    <a:pt x="3627894" y="755904"/>
                  </a:lnTo>
                  <a:lnTo>
                    <a:pt x="3653713" y="719861"/>
                  </a:lnTo>
                  <a:lnTo>
                    <a:pt x="3657600" y="700328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81500" y="3724275"/>
              <a:ext cx="228600" cy="228600"/>
            </a:xfrm>
            <a:prstGeom prst="rect">
              <a:avLst/>
            </a:prstGeom>
          </p:spPr>
        </p:pic>
      </p:grpSp>
      <p:sp>
        <p:nvSpPr>
          <p:cNvPr id="26" name="object 26"/>
          <p:cNvSpPr/>
          <p:nvPr/>
        </p:nvSpPr>
        <p:spPr>
          <a:xfrm>
            <a:off x="8153400" y="3648075"/>
            <a:ext cx="3657600" cy="771525"/>
          </a:xfrm>
          <a:custGeom>
            <a:avLst/>
            <a:gdLst/>
            <a:ahLst/>
            <a:cxnLst/>
            <a:rect l="l" t="t" r="r" b="b"/>
            <a:pathLst>
              <a:path w="3657600" h="771525">
                <a:moveTo>
                  <a:pt x="3586403" y="0"/>
                </a:moveTo>
                <a:lnTo>
                  <a:pt x="71196" y="0"/>
                </a:lnTo>
                <a:lnTo>
                  <a:pt x="66243" y="482"/>
                </a:lnTo>
                <a:lnTo>
                  <a:pt x="29705" y="15621"/>
                </a:lnTo>
                <a:lnTo>
                  <a:pt x="3886" y="51663"/>
                </a:lnTo>
                <a:lnTo>
                  <a:pt x="0" y="71196"/>
                </a:lnTo>
                <a:lnTo>
                  <a:pt x="0" y="695325"/>
                </a:lnTo>
                <a:lnTo>
                  <a:pt x="0" y="700328"/>
                </a:lnTo>
                <a:lnTo>
                  <a:pt x="15621" y="741819"/>
                </a:lnTo>
                <a:lnTo>
                  <a:pt x="51663" y="767638"/>
                </a:lnTo>
                <a:lnTo>
                  <a:pt x="71196" y="771525"/>
                </a:lnTo>
                <a:lnTo>
                  <a:pt x="3586403" y="771525"/>
                </a:lnTo>
                <a:lnTo>
                  <a:pt x="3627894" y="755904"/>
                </a:lnTo>
                <a:lnTo>
                  <a:pt x="3653713" y="719861"/>
                </a:lnTo>
                <a:lnTo>
                  <a:pt x="3657600" y="700328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67700" y="3724275"/>
            <a:ext cx="228600" cy="228600"/>
          </a:xfrm>
          <a:prstGeom prst="rect">
            <a:avLst/>
          </a:prstGeom>
        </p:spPr>
      </p:pic>
      <p:sp>
        <p:nvSpPr>
          <p:cNvPr id="28" name="object 28"/>
          <p:cNvSpPr/>
          <p:nvPr/>
        </p:nvSpPr>
        <p:spPr>
          <a:xfrm>
            <a:off x="381000" y="4533900"/>
            <a:ext cx="3657600" cy="771525"/>
          </a:xfrm>
          <a:custGeom>
            <a:avLst/>
            <a:gdLst/>
            <a:ahLst/>
            <a:cxnLst/>
            <a:rect l="l" t="t" r="r" b="b"/>
            <a:pathLst>
              <a:path w="3657600" h="771525">
                <a:moveTo>
                  <a:pt x="3586403" y="0"/>
                </a:moveTo>
                <a:lnTo>
                  <a:pt x="71194" y="0"/>
                </a:lnTo>
                <a:lnTo>
                  <a:pt x="66243" y="482"/>
                </a:lnTo>
                <a:lnTo>
                  <a:pt x="29706" y="15621"/>
                </a:lnTo>
                <a:lnTo>
                  <a:pt x="3884" y="51663"/>
                </a:lnTo>
                <a:lnTo>
                  <a:pt x="0" y="71196"/>
                </a:lnTo>
                <a:lnTo>
                  <a:pt x="0" y="695325"/>
                </a:lnTo>
                <a:lnTo>
                  <a:pt x="0" y="700328"/>
                </a:lnTo>
                <a:lnTo>
                  <a:pt x="15622" y="741819"/>
                </a:lnTo>
                <a:lnTo>
                  <a:pt x="51663" y="767638"/>
                </a:lnTo>
                <a:lnTo>
                  <a:pt x="71194" y="771525"/>
                </a:lnTo>
                <a:lnTo>
                  <a:pt x="3586403" y="771525"/>
                </a:lnTo>
                <a:lnTo>
                  <a:pt x="3627894" y="755904"/>
                </a:lnTo>
                <a:lnTo>
                  <a:pt x="3653713" y="719861"/>
                </a:lnTo>
                <a:lnTo>
                  <a:pt x="3657600" y="700328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4610100"/>
            <a:ext cx="228600" cy="228600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4267200" y="4533900"/>
            <a:ext cx="3657600" cy="771525"/>
            <a:chOff x="4267200" y="4533900"/>
            <a:chExt cx="3657600" cy="771525"/>
          </a:xfrm>
        </p:grpSpPr>
        <p:sp>
          <p:nvSpPr>
            <p:cNvPr id="31" name="object 31"/>
            <p:cNvSpPr/>
            <p:nvPr/>
          </p:nvSpPr>
          <p:spPr>
            <a:xfrm>
              <a:off x="4267200" y="4533900"/>
              <a:ext cx="3657600" cy="771525"/>
            </a:xfrm>
            <a:custGeom>
              <a:avLst/>
              <a:gdLst/>
              <a:ahLst/>
              <a:cxnLst/>
              <a:rect l="l" t="t" r="r" b="b"/>
              <a:pathLst>
                <a:path w="3657600" h="771525">
                  <a:moveTo>
                    <a:pt x="3586403" y="0"/>
                  </a:moveTo>
                  <a:lnTo>
                    <a:pt x="71196" y="0"/>
                  </a:lnTo>
                  <a:lnTo>
                    <a:pt x="66243" y="482"/>
                  </a:lnTo>
                  <a:lnTo>
                    <a:pt x="29705" y="15621"/>
                  </a:lnTo>
                  <a:lnTo>
                    <a:pt x="3886" y="51663"/>
                  </a:lnTo>
                  <a:lnTo>
                    <a:pt x="0" y="71196"/>
                  </a:lnTo>
                  <a:lnTo>
                    <a:pt x="0" y="695325"/>
                  </a:lnTo>
                  <a:lnTo>
                    <a:pt x="0" y="700328"/>
                  </a:lnTo>
                  <a:lnTo>
                    <a:pt x="15621" y="741819"/>
                  </a:lnTo>
                  <a:lnTo>
                    <a:pt x="51663" y="767638"/>
                  </a:lnTo>
                  <a:lnTo>
                    <a:pt x="71196" y="771525"/>
                  </a:lnTo>
                  <a:lnTo>
                    <a:pt x="3586403" y="771525"/>
                  </a:lnTo>
                  <a:lnTo>
                    <a:pt x="3627894" y="755904"/>
                  </a:lnTo>
                  <a:lnTo>
                    <a:pt x="3653713" y="719861"/>
                  </a:lnTo>
                  <a:lnTo>
                    <a:pt x="3657600" y="700328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81500" y="4610100"/>
              <a:ext cx="228600" cy="228600"/>
            </a:xfrm>
            <a:prstGeom prst="rect">
              <a:avLst/>
            </a:prstGeom>
          </p:spPr>
        </p:pic>
      </p:grpSp>
      <p:sp>
        <p:nvSpPr>
          <p:cNvPr id="33" name="object 33"/>
          <p:cNvSpPr/>
          <p:nvPr/>
        </p:nvSpPr>
        <p:spPr>
          <a:xfrm>
            <a:off x="8153400" y="4533900"/>
            <a:ext cx="3657600" cy="771525"/>
          </a:xfrm>
          <a:custGeom>
            <a:avLst/>
            <a:gdLst/>
            <a:ahLst/>
            <a:cxnLst/>
            <a:rect l="l" t="t" r="r" b="b"/>
            <a:pathLst>
              <a:path w="3657600" h="771525">
                <a:moveTo>
                  <a:pt x="3586403" y="0"/>
                </a:moveTo>
                <a:lnTo>
                  <a:pt x="71196" y="0"/>
                </a:lnTo>
                <a:lnTo>
                  <a:pt x="66243" y="482"/>
                </a:lnTo>
                <a:lnTo>
                  <a:pt x="29705" y="15621"/>
                </a:lnTo>
                <a:lnTo>
                  <a:pt x="3886" y="51663"/>
                </a:lnTo>
                <a:lnTo>
                  <a:pt x="0" y="71196"/>
                </a:lnTo>
                <a:lnTo>
                  <a:pt x="0" y="695325"/>
                </a:lnTo>
                <a:lnTo>
                  <a:pt x="0" y="700328"/>
                </a:lnTo>
                <a:lnTo>
                  <a:pt x="15621" y="741819"/>
                </a:lnTo>
                <a:lnTo>
                  <a:pt x="51663" y="767638"/>
                </a:lnTo>
                <a:lnTo>
                  <a:pt x="71196" y="771525"/>
                </a:lnTo>
                <a:lnTo>
                  <a:pt x="3586403" y="771525"/>
                </a:lnTo>
                <a:lnTo>
                  <a:pt x="3627894" y="755904"/>
                </a:lnTo>
                <a:lnTo>
                  <a:pt x="3653713" y="719861"/>
                </a:lnTo>
                <a:lnTo>
                  <a:pt x="3657600" y="700328"/>
                </a:lnTo>
                <a:lnTo>
                  <a:pt x="3657600" y="71196"/>
                </a:lnTo>
                <a:lnTo>
                  <a:pt x="3641979" y="29705"/>
                </a:lnTo>
                <a:lnTo>
                  <a:pt x="3605936" y="3886"/>
                </a:lnTo>
                <a:lnTo>
                  <a:pt x="3591356" y="482"/>
                </a:lnTo>
                <a:lnTo>
                  <a:pt x="358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67700" y="4610100"/>
            <a:ext cx="228600" cy="228600"/>
          </a:xfrm>
          <a:prstGeom prst="rect">
            <a:avLst/>
          </a:prstGeom>
        </p:spPr>
      </p:pic>
      <p:graphicFrame>
        <p:nvGraphicFramePr>
          <p:cNvPr id="35" name="object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531963"/>
              </p:ext>
            </p:extLst>
          </p:nvPr>
        </p:nvGraphicFramePr>
        <p:xfrm>
          <a:off x="506412" y="2928039"/>
          <a:ext cx="11195048" cy="245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0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0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1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9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368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1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Develop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50" spc="1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written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personalized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learning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plan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9525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7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Monitor</a:t>
                      </a:r>
                      <a:r>
                        <a:rPr sz="1250" spc="7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pupil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progress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against</a:t>
                      </a:r>
                      <a:r>
                        <a:rPr sz="1250" spc="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7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written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9779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10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Require</a:t>
                      </a:r>
                      <a:r>
                        <a:rPr sz="125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satisfactory</a:t>
                      </a:r>
                      <a:r>
                        <a:rPr sz="1250" spc="1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monthly</a:t>
                      </a:r>
                      <a:r>
                        <a:rPr sz="1250" spc="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progress</a:t>
                      </a:r>
                      <a:r>
                        <a:rPr sz="125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from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345"/>
                        </a:lnSpc>
                      </a:pPr>
                      <a:r>
                        <a:rPr sz="1250" b="1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before</a:t>
                      </a:r>
                      <a:r>
                        <a:rPr sz="1250" spc="1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1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first</a:t>
                      </a:r>
                      <a:r>
                        <a:rPr sz="1250" spc="1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school</a:t>
                      </a:r>
                      <a:r>
                        <a:rPr sz="1250" spc="1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day</a:t>
                      </a:r>
                      <a:r>
                        <a:rPr sz="1250" spc="1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50" spc="1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1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first</a:t>
                      </a:r>
                      <a:r>
                        <a:rPr sz="1250" spc="1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month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345"/>
                        </a:lnSpc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learning</a:t>
                      </a:r>
                      <a:r>
                        <a:rPr sz="1250" spc="1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plan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ts val="1345"/>
                        </a:lnSpc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each</a:t>
                      </a:r>
                      <a:r>
                        <a:rPr sz="1250" spc="1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pupil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39370" algn="ctr">
                        <a:lnSpc>
                          <a:spcPct val="100000"/>
                        </a:lnSpc>
                      </a:pPr>
                      <a:r>
                        <a:rPr sz="1050" spc="3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76200" marR="362585">
                        <a:lnSpc>
                          <a:spcPct val="105000"/>
                        </a:lnSpc>
                      </a:pPr>
                      <a:r>
                        <a:rPr lang="en-US" sz="1250" spc="-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lang="en-US"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using</a:t>
                      </a:r>
                      <a:r>
                        <a:rPr lang="en-US" sz="12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lang="en-US" sz="1250" spc="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50" spc="-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EMO</a:t>
                      </a:r>
                      <a:r>
                        <a:rPr lang="en-US"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, r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eport</a:t>
                      </a:r>
                      <a:r>
                        <a:rPr sz="1250" spc="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pupil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progress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1250" spc="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least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monthly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91440" algn="r">
                        <a:lnSpc>
                          <a:spcPct val="100000"/>
                        </a:lnSpc>
                      </a:pPr>
                      <a:r>
                        <a:rPr sz="1050" spc="10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Operate</a:t>
                      </a:r>
                      <a:r>
                        <a:rPr sz="1250" spc="8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250" spc="6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250" spc="8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off</a:t>
                      </a:r>
                      <a:r>
                        <a:rPr sz="1250" spc="9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campus</a:t>
                      </a:r>
                      <a:r>
                        <a:rPr sz="110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;</a:t>
                      </a:r>
                      <a:r>
                        <a:rPr sz="1100" spc="1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online</a:t>
                      </a:r>
                      <a:r>
                        <a:rPr sz="11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only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requires</a:t>
                      </a:r>
                      <a:r>
                        <a:rPr sz="1250" spc="1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providing</a:t>
                      </a:r>
                      <a:r>
                        <a:rPr sz="1250" spc="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50" spc="19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computer</a:t>
                      </a:r>
                      <a:r>
                        <a:rPr sz="1250" spc="1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50" spc="1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internet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97790" algn="r">
                        <a:lnSpc>
                          <a:spcPct val="100000"/>
                        </a:lnSpc>
                      </a:pPr>
                      <a:r>
                        <a:rPr sz="1050" spc="100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79375" marR="24130">
                        <a:lnSpc>
                          <a:spcPct val="105000"/>
                        </a:lnSpc>
                      </a:pP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Operate</a:t>
                      </a:r>
                      <a:r>
                        <a:rPr sz="1250" spc="10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throughout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250" spc="9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calendar</a:t>
                      </a:r>
                      <a:r>
                        <a:rPr sz="1250" spc="7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year </a:t>
                      </a:r>
                      <a:r>
                        <a:rPr sz="110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(12</a:t>
                      </a:r>
                      <a:r>
                        <a:rPr sz="1100" spc="75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65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months</a:t>
                      </a:r>
                      <a:r>
                        <a:rPr sz="1100" spc="65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345"/>
                        </a:lnSpc>
                      </a:pP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access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each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pupil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9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36830" algn="ctr">
                        <a:lnSpc>
                          <a:spcPct val="100000"/>
                        </a:lnSpc>
                      </a:pPr>
                      <a:r>
                        <a:rPr sz="1050" spc="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76200" marR="334645">
                        <a:lnSpc>
                          <a:spcPct val="105000"/>
                        </a:lnSpc>
                      </a:pPr>
                      <a:r>
                        <a:rPr sz="1250" spc="-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using</a:t>
                      </a:r>
                      <a:r>
                        <a:rPr sz="12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sz="1250" spc="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EMO</a:t>
                      </a:r>
                      <a:r>
                        <a:rPr sz="1100" spc="-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spc="10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8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EMO</a:t>
                      </a:r>
                      <a:r>
                        <a:rPr sz="1250" spc="7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must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partner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250" spc="6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least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one</a:t>
                      </a:r>
                      <a:r>
                        <a:rPr sz="1250" spc="7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other</a:t>
                      </a:r>
                      <a:r>
                        <a:rPr sz="1250" spc="8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district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R="77470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Background</a:t>
                      </a:r>
                      <a:r>
                        <a:rPr sz="1250" spc="1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checks</a:t>
                      </a:r>
                      <a:r>
                        <a:rPr sz="1250" spc="1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required</a:t>
                      </a:r>
                      <a:r>
                        <a:rPr sz="1250" spc="1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250" spc="1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all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  <a:p>
                      <a:pPr marL="85090" marR="499745">
                        <a:lnSpc>
                          <a:spcPct val="105000"/>
                        </a:lnSpc>
                      </a:pP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advocates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teachers</a:t>
                      </a:r>
                      <a:r>
                        <a:rPr sz="1250" spc="2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50" spc="5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record</a:t>
                      </a:r>
                      <a:r>
                        <a:rPr sz="1250" spc="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MCL </a:t>
                      </a:r>
                      <a:r>
                        <a:rPr sz="1100" spc="9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380.1230</a:t>
                      </a:r>
                      <a:r>
                        <a:rPr sz="110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50" spc="-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380.1230</a:t>
                      </a:r>
                      <a:r>
                        <a:rPr sz="125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100" spc="7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71755" algn="r">
                        <a:lnSpc>
                          <a:spcPct val="100000"/>
                        </a:lnSpc>
                      </a:pPr>
                      <a:r>
                        <a:rPr sz="1050" spc="-25" dirty="0">
                          <a:solidFill>
                            <a:srgbClr val="005661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  <a:p>
                      <a:pPr marL="79375" marR="234315">
                        <a:lnSpc>
                          <a:spcPct val="105000"/>
                        </a:lnSpc>
                      </a:pP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Report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enrollment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and</a:t>
                      </a:r>
                      <a:r>
                        <a:rPr sz="1250" spc="4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full</a:t>
                      </a:r>
                      <a:r>
                        <a:rPr sz="125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4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attendance</a:t>
                      </a:r>
                      <a:r>
                        <a:rPr sz="1250" spc="8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3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CEPI</a:t>
                      </a:r>
                      <a:r>
                        <a:rPr sz="1250" spc="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within</a:t>
                      </a:r>
                      <a:r>
                        <a:rPr sz="1250" spc="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95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1100" spc="5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70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days</a:t>
                      </a:r>
                      <a:r>
                        <a:rPr sz="1250" spc="-15" dirty="0">
                          <a:solidFill>
                            <a:srgbClr val="E74C3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250" spc="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50" spc="3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250" spc="-5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50" spc="5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50" spc="-2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each </a:t>
                      </a:r>
                      <a:r>
                        <a:rPr sz="1250" spc="-10" dirty="0">
                          <a:solidFill>
                            <a:srgbClr val="4A4A4A"/>
                          </a:solidFill>
                          <a:latin typeface="Times New Roman"/>
                          <a:cs typeface="Times New Roman"/>
                        </a:rPr>
                        <a:t>month</a:t>
                      </a:r>
                      <a:endParaRPr sz="12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6" name="object 36"/>
          <p:cNvGrpSpPr/>
          <p:nvPr/>
        </p:nvGrpSpPr>
        <p:grpSpPr>
          <a:xfrm>
            <a:off x="381000" y="5419725"/>
            <a:ext cx="3657600" cy="771525"/>
            <a:chOff x="381000" y="5419725"/>
            <a:chExt cx="3657600" cy="771525"/>
          </a:xfrm>
        </p:grpSpPr>
        <p:sp>
          <p:nvSpPr>
            <p:cNvPr id="37" name="object 37"/>
            <p:cNvSpPr/>
            <p:nvPr/>
          </p:nvSpPr>
          <p:spPr>
            <a:xfrm>
              <a:off x="381000" y="5419725"/>
              <a:ext cx="3657600" cy="771525"/>
            </a:xfrm>
            <a:custGeom>
              <a:avLst/>
              <a:gdLst/>
              <a:ahLst/>
              <a:cxnLst/>
              <a:rect l="l" t="t" r="r" b="b"/>
              <a:pathLst>
                <a:path w="3657600" h="771525">
                  <a:moveTo>
                    <a:pt x="3586403" y="0"/>
                  </a:moveTo>
                  <a:lnTo>
                    <a:pt x="71194" y="0"/>
                  </a:lnTo>
                  <a:lnTo>
                    <a:pt x="66243" y="482"/>
                  </a:lnTo>
                  <a:lnTo>
                    <a:pt x="29706" y="15621"/>
                  </a:lnTo>
                  <a:lnTo>
                    <a:pt x="3884" y="51663"/>
                  </a:lnTo>
                  <a:lnTo>
                    <a:pt x="0" y="71196"/>
                  </a:lnTo>
                  <a:lnTo>
                    <a:pt x="0" y="695325"/>
                  </a:lnTo>
                  <a:lnTo>
                    <a:pt x="0" y="700325"/>
                  </a:lnTo>
                  <a:lnTo>
                    <a:pt x="15622" y="741818"/>
                  </a:lnTo>
                  <a:lnTo>
                    <a:pt x="51663" y="767635"/>
                  </a:lnTo>
                  <a:lnTo>
                    <a:pt x="71194" y="771525"/>
                  </a:lnTo>
                  <a:lnTo>
                    <a:pt x="3586403" y="771525"/>
                  </a:lnTo>
                  <a:lnTo>
                    <a:pt x="3627894" y="755902"/>
                  </a:lnTo>
                  <a:lnTo>
                    <a:pt x="3653713" y="719861"/>
                  </a:lnTo>
                  <a:lnTo>
                    <a:pt x="3657600" y="700325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5300" y="5495925"/>
              <a:ext cx="228600" cy="228600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525462" y="5494863"/>
            <a:ext cx="3373754" cy="61722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12420" marR="5080" indent="-300355" algn="just">
              <a:lnSpc>
                <a:spcPct val="105000"/>
              </a:lnSpc>
              <a:spcBef>
                <a:spcPts val="30"/>
              </a:spcBef>
            </a:pPr>
            <a:r>
              <a:rPr sz="1050" spc="10" dirty="0">
                <a:solidFill>
                  <a:srgbClr val="005661"/>
                </a:solidFill>
                <a:latin typeface="Times New Roman"/>
                <a:cs typeface="Times New Roman"/>
              </a:rPr>
              <a:t>13</a:t>
            </a:r>
            <a:r>
              <a:rPr sz="1050" spc="490" dirty="0">
                <a:solidFill>
                  <a:srgbClr val="005661"/>
                </a:solidFill>
                <a:latin typeface="Times New Roman"/>
                <a:cs typeface="Times New Roman"/>
              </a:rPr>
              <a:t>  </a:t>
            </a:r>
            <a:r>
              <a:rPr sz="1250" spc="10" dirty="0">
                <a:solidFill>
                  <a:srgbClr val="4A4A4A"/>
                </a:solidFill>
                <a:latin typeface="Times New Roman"/>
                <a:cs typeface="Times New Roman"/>
              </a:rPr>
              <a:t>Flag</a:t>
            </a:r>
            <a:r>
              <a:rPr sz="12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1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2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10" dirty="0">
                <a:solidFill>
                  <a:srgbClr val="4A4A4A"/>
                </a:solidFill>
                <a:latin typeface="Times New Roman"/>
                <a:cs typeface="Times New Roman"/>
              </a:rPr>
              <a:t>building</a:t>
            </a:r>
            <a:r>
              <a:rPr sz="12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90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2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1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2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10" dirty="0">
                <a:solidFill>
                  <a:srgbClr val="4A4A4A"/>
                </a:solidFill>
                <a:latin typeface="Times New Roman"/>
                <a:cs typeface="Times New Roman"/>
              </a:rPr>
              <a:t>alternative</a:t>
            </a:r>
            <a:r>
              <a:rPr sz="12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education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provider</a:t>
            </a:r>
            <a:r>
              <a:rPr sz="12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2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60" dirty="0">
                <a:solidFill>
                  <a:srgbClr val="4A4A4A"/>
                </a:solidFill>
                <a:latin typeface="Times New Roman"/>
                <a:cs typeface="Times New Roman"/>
              </a:rPr>
              <a:t>CEPI</a:t>
            </a:r>
            <a:r>
              <a:rPr sz="1100" spc="6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250" spc="60" dirty="0">
                <a:solidFill>
                  <a:srgbClr val="4A4A4A"/>
                </a:solidFill>
                <a:latin typeface="Times New Roman"/>
                <a:cs typeface="Times New Roman"/>
              </a:rPr>
              <a:t>s</a:t>
            </a:r>
            <a:r>
              <a:rPr sz="12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Educational</a:t>
            </a:r>
            <a:r>
              <a:rPr sz="125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dirty="0">
                <a:solidFill>
                  <a:srgbClr val="4A4A4A"/>
                </a:solidFill>
                <a:latin typeface="Times New Roman"/>
                <a:cs typeface="Times New Roman"/>
              </a:rPr>
              <a:t>Entity</a:t>
            </a:r>
            <a:r>
              <a:rPr sz="12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Master </a:t>
            </a:r>
            <a:r>
              <a:rPr sz="1100" spc="-1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250" spc="-10" dirty="0">
                <a:solidFill>
                  <a:srgbClr val="4A4A4A"/>
                </a:solidFill>
                <a:latin typeface="Times New Roman"/>
                <a:cs typeface="Times New Roman"/>
              </a:rPr>
              <a:t>EEM</a:t>
            </a:r>
            <a:r>
              <a:rPr sz="1100" spc="-1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40" name="object 36">
            <a:extLst>
              <a:ext uri="{FF2B5EF4-FFF2-40B4-BE49-F238E27FC236}">
                <a16:creationId xmlns:a16="http://schemas.microsoft.com/office/drawing/2014/main" id="{D3F8F381-749A-EC39-271C-570B03AA0E5E}"/>
              </a:ext>
            </a:extLst>
          </p:cNvPr>
          <p:cNvGrpSpPr/>
          <p:nvPr/>
        </p:nvGrpSpPr>
        <p:grpSpPr>
          <a:xfrm>
            <a:off x="4267200" y="5418455"/>
            <a:ext cx="3657600" cy="771525"/>
            <a:chOff x="381000" y="5419725"/>
            <a:chExt cx="3657600" cy="771525"/>
          </a:xfrm>
        </p:grpSpPr>
        <p:sp>
          <p:nvSpPr>
            <p:cNvPr id="41" name="object 37">
              <a:extLst>
                <a:ext uri="{FF2B5EF4-FFF2-40B4-BE49-F238E27FC236}">
                  <a16:creationId xmlns:a16="http://schemas.microsoft.com/office/drawing/2014/main" id="{D77D2662-8E67-05C3-ABF0-4A042610355D}"/>
                </a:ext>
              </a:extLst>
            </p:cNvPr>
            <p:cNvSpPr/>
            <p:nvPr/>
          </p:nvSpPr>
          <p:spPr>
            <a:xfrm>
              <a:off x="381000" y="5419725"/>
              <a:ext cx="3657600" cy="771525"/>
            </a:xfrm>
            <a:custGeom>
              <a:avLst/>
              <a:gdLst/>
              <a:ahLst/>
              <a:cxnLst/>
              <a:rect l="l" t="t" r="r" b="b"/>
              <a:pathLst>
                <a:path w="3657600" h="771525">
                  <a:moveTo>
                    <a:pt x="3586403" y="0"/>
                  </a:moveTo>
                  <a:lnTo>
                    <a:pt x="71194" y="0"/>
                  </a:lnTo>
                  <a:lnTo>
                    <a:pt x="66243" y="482"/>
                  </a:lnTo>
                  <a:lnTo>
                    <a:pt x="29706" y="15621"/>
                  </a:lnTo>
                  <a:lnTo>
                    <a:pt x="3884" y="51663"/>
                  </a:lnTo>
                  <a:lnTo>
                    <a:pt x="0" y="71196"/>
                  </a:lnTo>
                  <a:lnTo>
                    <a:pt x="0" y="695325"/>
                  </a:lnTo>
                  <a:lnTo>
                    <a:pt x="0" y="700325"/>
                  </a:lnTo>
                  <a:lnTo>
                    <a:pt x="15622" y="741818"/>
                  </a:lnTo>
                  <a:lnTo>
                    <a:pt x="51663" y="767635"/>
                  </a:lnTo>
                  <a:lnTo>
                    <a:pt x="71194" y="771525"/>
                  </a:lnTo>
                  <a:lnTo>
                    <a:pt x="3586403" y="771525"/>
                  </a:lnTo>
                  <a:lnTo>
                    <a:pt x="3627894" y="755902"/>
                  </a:lnTo>
                  <a:lnTo>
                    <a:pt x="3653713" y="719861"/>
                  </a:lnTo>
                  <a:lnTo>
                    <a:pt x="3657600" y="700325"/>
                  </a:lnTo>
                  <a:lnTo>
                    <a:pt x="3657600" y="71196"/>
                  </a:lnTo>
                  <a:lnTo>
                    <a:pt x="3641979" y="29705"/>
                  </a:lnTo>
                  <a:lnTo>
                    <a:pt x="3605936" y="3886"/>
                  </a:lnTo>
                  <a:lnTo>
                    <a:pt x="3591356" y="482"/>
                  </a:lnTo>
                  <a:lnTo>
                    <a:pt x="3586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42" name="object 38">
              <a:extLst>
                <a:ext uri="{FF2B5EF4-FFF2-40B4-BE49-F238E27FC236}">
                  <a16:creationId xmlns:a16="http://schemas.microsoft.com/office/drawing/2014/main" id="{924D4583-CAD5-0C31-D29B-5BD6B73D06C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5300" y="5495925"/>
              <a:ext cx="228600" cy="228600"/>
            </a:xfrm>
            <a:prstGeom prst="rect">
              <a:avLst/>
            </a:prstGeom>
          </p:spPr>
        </p:pic>
      </p:grpSp>
      <p:sp>
        <p:nvSpPr>
          <p:cNvPr id="43" name="object 39">
            <a:extLst>
              <a:ext uri="{FF2B5EF4-FFF2-40B4-BE49-F238E27FC236}">
                <a16:creationId xmlns:a16="http://schemas.microsoft.com/office/drawing/2014/main" id="{A4B9FCC6-0A0F-4D73-11C1-A44B895FF533}"/>
              </a:ext>
            </a:extLst>
          </p:cNvPr>
          <p:cNvSpPr txBox="1"/>
          <p:nvPr/>
        </p:nvSpPr>
        <p:spPr>
          <a:xfrm>
            <a:off x="4411662" y="5492935"/>
            <a:ext cx="3373754" cy="525721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12420" marR="5080" indent="-300355" algn="just">
              <a:lnSpc>
                <a:spcPct val="105000"/>
              </a:lnSpc>
              <a:spcBef>
                <a:spcPts val="30"/>
              </a:spcBef>
            </a:pPr>
            <a:r>
              <a:rPr lang="en-US" sz="1100" dirty="0">
                <a:latin typeface="Times New Roman"/>
                <a:cs typeface="Times New Roman"/>
              </a:rPr>
              <a:t>14*	For students with extreme barriers, use participation code 9222 in MSDS and add the PCE setting to the assigned building in the EEM.</a:t>
            </a:r>
            <a:endParaRPr sz="11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200" dirty="0"/>
              <a:t>The</a:t>
            </a:r>
            <a:r>
              <a:rPr spc="-25" dirty="0"/>
              <a:t> </a:t>
            </a:r>
            <a:r>
              <a:rPr spc="195" dirty="0"/>
              <a:t>Advocate</a:t>
            </a:r>
            <a:r>
              <a:rPr spc="-25" dirty="0"/>
              <a:t> </a:t>
            </a:r>
            <a:r>
              <a:rPr spc="95" dirty="0"/>
              <a:t>Role</a:t>
            </a:r>
            <a:r>
              <a:rPr spc="-25" dirty="0"/>
              <a:t> </a:t>
            </a:r>
            <a:r>
              <a:rPr spc="65" dirty="0"/>
              <a:t>Is</a:t>
            </a:r>
            <a:r>
              <a:rPr spc="-15" dirty="0"/>
              <a:t> </a:t>
            </a:r>
            <a:r>
              <a:rPr spc="75" dirty="0"/>
              <a:t>Critical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800" y="802917"/>
            <a:ext cx="535749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55" dirty="0">
                <a:solidFill>
                  <a:srgbClr val="D9E2E8"/>
                </a:solidFill>
                <a:latin typeface="Times New Roman"/>
                <a:cs typeface="Times New Roman"/>
              </a:rPr>
              <a:t>Every</a:t>
            </a:r>
            <a:r>
              <a:rPr sz="1650" spc="2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75" dirty="0">
                <a:solidFill>
                  <a:srgbClr val="D9E2E8"/>
                </a:solidFill>
                <a:latin typeface="Times New Roman"/>
                <a:cs typeface="Times New Roman"/>
              </a:rPr>
              <a:t>enrolled</a:t>
            </a:r>
            <a:r>
              <a:rPr sz="1650" spc="-4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dirty="0">
                <a:solidFill>
                  <a:srgbClr val="D9E2E8"/>
                </a:solidFill>
                <a:latin typeface="Times New Roman"/>
                <a:cs typeface="Times New Roman"/>
              </a:rPr>
              <a:t>pupil</a:t>
            </a:r>
            <a:r>
              <a:rPr sz="1650" spc="-2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00" dirty="0">
                <a:solidFill>
                  <a:srgbClr val="D9E2E8"/>
                </a:solidFill>
                <a:latin typeface="Times New Roman"/>
                <a:cs typeface="Times New Roman"/>
              </a:rPr>
              <a:t>must</a:t>
            </a:r>
            <a:r>
              <a:rPr sz="1650" spc="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35" dirty="0">
                <a:solidFill>
                  <a:srgbClr val="D9E2E8"/>
                </a:solidFill>
                <a:latin typeface="Times New Roman"/>
                <a:cs typeface="Times New Roman"/>
              </a:rPr>
              <a:t>be</a:t>
            </a:r>
            <a:r>
              <a:rPr sz="1650" spc="1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95" dirty="0">
                <a:solidFill>
                  <a:srgbClr val="D9E2E8"/>
                </a:solidFill>
                <a:latin typeface="Times New Roman"/>
                <a:cs typeface="Times New Roman"/>
              </a:rPr>
              <a:t>assigned</a:t>
            </a:r>
            <a:r>
              <a:rPr sz="1650" spc="-4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165" dirty="0">
                <a:solidFill>
                  <a:srgbClr val="D9E2E8"/>
                </a:solidFill>
                <a:latin typeface="Times New Roman"/>
                <a:cs typeface="Times New Roman"/>
              </a:rPr>
              <a:t>a</a:t>
            </a:r>
            <a:r>
              <a:rPr sz="1650" spc="-4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55" dirty="0">
                <a:solidFill>
                  <a:srgbClr val="D9E2E8"/>
                </a:solidFill>
                <a:latin typeface="Times New Roman"/>
                <a:cs typeface="Times New Roman"/>
              </a:rPr>
              <a:t>qualified</a:t>
            </a:r>
            <a:r>
              <a:rPr sz="1650" spc="-35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650" spc="-10" dirty="0">
                <a:solidFill>
                  <a:srgbClr val="D9E2E8"/>
                </a:solidFill>
                <a:latin typeface="Times New Roman"/>
                <a:cs typeface="Times New Roman"/>
              </a:rPr>
              <a:t>advocate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800" y="1729100"/>
            <a:ext cx="958342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00" spc="145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30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cornerstone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5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Section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23</a:t>
            </a:r>
            <a:r>
              <a:rPr sz="1500" spc="1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model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50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statute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6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50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388.1623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(3)(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)),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1500" y="3476625"/>
            <a:ext cx="11049000" cy="19050"/>
          </a:xfrm>
          <a:custGeom>
            <a:avLst/>
            <a:gdLst/>
            <a:ahLst/>
            <a:cxnLst/>
            <a:rect l="l" t="t" r="r" b="b"/>
            <a:pathLst>
              <a:path w="11049000" h="19050">
                <a:moveTo>
                  <a:pt x="11049000" y="0"/>
                </a:moveTo>
                <a:lnTo>
                  <a:pt x="0" y="0"/>
                </a:lnTo>
                <a:lnTo>
                  <a:pt x="0" y="19050"/>
                </a:lnTo>
                <a:lnTo>
                  <a:pt x="11049000" y="19050"/>
                </a:lnTo>
                <a:lnTo>
                  <a:pt x="11049000" y="0"/>
                </a:lnTo>
                <a:close/>
              </a:path>
            </a:pathLst>
          </a:custGeom>
          <a:solidFill>
            <a:srgbClr val="E74C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8800" y="3133582"/>
            <a:ext cx="338137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solidFill>
                  <a:srgbClr val="005661"/>
                </a:solidFill>
                <a:latin typeface="Times New Roman"/>
                <a:cs typeface="Times New Roman"/>
              </a:rPr>
              <a:t>Key</a:t>
            </a:r>
            <a:r>
              <a:rPr sz="1850" spc="-10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95" dirty="0">
                <a:solidFill>
                  <a:srgbClr val="005661"/>
                </a:solidFill>
                <a:latin typeface="Times New Roman"/>
                <a:cs typeface="Times New Roman"/>
              </a:rPr>
              <a:t>Requirements</a:t>
            </a:r>
            <a:r>
              <a:rPr sz="1850" spc="-10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70" dirty="0">
                <a:solidFill>
                  <a:srgbClr val="005661"/>
                </a:solidFill>
                <a:latin typeface="Times New Roman"/>
                <a:cs typeface="Times New Roman"/>
              </a:rPr>
              <a:t>for</a:t>
            </a:r>
            <a:r>
              <a:rPr sz="1850" spc="-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45" dirty="0">
                <a:solidFill>
                  <a:srgbClr val="005661"/>
                </a:solidFill>
                <a:latin typeface="Times New Roman"/>
                <a:cs typeface="Times New Roman"/>
              </a:rPr>
              <a:t>Advocates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71500" y="3648075"/>
            <a:ext cx="5448300" cy="457200"/>
          </a:xfrm>
          <a:custGeom>
            <a:avLst/>
            <a:gdLst/>
            <a:ahLst/>
            <a:cxnLst/>
            <a:rect l="l" t="t" r="r" b="b"/>
            <a:pathLst>
              <a:path w="5448300" h="457200">
                <a:moveTo>
                  <a:pt x="5341505" y="0"/>
                </a:moveTo>
                <a:lnTo>
                  <a:pt x="106794" y="0"/>
                </a:lnTo>
                <a:lnTo>
                  <a:pt x="99362" y="736"/>
                </a:lnTo>
                <a:lnTo>
                  <a:pt x="57040" y="15087"/>
                </a:lnTo>
                <a:lnTo>
                  <a:pt x="23430" y="44564"/>
                </a:lnTo>
                <a:lnTo>
                  <a:pt x="3661" y="84632"/>
                </a:lnTo>
                <a:lnTo>
                  <a:pt x="0" y="106794"/>
                </a:lnTo>
                <a:lnTo>
                  <a:pt x="0" y="342900"/>
                </a:lnTo>
                <a:lnTo>
                  <a:pt x="0" y="350405"/>
                </a:lnTo>
                <a:lnTo>
                  <a:pt x="11573" y="393573"/>
                </a:lnTo>
                <a:lnTo>
                  <a:pt x="38784" y="429031"/>
                </a:lnTo>
                <a:lnTo>
                  <a:pt x="77495" y="451370"/>
                </a:lnTo>
                <a:lnTo>
                  <a:pt x="106794" y="457200"/>
                </a:lnTo>
                <a:lnTo>
                  <a:pt x="5341505" y="457200"/>
                </a:lnTo>
                <a:lnTo>
                  <a:pt x="5384673" y="445630"/>
                </a:lnTo>
                <a:lnTo>
                  <a:pt x="5420131" y="418414"/>
                </a:lnTo>
                <a:lnTo>
                  <a:pt x="5442470" y="379704"/>
                </a:lnTo>
                <a:lnTo>
                  <a:pt x="5448300" y="350405"/>
                </a:lnTo>
                <a:lnTo>
                  <a:pt x="5448300" y="106794"/>
                </a:lnTo>
                <a:lnTo>
                  <a:pt x="5436730" y="63627"/>
                </a:lnTo>
                <a:lnTo>
                  <a:pt x="5409514" y="28168"/>
                </a:lnTo>
                <a:lnTo>
                  <a:pt x="5370804" y="5829"/>
                </a:lnTo>
                <a:lnTo>
                  <a:pt x="5348935" y="723"/>
                </a:lnTo>
                <a:lnTo>
                  <a:pt x="5341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7400" y="3750659"/>
            <a:ext cx="413702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available</a:t>
            </a:r>
            <a:r>
              <a:rPr sz="135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meet</a:t>
            </a:r>
            <a:r>
              <a:rPr sz="135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person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assigned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172200" y="3648075"/>
            <a:ext cx="5448300" cy="457200"/>
          </a:xfrm>
          <a:custGeom>
            <a:avLst/>
            <a:gdLst/>
            <a:ahLst/>
            <a:cxnLst/>
            <a:rect l="l" t="t" r="r" b="b"/>
            <a:pathLst>
              <a:path w="5448300" h="457200">
                <a:moveTo>
                  <a:pt x="5341505" y="0"/>
                </a:moveTo>
                <a:lnTo>
                  <a:pt x="106794" y="0"/>
                </a:lnTo>
                <a:lnTo>
                  <a:pt x="99364" y="736"/>
                </a:lnTo>
                <a:lnTo>
                  <a:pt x="57035" y="15087"/>
                </a:lnTo>
                <a:lnTo>
                  <a:pt x="23431" y="44564"/>
                </a:lnTo>
                <a:lnTo>
                  <a:pt x="3657" y="84632"/>
                </a:lnTo>
                <a:lnTo>
                  <a:pt x="0" y="106794"/>
                </a:lnTo>
                <a:lnTo>
                  <a:pt x="0" y="342900"/>
                </a:lnTo>
                <a:lnTo>
                  <a:pt x="0" y="350405"/>
                </a:lnTo>
                <a:lnTo>
                  <a:pt x="11569" y="393573"/>
                </a:lnTo>
                <a:lnTo>
                  <a:pt x="38785" y="429031"/>
                </a:lnTo>
                <a:lnTo>
                  <a:pt x="77495" y="451370"/>
                </a:lnTo>
                <a:lnTo>
                  <a:pt x="106794" y="457200"/>
                </a:lnTo>
                <a:lnTo>
                  <a:pt x="5341505" y="457200"/>
                </a:lnTo>
                <a:lnTo>
                  <a:pt x="5384673" y="445630"/>
                </a:lnTo>
                <a:lnTo>
                  <a:pt x="5420131" y="418414"/>
                </a:lnTo>
                <a:lnTo>
                  <a:pt x="5442470" y="379704"/>
                </a:lnTo>
                <a:lnTo>
                  <a:pt x="5448300" y="350405"/>
                </a:lnTo>
                <a:lnTo>
                  <a:pt x="5448300" y="106794"/>
                </a:lnTo>
                <a:lnTo>
                  <a:pt x="5436730" y="63627"/>
                </a:lnTo>
                <a:lnTo>
                  <a:pt x="5409514" y="28168"/>
                </a:lnTo>
                <a:lnTo>
                  <a:pt x="5370804" y="5829"/>
                </a:lnTo>
                <a:lnTo>
                  <a:pt x="5348935" y="723"/>
                </a:lnTo>
                <a:lnTo>
                  <a:pt x="5341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88100" y="3750659"/>
            <a:ext cx="337248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May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serve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no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more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than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70" dirty="0">
                <a:solidFill>
                  <a:srgbClr val="4A4A4A"/>
                </a:solidFill>
                <a:latin typeface="Times New Roman"/>
                <a:cs typeface="Times New Roman"/>
              </a:rPr>
              <a:t>50</a:t>
            </a:r>
            <a:r>
              <a:rPr sz="120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pupils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one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time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1500" y="4257675"/>
            <a:ext cx="5448300" cy="685800"/>
          </a:xfrm>
          <a:custGeom>
            <a:avLst/>
            <a:gdLst/>
            <a:ahLst/>
            <a:cxnLst/>
            <a:rect l="l" t="t" r="r" b="b"/>
            <a:pathLst>
              <a:path w="5448300" h="685800">
                <a:moveTo>
                  <a:pt x="5341505" y="0"/>
                </a:moveTo>
                <a:lnTo>
                  <a:pt x="106794" y="0"/>
                </a:lnTo>
                <a:lnTo>
                  <a:pt x="99362" y="723"/>
                </a:lnTo>
                <a:lnTo>
                  <a:pt x="57040" y="15087"/>
                </a:lnTo>
                <a:lnTo>
                  <a:pt x="23430" y="44564"/>
                </a:lnTo>
                <a:lnTo>
                  <a:pt x="3661" y="84632"/>
                </a:lnTo>
                <a:lnTo>
                  <a:pt x="0" y="106794"/>
                </a:lnTo>
                <a:lnTo>
                  <a:pt x="0" y="571500"/>
                </a:lnTo>
                <a:lnTo>
                  <a:pt x="0" y="579005"/>
                </a:lnTo>
                <a:lnTo>
                  <a:pt x="11573" y="622173"/>
                </a:lnTo>
                <a:lnTo>
                  <a:pt x="38784" y="657631"/>
                </a:lnTo>
                <a:lnTo>
                  <a:pt x="77495" y="679970"/>
                </a:lnTo>
                <a:lnTo>
                  <a:pt x="106794" y="685800"/>
                </a:lnTo>
                <a:lnTo>
                  <a:pt x="5341505" y="685800"/>
                </a:lnTo>
                <a:lnTo>
                  <a:pt x="5384673" y="674230"/>
                </a:lnTo>
                <a:lnTo>
                  <a:pt x="5420131" y="647014"/>
                </a:lnTo>
                <a:lnTo>
                  <a:pt x="5442470" y="608304"/>
                </a:lnTo>
                <a:lnTo>
                  <a:pt x="5448300" y="579005"/>
                </a:lnTo>
                <a:lnTo>
                  <a:pt x="5448300" y="106794"/>
                </a:lnTo>
                <a:lnTo>
                  <a:pt x="5436730" y="63627"/>
                </a:lnTo>
                <a:lnTo>
                  <a:pt x="5409514" y="28168"/>
                </a:lnTo>
                <a:lnTo>
                  <a:pt x="5370804" y="5829"/>
                </a:lnTo>
                <a:lnTo>
                  <a:pt x="5348935" y="723"/>
                </a:lnTo>
                <a:lnTo>
                  <a:pt x="5341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7400" y="4336218"/>
            <a:ext cx="44227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May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employed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provided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Education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Management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Organization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EMO</a:t>
            </a:r>
            <a:r>
              <a:rPr sz="1200" spc="-20" dirty="0">
                <a:solidFill>
                  <a:srgbClr val="4A4A4A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172200" y="4257675"/>
            <a:ext cx="5448300" cy="685800"/>
          </a:xfrm>
          <a:custGeom>
            <a:avLst/>
            <a:gdLst/>
            <a:ahLst/>
            <a:cxnLst/>
            <a:rect l="l" t="t" r="r" b="b"/>
            <a:pathLst>
              <a:path w="5448300" h="685800">
                <a:moveTo>
                  <a:pt x="5341505" y="0"/>
                </a:moveTo>
                <a:lnTo>
                  <a:pt x="106794" y="0"/>
                </a:lnTo>
                <a:lnTo>
                  <a:pt x="99364" y="723"/>
                </a:lnTo>
                <a:lnTo>
                  <a:pt x="57035" y="15087"/>
                </a:lnTo>
                <a:lnTo>
                  <a:pt x="23431" y="44564"/>
                </a:lnTo>
                <a:lnTo>
                  <a:pt x="3657" y="84632"/>
                </a:lnTo>
                <a:lnTo>
                  <a:pt x="0" y="106794"/>
                </a:lnTo>
                <a:lnTo>
                  <a:pt x="0" y="571500"/>
                </a:lnTo>
                <a:lnTo>
                  <a:pt x="0" y="579005"/>
                </a:lnTo>
                <a:lnTo>
                  <a:pt x="11569" y="622173"/>
                </a:lnTo>
                <a:lnTo>
                  <a:pt x="38785" y="657631"/>
                </a:lnTo>
                <a:lnTo>
                  <a:pt x="77495" y="679970"/>
                </a:lnTo>
                <a:lnTo>
                  <a:pt x="106794" y="685800"/>
                </a:lnTo>
                <a:lnTo>
                  <a:pt x="5341505" y="685800"/>
                </a:lnTo>
                <a:lnTo>
                  <a:pt x="5384673" y="674230"/>
                </a:lnTo>
                <a:lnTo>
                  <a:pt x="5420131" y="647014"/>
                </a:lnTo>
                <a:lnTo>
                  <a:pt x="5442470" y="608304"/>
                </a:lnTo>
                <a:lnTo>
                  <a:pt x="5448300" y="579005"/>
                </a:lnTo>
                <a:lnTo>
                  <a:pt x="5448300" y="106794"/>
                </a:lnTo>
                <a:lnTo>
                  <a:pt x="5436730" y="63627"/>
                </a:lnTo>
                <a:lnTo>
                  <a:pt x="5409514" y="28168"/>
                </a:lnTo>
                <a:lnTo>
                  <a:pt x="5370804" y="5829"/>
                </a:lnTo>
                <a:lnTo>
                  <a:pt x="5348935" y="723"/>
                </a:lnTo>
                <a:lnTo>
                  <a:pt x="5341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388100" y="4336218"/>
            <a:ext cx="476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pass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background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checks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per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7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00" dirty="0">
                <a:solidFill>
                  <a:srgbClr val="4A4A4A"/>
                </a:solidFill>
                <a:latin typeface="Times New Roman"/>
                <a:cs typeface="Times New Roman"/>
              </a:rPr>
              <a:t>380.1230</a:t>
            </a:r>
            <a:r>
              <a:rPr sz="120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75" dirty="0">
                <a:solidFill>
                  <a:srgbClr val="4A4A4A"/>
                </a:solidFill>
                <a:latin typeface="Times New Roman"/>
                <a:cs typeface="Times New Roman"/>
              </a:rPr>
              <a:t>380.1230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a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350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being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assigned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any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71499" y="5810250"/>
            <a:ext cx="11049000" cy="952500"/>
            <a:chOff x="571499" y="5810250"/>
            <a:chExt cx="11049000" cy="952500"/>
          </a:xfrm>
        </p:grpSpPr>
        <p:sp>
          <p:nvSpPr>
            <p:cNvPr id="16" name="object 16"/>
            <p:cNvSpPr/>
            <p:nvPr/>
          </p:nvSpPr>
          <p:spPr>
            <a:xfrm>
              <a:off x="600074" y="5810250"/>
              <a:ext cx="11020425" cy="952500"/>
            </a:xfrm>
            <a:custGeom>
              <a:avLst/>
              <a:gdLst/>
              <a:ahLst/>
              <a:cxnLst/>
              <a:rect l="l" t="t" r="r" b="b"/>
              <a:pathLst>
                <a:path w="11020425" h="952500">
                  <a:moveTo>
                    <a:pt x="10913630" y="0"/>
                  </a:moveTo>
                  <a:lnTo>
                    <a:pt x="80093" y="0"/>
                  </a:lnTo>
                  <a:lnTo>
                    <a:pt x="74523" y="728"/>
                  </a:lnTo>
                  <a:lnTo>
                    <a:pt x="33417" y="23430"/>
                  </a:lnTo>
                  <a:lnTo>
                    <a:pt x="11320" y="57035"/>
                  </a:lnTo>
                  <a:lnTo>
                    <a:pt x="551" y="99362"/>
                  </a:lnTo>
                  <a:lnTo>
                    <a:pt x="0" y="106794"/>
                  </a:lnTo>
                  <a:lnTo>
                    <a:pt x="0" y="838200"/>
                  </a:lnTo>
                  <a:lnTo>
                    <a:pt x="0" y="845705"/>
                  </a:lnTo>
                  <a:lnTo>
                    <a:pt x="8681" y="888870"/>
                  </a:lnTo>
                  <a:lnTo>
                    <a:pt x="29085" y="924326"/>
                  </a:lnTo>
                  <a:lnTo>
                    <a:pt x="63479" y="948838"/>
                  </a:lnTo>
                  <a:lnTo>
                    <a:pt x="80093" y="952500"/>
                  </a:lnTo>
                  <a:lnTo>
                    <a:pt x="10913630" y="952500"/>
                  </a:lnTo>
                  <a:lnTo>
                    <a:pt x="10956798" y="940926"/>
                  </a:lnTo>
                  <a:lnTo>
                    <a:pt x="10992256" y="913715"/>
                  </a:lnTo>
                  <a:lnTo>
                    <a:pt x="11014595" y="875004"/>
                  </a:lnTo>
                  <a:lnTo>
                    <a:pt x="11020425" y="845705"/>
                  </a:lnTo>
                  <a:lnTo>
                    <a:pt x="11020425" y="106794"/>
                  </a:lnTo>
                  <a:lnTo>
                    <a:pt x="11008855" y="63624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28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71499" y="5810666"/>
              <a:ext cx="106045" cy="951865"/>
            </a:xfrm>
            <a:custGeom>
              <a:avLst/>
              <a:gdLst/>
              <a:ahLst/>
              <a:cxnLst/>
              <a:rect l="l" t="t" r="r" b="b"/>
              <a:pathLst>
                <a:path w="106045" h="951865">
                  <a:moveTo>
                    <a:pt x="105671" y="0"/>
                  </a:moveTo>
                  <a:lnTo>
                    <a:pt x="60364" y="13096"/>
                  </a:lnTo>
                  <a:lnTo>
                    <a:pt x="25900" y="41405"/>
                  </a:lnTo>
                  <a:lnTo>
                    <a:pt x="4895" y="80752"/>
                  </a:lnTo>
                  <a:lnTo>
                    <a:pt x="0" y="113883"/>
                  </a:lnTo>
                  <a:lnTo>
                    <a:pt x="0" y="837783"/>
                  </a:lnTo>
                  <a:lnTo>
                    <a:pt x="8702" y="881523"/>
                  </a:lnTo>
                  <a:lnTo>
                    <a:pt x="33475" y="918607"/>
                  </a:lnTo>
                  <a:lnTo>
                    <a:pt x="70559" y="943382"/>
                  </a:lnTo>
                  <a:lnTo>
                    <a:pt x="105672" y="951666"/>
                  </a:lnTo>
                  <a:lnTo>
                    <a:pt x="99432" y="949181"/>
                  </a:lnTo>
                  <a:lnTo>
                    <a:pt x="92426" y="943382"/>
                  </a:lnTo>
                  <a:lnTo>
                    <a:pt x="70099" y="910259"/>
                  </a:lnTo>
                  <a:lnTo>
                    <a:pt x="59596" y="870912"/>
                  </a:lnTo>
                  <a:lnTo>
                    <a:pt x="57149" y="837783"/>
                  </a:lnTo>
                  <a:lnTo>
                    <a:pt x="57149" y="113883"/>
                  </a:lnTo>
                  <a:lnTo>
                    <a:pt x="61501" y="70143"/>
                  </a:lnTo>
                  <a:lnTo>
                    <a:pt x="73888" y="33059"/>
                  </a:lnTo>
                  <a:lnTo>
                    <a:pt x="99432" y="2480"/>
                  </a:lnTo>
                  <a:lnTo>
                    <a:pt x="105671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06450" y="5861411"/>
            <a:ext cx="10271125" cy="767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75" dirty="0">
                <a:solidFill>
                  <a:srgbClr val="005661"/>
                </a:solidFill>
                <a:latin typeface="Times New Roman"/>
                <a:cs typeface="Times New Roman"/>
              </a:rPr>
              <a:t>Practical</a:t>
            </a:r>
            <a:r>
              <a:rPr sz="140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400" spc="65" dirty="0">
                <a:solidFill>
                  <a:srgbClr val="005661"/>
                </a:solidFill>
                <a:latin typeface="Times New Roman"/>
                <a:cs typeface="Times New Roman"/>
              </a:rPr>
              <a:t>Guidance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065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Districts</a:t>
            </a:r>
            <a:r>
              <a:rPr sz="135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should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maintain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documentation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showing</a:t>
            </a:r>
            <a:r>
              <a:rPr sz="1350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200" spc="55" dirty="0">
                <a:solidFill>
                  <a:srgbClr val="4A4A4A"/>
                </a:solidFill>
                <a:latin typeface="Times New Roman"/>
                <a:cs typeface="Times New Roman"/>
              </a:rPr>
              <a:t>-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ratio</a:t>
            </a:r>
            <a:r>
              <a:rPr sz="135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ensure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advocates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actively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engaged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1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progress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reviews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intervention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planning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71499" y="2171700"/>
            <a:ext cx="11049000" cy="838200"/>
            <a:chOff x="571499" y="2171700"/>
            <a:chExt cx="11049000" cy="838200"/>
          </a:xfrm>
        </p:grpSpPr>
        <p:sp>
          <p:nvSpPr>
            <p:cNvPr id="20" name="object 20"/>
            <p:cNvSpPr/>
            <p:nvPr/>
          </p:nvSpPr>
          <p:spPr>
            <a:xfrm>
              <a:off x="600074" y="2171700"/>
              <a:ext cx="11020425" cy="838200"/>
            </a:xfrm>
            <a:custGeom>
              <a:avLst/>
              <a:gdLst/>
              <a:ahLst/>
              <a:cxnLst/>
              <a:rect l="l" t="t" r="r" b="b"/>
              <a:pathLst>
                <a:path w="11020425" h="838200">
                  <a:moveTo>
                    <a:pt x="10913630" y="0"/>
                  </a:moveTo>
                  <a:lnTo>
                    <a:pt x="80093" y="0"/>
                  </a:lnTo>
                  <a:lnTo>
                    <a:pt x="74523" y="723"/>
                  </a:lnTo>
                  <a:lnTo>
                    <a:pt x="33417" y="23431"/>
                  </a:lnTo>
                  <a:lnTo>
                    <a:pt x="11320" y="57035"/>
                  </a:lnTo>
                  <a:lnTo>
                    <a:pt x="551" y="99364"/>
                  </a:lnTo>
                  <a:lnTo>
                    <a:pt x="0" y="106794"/>
                  </a:lnTo>
                  <a:lnTo>
                    <a:pt x="0" y="723900"/>
                  </a:lnTo>
                  <a:lnTo>
                    <a:pt x="0" y="731405"/>
                  </a:lnTo>
                  <a:lnTo>
                    <a:pt x="8681" y="774573"/>
                  </a:lnTo>
                  <a:lnTo>
                    <a:pt x="29085" y="810031"/>
                  </a:lnTo>
                  <a:lnTo>
                    <a:pt x="63479" y="834542"/>
                  </a:lnTo>
                  <a:lnTo>
                    <a:pt x="80093" y="838200"/>
                  </a:lnTo>
                  <a:lnTo>
                    <a:pt x="10913630" y="838200"/>
                  </a:lnTo>
                  <a:lnTo>
                    <a:pt x="10956798" y="826630"/>
                  </a:lnTo>
                  <a:lnTo>
                    <a:pt x="10992256" y="799414"/>
                  </a:lnTo>
                  <a:lnTo>
                    <a:pt x="11014595" y="760704"/>
                  </a:lnTo>
                  <a:lnTo>
                    <a:pt x="11020425" y="731405"/>
                  </a:lnTo>
                  <a:lnTo>
                    <a:pt x="11020425" y="106794"/>
                  </a:lnTo>
                  <a:lnTo>
                    <a:pt x="11008855" y="63627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23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71499" y="2172117"/>
              <a:ext cx="106045" cy="837565"/>
            </a:xfrm>
            <a:custGeom>
              <a:avLst/>
              <a:gdLst/>
              <a:ahLst/>
              <a:cxnLst/>
              <a:rect l="l" t="t" r="r" b="b"/>
              <a:pathLst>
                <a:path w="106045" h="837564">
                  <a:moveTo>
                    <a:pt x="105673" y="0"/>
                  </a:moveTo>
                  <a:lnTo>
                    <a:pt x="60364" y="13094"/>
                  </a:lnTo>
                  <a:lnTo>
                    <a:pt x="25900" y="41406"/>
                  </a:lnTo>
                  <a:lnTo>
                    <a:pt x="4895" y="80756"/>
                  </a:lnTo>
                  <a:lnTo>
                    <a:pt x="0" y="113882"/>
                  </a:lnTo>
                  <a:lnTo>
                    <a:pt x="0" y="723482"/>
                  </a:lnTo>
                  <a:lnTo>
                    <a:pt x="8702" y="767221"/>
                  </a:lnTo>
                  <a:lnTo>
                    <a:pt x="33475" y="804305"/>
                  </a:lnTo>
                  <a:lnTo>
                    <a:pt x="70559" y="829082"/>
                  </a:lnTo>
                  <a:lnTo>
                    <a:pt x="105673" y="837364"/>
                  </a:lnTo>
                  <a:lnTo>
                    <a:pt x="99432" y="834874"/>
                  </a:lnTo>
                  <a:lnTo>
                    <a:pt x="92426" y="829082"/>
                  </a:lnTo>
                  <a:lnTo>
                    <a:pt x="70099" y="795958"/>
                  </a:lnTo>
                  <a:lnTo>
                    <a:pt x="59596" y="756608"/>
                  </a:lnTo>
                  <a:lnTo>
                    <a:pt x="57149" y="723482"/>
                  </a:lnTo>
                  <a:lnTo>
                    <a:pt x="57149" y="113882"/>
                  </a:lnTo>
                  <a:lnTo>
                    <a:pt x="61501" y="70143"/>
                  </a:lnTo>
                  <a:lnTo>
                    <a:pt x="73888" y="33059"/>
                  </a:lnTo>
                  <a:lnTo>
                    <a:pt x="99432" y="2490"/>
                  </a:lnTo>
                  <a:lnTo>
                    <a:pt x="105673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048386" y="2272735"/>
            <a:ext cx="10347324" cy="53989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00" i="1" spc="50" dirty="0">
                <a:solidFill>
                  <a:srgbClr val="005661"/>
                </a:solidFill>
                <a:latin typeface="Times New Roman"/>
                <a:cs typeface="Times New Roman"/>
              </a:rPr>
              <a:t>An</a:t>
            </a:r>
            <a:r>
              <a:rPr sz="1700" i="1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adult</a:t>
            </a:r>
            <a:r>
              <a:rPr sz="1700" i="1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available</a:t>
            </a:r>
            <a:r>
              <a:rPr sz="1700" i="1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700" i="1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135" dirty="0">
                <a:solidFill>
                  <a:srgbClr val="005661"/>
                </a:solidFill>
                <a:latin typeface="Times New Roman"/>
                <a:cs typeface="Times New Roman"/>
              </a:rPr>
              <a:t>meet</a:t>
            </a:r>
            <a:r>
              <a:rPr sz="1700" i="1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700" i="1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55" dirty="0">
                <a:solidFill>
                  <a:srgbClr val="005661"/>
                </a:solidFill>
                <a:latin typeface="Times New Roman"/>
                <a:cs typeface="Times New Roman"/>
              </a:rPr>
              <a:t>person</a:t>
            </a:r>
            <a:r>
              <a:rPr sz="1700" i="1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55" dirty="0">
                <a:solidFill>
                  <a:srgbClr val="005661"/>
                </a:solidFill>
                <a:latin typeface="Times New Roman"/>
                <a:cs typeface="Times New Roman"/>
              </a:rPr>
              <a:t>with</a:t>
            </a:r>
            <a:r>
              <a:rPr sz="1700" i="1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60" dirty="0">
                <a:solidFill>
                  <a:srgbClr val="005661"/>
                </a:solidFill>
                <a:latin typeface="Times New Roman"/>
                <a:cs typeface="Times New Roman"/>
              </a:rPr>
              <a:t>assigned</a:t>
            </a:r>
            <a:r>
              <a:rPr sz="1700" i="1" spc="-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60" dirty="0">
                <a:solidFill>
                  <a:srgbClr val="005661"/>
                </a:solidFill>
                <a:latin typeface="Times New Roman"/>
                <a:cs typeface="Times New Roman"/>
              </a:rPr>
              <a:t>pupils</a:t>
            </a:r>
            <a:r>
              <a:rPr sz="500" i="1" spc="60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sz="500" i="1" spc="2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as</a:t>
            </a:r>
            <a:r>
              <a:rPr sz="1700" i="1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150" dirty="0">
                <a:solidFill>
                  <a:srgbClr val="005661"/>
                </a:solidFill>
                <a:latin typeface="Times New Roman"/>
                <a:cs typeface="Times New Roman"/>
              </a:rPr>
              <a:t>needed</a:t>
            </a:r>
            <a:r>
              <a:rPr sz="500" i="1" spc="150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sz="500" i="1" spc="2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700" i="1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90" dirty="0">
                <a:solidFill>
                  <a:srgbClr val="005661"/>
                </a:solidFill>
                <a:latin typeface="Times New Roman"/>
                <a:cs typeface="Times New Roman"/>
              </a:rPr>
              <a:t>conduct</a:t>
            </a:r>
            <a:r>
              <a:rPr sz="1700" i="1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social</a:t>
            </a:r>
            <a:r>
              <a:rPr sz="1700" i="1" spc="-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interventions</a:t>
            </a:r>
            <a:r>
              <a:rPr sz="5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sz="500" i="1" spc="2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700" i="1" spc="-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proctor</a:t>
            </a:r>
            <a:r>
              <a:rPr sz="1700" i="1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final</a:t>
            </a:r>
            <a:r>
              <a:rPr lang="en-US"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spc="65" dirty="0">
                <a:solidFill>
                  <a:srgbClr val="005661"/>
                </a:solidFill>
                <a:latin typeface="Times New Roman"/>
                <a:cs typeface="Times New Roman"/>
              </a:rPr>
              <a:t>examinations</a:t>
            </a:r>
            <a:r>
              <a:rPr lang="en-US" sz="500" i="1" spc="65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lang="en-US" sz="500" i="1" spc="3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lang="en-US" sz="1700" i="1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spc="75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lang="en-US" sz="1700" i="1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provide</a:t>
            </a:r>
            <a:r>
              <a:rPr lang="en-US" sz="1700" i="1" spc="65" dirty="0">
                <a:solidFill>
                  <a:srgbClr val="005661"/>
                </a:solidFill>
                <a:latin typeface="Times New Roman"/>
                <a:cs typeface="Times New Roman"/>
              </a:rPr>
              <a:t> academic</a:t>
            </a:r>
            <a:r>
              <a:rPr lang="en-US" sz="1700" i="1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lang="en-US" sz="1700" i="1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dirty="0">
                <a:solidFill>
                  <a:srgbClr val="005661"/>
                </a:solidFill>
                <a:latin typeface="Times New Roman"/>
                <a:cs typeface="Times New Roman"/>
              </a:rPr>
              <a:t>social</a:t>
            </a:r>
            <a:r>
              <a:rPr lang="en-US" sz="1700" i="1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700" i="1" spc="-10" dirty="0">
                <a:solidFill>
                  <a:srgbClr val="005661"/>
                </a:solidFill>
                <a:latin typeface="Times New Roman"/>
                <a:cs typeface="Times New Roman"/>
              </a:rPr>
              <a:t>support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4548" y="2577534"/>
            <a:ext cx="5340985" cy="93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i="1" spc="-1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500" dirty="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0250" y="2120900"/>
            <a:ext cx="26543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i="1" spc="-50" dirty="0">
                <a:solidFill>
                  <a:srgbClr val="D9E2E8"/>
                </a:solidFill>
                <a:latin typeface="Times New Roman"/>
                <a:cs typeface="Times New Roman"/>
              </a:rPr>
              <a:t>"</a:t>
            </a:r>
            <a:endParaRPr sz="4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457325"/>
          </a:xfrm>
          <a:custGeom>
            <a:avLst/>
            <a:gdLst/>
            <a:ahLst/>
            <a:cxnLst/>
            <a:rect l="l" t="t" r="r" b="b"/>
            <a:pathLst>
              <a:path w="12192000" h="1457325">
                <a:moveTo>
                  <a:pt x="12192000" y="0"/>
                </a:moveTo>
                <a:lnTo>
                  <a:pt x="0" y="0"/>
                </a:lnTo>
                <a:lnTo>
                  <a:pt x="0" y="1457325"/>
                </a:lnTo>
                <a:lnTo>
                  <a:pt x="12192000" y="1457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903351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2700" spc="90" dirty="0"/>
              <a:t>The</a:t>
            </a:r>
            <a:r>
              <a:rPr sz="2700" spc="-40" dirty="0"/>
              <a:t> </a:t>
            </a:r>
            <a:r>
              <a:rPr sz="2700" dirty="0"/>
              <a:t>Written</a:t>
            </a:r>
            <a:r>
              <a:rPr sz="2700" spc="-25" dirty="0"/>
              <a:t> </a:t>
            </a:r>
            <a:r>
              <a:rPr sz="2700" spc="55" dirty="0"/>
              <a:t>Learning</a:t>
            </a:r>
            <a:r>
              <a:rPr sz="2700" spc="-55" dirty="0"/>
              <a:t> </a:t>
            </a:r>
            <a:r>
              <a:rPr sz="2700" spc="65" dirty="0"/>
              <a:t>Pla</a:t>
            </a:r>
            <a:r>
              <a:rPr lang="en-US" sz="2700" spc="65" dirty="0"/>
              <a:t>n - </a:t>
            </a:r>
            <a:r>
              <a:rPr sz="2700" spc="-125" dirty="0"/>
              <a:t>A</a:t>
            </a:r>
            <a:r>
              <a:rPr sz="2700" spc="-25" dirty="0"/>
              <a:t> </a:t>
            </a:r>
            <a:r>
              <a:rPr sz="2700" spc="120" dirty="0"/>
              <a:t>N</a:t>
            </a:r>
            <a:r>
              <a:rPr sz="2700" spc="180" dirty="0"/>
              <a:t>o</a:t>
            </a:r>
            <a:r>
              <a:rPr sz="2700" spc="160" dirty="0"/>
              <a:t>n</a:t>
            </a:r>
            <a:r>
              <a:rPr lang="en-US" sz="250" spc="155" dirty="0"/>
              <a:t>-</a:t>
            </a:r>
            <a:r>
              <a:rPr sz="2700" spc="70" dirty="0"/>
              <a:t>Negotiable</a:t>
            </a:r>
            <a:r>
              <a:rPr sz="2700" spc="-40" dirty="0"/>
              <a:t> </a:t>
            </a:r>
            <a:r>
              <a:rPr sz="2700" spc="50" dirty="0"/>
              <a:t>Requirement</a:t>
            </a:r>
            <a:endParaRPr sz="270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1650" spc="-185" dirty="0">
                <a:solidFill>
                  <a:srgbClr val="D9E2E8"/>
                </a:solidFill>
              </a:rPr>
              <a:t>A</a:t>
            </a:r>
            <a:r>
              <a:rPr sz="1650" spc="-40" dirty="0">
                <a:solidFill>
                  <a:srgbClr val="D9E2E8"/>
                </a:solidFill>
              </a:rPr>
              <a:t> </a:t>
            </a:r>
            <a:r>
              <a:rPr sz="1650" spc="75" dirty="0">
                <a:solidFill>
                  <a:srgbClr val="D9E2E8"/>
                </a:solidFill>
              </a:rPr>
              <a:t>written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learning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plan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must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35" dirty="0">
                <a:solidFill>
                  <a:srgbClr val="D9E2E8"/>
                </a:solidFill>
              </a:rPr>
              <a:t>be</a:t>
            </a:r>
            <a:r>
              <a:rPr sz="1650" dirty="0">
                <a:solidFill>
                  <a:srgbClr val="D9E2E8"/>
                </a:solidFill>
              </a:rPr>
              <a:t> in</a:t>
            </a:r>
            <a:r>
              <a:rPr sz="1650" spc="-25" dirty="0">
                <a:solidFill>
                  <a:srgbClr val="D9E2E8"/>
                </a:solidFill>
              </a:rPr>
              <a:t> </a:t>
            </a:r>
            <a:r>
              <a:rPr sz="1650" spc="114" dirty="0">
                <a:solidFill>
                  <a:srgbClr val="D9E2E8"/>
                </a:solidFill>
              </a:rPr>
              <a:t>place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before</a:t>
            </a:r>
            <a:r>
              <a:rPr sz="1650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50" dirty="0">
                <a:solidFill>
                  <a:srgbClr val="D9E2E8"/>
                </a:solidFill>
              </a:rPr>
              <a:t>first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school</a:t>
            </a:r>
            <a:r>
              <a:rPr sz="1650" spc="-3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day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of</a:t>
            </a:r>
            <a:r>
              <a:rPr sz="1650" spc="10" dirty="0">
                <a:solidFill>
                  <a:srgbClr val="D9E2E8"/>
                </a:solidFill>
              </a:rPr>
              <a:t> </a:t>
            </a:r>
            <a:r>
              <a:rPr sz="1650" spc="165" dirty="0">
                <a:solidFill>
                  <a:srgbClr val="D9E2E8"/>
                </a:solidFill>
              </a:rPr>
              <a:t>a</a:t>
            </a:r>
            <a:r>
              <a:rPr sz="1650" spc="-50" dirty="0">
                <a:solidFill>
                  <a:srgbClr val="D9E2E8"/>
                </a:solidFill>
              </a:rPr>
              <a:t> </a:t>
            </a:r>
            <a:r>
              <a:rPr sz="1650" spc="65" dirty="0">
                <a:solidFill>
                  <a:srgbClr val="D9E2E8"/>
                </a:solidFill>
              </a:rPr>
              <a:t>p</a:t>
            </a:r>
            <a:r>
              <a:rPr sz="1650" spc="90" dirty="0">
                <a:solidFill>
                  <a:srgbClr val="D9E2E8"/>
                </a:solidFill>
              </a:rPr>
              <a:t>u</a:t>
            </a:r>
            <a:r>
              <a:rPr sz="1650" spc="65" dirty="0">
                <a:solidFill>
                  <a:srgbClr val="D9E2E8"/>
                </a:solidFill>
              </a:rPr>
              <a:t>p</a:t>
            </a:r>
            <a:r>
              <a:rPr sz="1650" spc="85" dirty="0">
                <a:solidFill>
                  <a:srgbClr val="D9E2E8"/>
                </a:solidFill>
              </a:rPr>
              <a:t>il</a:t>
            </a:r>
            <a:r>
              <a:rPr sz="400" spc="90" dirty="0">
                <a:solidFill>
                  <a:srgbClr val="D9E2E8"/>
                </a:solidFill>
              </a:rPr>
              <a:t>'</a:t>
            </a:r>
            <a:r>
              <a:rPr sz="1650" spc="95" dirty="0">
                <a:solidFill>
                  <a:srgbClr val="D9E2E8"/>
                </a:solidFill>
              </a:rPr>
              <a:t>s</a:t>
            </a:r>
            <a:r>
              <a:rPr sz="1650" spc="-5" dirty="0">
                <a:solidFill>
                  <a:srgbClr val="D9E2E8"/>
                </a:solidFill>
              </a:rPr>
              <a:t> </a:t>
            </a:r>
            <a:r>
              <a:rPr sz="1650" spc="50" dirty="0">
                <a:solidFill>
                  <a:srgbClr val="D9E2E8"/>
                </a:solidFill>
              </a:rPr>
              <a:t>first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75" dirty="0">
                <a:solidFill>
                  <a:srgbClr val="D9E2E8"/>
                </a:solidFill>
              </a:rPr>
              <a:t>month</a:t>
            </a:r>
            <a:endParaRPr sz="1650" dirty="0"/>
          </a:p>
        </p:txBody>
      </p:sp>
      <p:sp>
        <p:nvSpPr>
          <p:cNvPr id="5" name="object 5"/>
          <p:cNvSpPr/>
          <p:nvPr/>
        </p:nvSpPr>
        <p:spPr>
          <a:xfrm>
            <a:off x="571500" y="1838325"/>
            <a:ext cx="5334000" cy="4943475"/>
          </a:xfrm>
          <a:custGeom>
            <a:avLst/>
            <a:gdLst/>
            <a:ahLst/>
            <a:cxnLst/>
            <a:rect l="l" t="t" r="r" b="b"/>
            <a:pathLst>
              <a:path w="5334000" h="4943475">
                <a:moveTo>
                  <a:pt x="5227205" y="0"/>
                </a:moveTo>
                <a:lnTo>
                  <a:pt x="106794" y="0"/>
                </a:lnTo>
                <a:lnTo>
                  <a:pt x="99362" y="723"/>
                </a:lnTo>
                <a:lnTo>
                  <a:pt x="57040" y="15087"/>
                </a:lnTo>
                <a:lnTo>
                  <a:pt x="23430" y="44564"/>
                </a:lnTo>
                <a:lnTo>
                  <a:pt x="3661" y="84632"/>
                </a:lnTo>
                <a:lnTo>
                  <a:pt x="0" y="106794"/>
                </a:lnTo>
                <a:lnTo>
                  <a:pt x="0" y="4829175"/>
                </a:lnTo>
                <a:lnTo>
                  <a:pt x="0" y="4836680"/>
                </a:lnTo>
                <a:lnTo>
                  <a:pt x="11573" y="4879845"/>
                </a:lnTo>
                <a:lnTo>
                  <a:pt x="38784" y="4915301"/>
                </a:lnTo>
                <a:lnTo>
                  <a:pt x="77495" y="4937646"/>
                </a:lnTo>
                <a:lnTo>
                  <a:pt x="106794" y="4943475"/>
                </a:lnTo>
                <a:lnTo>
                  <a:pt x="5227205" y="4943475"/>
                </a:lnTo>
                <a:lnTo>
                  <a:pt x="5270373" y="4931901"/>
                </a:lnTo>
                <a:lnTo>
                  <a:pt x="5305831" y="4904690"/>
                </a:lnTo>
                <a:lnTo>
                  <a:pt x="5328170" y="4865979"/>
                </a:lnTo>
                <a:lnTo>
                  <a:pt x="5334000" y="4836680"/>
                </a:lnTo>
                <a:lnTo>
                  <a:pt x="5334000" y="106794"/>
                </a:lnTo>
                <a:lnTo>
                  <a:pt x="5322430" y="63627"/>
                </a:lnTo>
                <a:lnTo>
                  <a:pt x="5295214" y="28168"/>
                </a:lnTo>
                <a:lnTo>
                  <a:pt x="5256504" y="5829"/>
                </a:lnTo>
                <a:lnTo>
                  <a:pt x="5234635" y="723"/>
                </a:lnTo>
                <a:lnTo>
                  <a:pt x="5227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57249" y="3495675"/>
            <a:ext cx="4762500" cy="457200"/>
            <a:chOff x="857249" y="3495675"/>
            <a:chExt cx="4762500" cy="457200"/>
          </a:xfrm>
        </p:grpSpPr>
        <p:sp>
          <p:nvSpPr>
            <p:cNvPr id="7" name="object 7"/>
            <p:cNvSpPr/>
            <p:nvPr/>
          </p:nvSpPr>
          <p:spPr>
            <a:xfrm>
              <a:off x="876299" y="3495675"/>
              <a:ext cx="4743450" cy="457200"/>
            </a:xfrm>
            <a:custGeom>
              <a:avLst/>
              <a:gdLst/>
              <a:ahLst/>
              <a:cxnLst/>
              <a:rect l="l" t="t" r="r" b="b"/>
              <a:pathLst>
                <a:path w="4743450" h="457200">
                  <a:moveTo>
                    <a:pt x="4672253" y="0"/>
                  </a:moveTo>
                  <a:lnTo>
                    <a:pt x="53399" y="0"/>
                  </a:lnTo>
                  <a:lnTo>
                    <a:pt x="49678" y="482"/>
                  </a:lnTo>
                  <a:lnTo>
                    <a:pt x="14084" y="25857"/>
                  </a:lnTo>
                  <a:lnTo>
                    <a:pt x="367" y="66243"/>
                  </a:lnTo>
                  <a:lnTo>
                    <a:pt x="0" y="71196"/>
                  </a:lnTo>
                  <a:lnTo>
                    <a:pt x="0" y="381000"/>
                  </a:lnTo>
                  <a:lnTo>
                    <a:pt x="0" y="386003"/>
                  </a:lnTo>
                  <a:lnTo>
                    <a:pt x="11718" y="427494"/>
                  </a:lnTo>
                  <a:lnTo>
                    <a:pt x="42321" y="454761"/>
                  </a:lnTo>
                  <a:lnTo>
                    <a:pt x="53399" y="457200"/>
                  </a:lnTo>
                  <a:lnTo>
                    <a:pt x="4672253" y="457200"/>
                  </a:lnTo>
                  <a:lnTo>
                    <a:pt x="4713744" y="441579"/>
                  </a:lnTo>
                  <a:lnTo>
                    <a:pt x="4739563" y="405536"/>
                  </a:lnTo>
                  <a:lnTo>
                    <a:pt x="4743450" y="386003"/>
                  </a:lnTo>
                  <a:lnTo>
                    <a:pt x="4743450" y="71196"/>
                  </a:lnTo>
                  <a:lnTo>
                    <a:pt x="4727829" y="29705"/>
                  </a:lnTo>
                  <a:lnTo>
                    <a:pt x="4691786" y="3886"/>
                  </a:lnTo>
                  <a:lnTo>
                    <a:pt x="4677206" y="482"/>
                  </a:lnTo>
                  <a:lnTo>
                    <a:pt x="4672253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57249" y="3495952"/>
              <a:ext cx="70485" cy="457200"/>
            </a:xfrm>
            <a:custGeom>
              <a:avLst/>
              <a:gdLst/>
              <a:ahLst/>
              <a:cxnLst/>
              <a:rect l="l" t="t" r="r" b="b"/>
              <a:pathLst>
                <a:path w="70484" h="457200">
                  <a:moveTo>
                    <a:pt x="70450" y="0"/>
                  </a:moveTo>
                  <a:lnTo>
                    <a:pt x="33857" y="12552"/>
                  </a:lnTo>
                  <a:lnTo>
                    <a:pt x="5798" y="46763"/>
                  </a:lnTo>
                  <a:lnTo>
                    <a:pt x="0" y="75922"/>
                  </a:lnTo>
                  <a:lnTo>
                    <a:pt x="0" y="380722"/>
                  </a:lnTo>
                  <a:lnTo>
                    <a:pt x="12831" y="423064"/>
                  </a:lnTo>
                  <a:lnTo>
                    <a:pt x="47039" y="451118"/>
                  </a:lnTo>
                  <a:lnTo>
                    <a:pt x="70450" y="456645"/>
                  </a:lnTo>
                  <a:lnTo>
                    <a:pt x="66287" y="454992"/>
                  </a:lnTo>
                  <a:lnTo>
                    <a:pt x="56951" y="447257"/>
                  </a:lnTo>
                  <a:lnTo>
                    <a:pt x="41001" y="409881"/>
                  </a:lnTo>
                  <a:lnTo>
                    <a:pt x="38099" y="380722"/>
                  </a:lnTo>
                  <a:lnTo>
                    <a:pt x="38099" y="75922"/>
                  </a:lnTo>
                  <a:lnTo>
                    <a:pt x="44514" y="33580"/>
                  </a:lnTo>
                  <a:lnTo>
                    <a:pt x="66287" y="1653"/>
                  </a:lnTo>
                  <a:lnTo>
                    <a:pt x="704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57249" y="4095750"/>
            <a:ext cx="4762500" cy="457200"/>
            <a:chOff x="857249" y="4095750"/>
            <a:chExt cx="4762500" cy="457200"/>
          </a:xfrm>
        </p:grpSpPr>
        <p:sp>
          <p:nvSpPr>
            <p:cNvPr id="10" name="object 10"/>
            <p:cNvSpPr/>
            <p:nvPr/>
          </p:nvSpPr>
          <p:spPr>
            <a:xfrm>
              <a:off x="876299" y="4095750"/>
              <a:ext cx="4743450" cy="457200"/>
            </a:xfrm>
            <a:custGeom>
              <a:avLst/>
              <a:gdLst/>
              <a:ahLst/>
              <a:cxnLst/>
              <a:rect l="l" t="t" r="r" b="b"/>
              <a:pathLst>
                <a:path w="4743450" h="457200">
                  <a:moveTo>
                    <a:pt x="4672253" y="0"/>
                  </a:moveTo>
                  <a:lnTo>
                    <a:pt x="53399" y="0"/>
                  </a:lnTo>
                  <a:lnTo>
                    <a:pt x="49678" y="482"/>
                  </a:lnTo>
                  <a:lnTo>
                    <a:pt x="14084" y="25857"/>
                  </a:lnTo>
                  <a:lnTo>
                    <a:pt x="367" y="66243"/>
                  </a:lnTo>
                  <a:lnTo>
                    <a:pt x="0" y="71196"/>
                  </a:lnTo>
                  <a:lnTo>
                    <a:pt x="0" y="381000"/>
                  </a:lnTo>
                  <a:lnTo>
                    <a:pt x="0" y="386003"/>
                  </a:lnTo>
                  <a:lnTo>
                    <a:pt x="11718" y="427494"/>
                  </a:lnTo>
                  <a:lnTo>
                    <a:pt x="42321" y="454761"/>
                  </a:lnTo>
                  <a:lnTo>
                    <a:pt x="53399" y="457200"/>
                  </a:lnTo>
                  <a:lnTo>
                    <a:pt x="4672253" y="457200"/>
                  </a:lnTo>
                  <a:lnTo>
                    <a:pt x="4713744" y="441579"/>
                  </a:lnTo>
                  <a:lnTo>
                    <a:pt x="4739563" y="405536"/>
                  </a:lnTo>
                  <a:lnTo>
                    <a:pt x="4743450" y="386003"/>
                  </a:lnTo>
                  <a:lnTo>
                    <a:pt x="4743450" y="71196"/>
                  </a:lnTo>
                  <a:lnTo>
                    <a:pt x="4727829" y="29705"/>
                  </a:lnTo>
                  <a:lnTo>
                    <a:pt x="4691786" y="3886"/>
                  </a:lnTo>
                  <a:lnTo>
                    <a:pt x="4677206" y="482"/>
                  </a:lnTo>
                  <a:lnTo>
                    <a:pt x="4672253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57249" y="4096027"/>
              <a:ext cx="70485" cy="457200"/>
            </a:xfrm>
            <a:custGeom>
              <a:avLst/>
              <a:gdLst/>
              <a:ahLst/>
              <a:cxnLst/>
              <a:rect l="l" t="t" r="r" b="b"/>
              <a:pathLst>
                <a:path w="70484" h="457200">
                  <a:moveTo>
                    <a:pt x="70450" y="0"/>
                  </a:moveTo>
                  <a:lnTo>
                    <a:pt x="33857" y="12552"/>
                  </a:lnTo>
                  <a:lnTo>
                    <a:pt x="5798" y="46763"/>
                  </a:lnTo>
                  <a:lnTo>
                    <a:pt x="0" y="75922"/>
                  </a:lnTo>
                  <a:lnTo>
                    <a:pt x="0" y="380722"/>
                  </a:lnTo>
                  <a:lnTo>
                    <a:pt x="12831" y="423064"/>
                  </a:lnTo>
                  <a:lnTo>
                    <a:pt x="47039" y="451118"/>
                  </a:lnTo>
                  <a:lnTo>
                    <a:pt x="70450" y="456645"/>
                  </a:lnTo>
                  <a:lnTo>
                    <a:pt x="66287" y="454992"/>
                  </a:lnTo>
                  <a:lnTo>
                    <a:pt x="56951" y="447257"/>
                  </a:lnTo>
                  <a:lnTo>
                    <a:pt x="41001" y="409881"/>
                  </a:lnTo>
                  <a:lnTo>
                    <a:pt x="38099" y="380722"/>
                  </a:lnTo>
                  <a:lnTo>
                    <a:pt x="38099" y="75922"/>
                  </a:lnTo>
                  <a:lnTo>
                    <a:pt x="44514" y="33580"/>
                  </a:lnTo>
                  <a:lnTo>
                    <a:pt x="66287" y="1653"/>
                  </a:lnTo>
                  <a:lnTo>
                    <a:pt x="704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57249" y="4695825"/>
            <a:ext cx="4762500" cy="457200"/>
            <a:chOff x="857249" y="4695825"/>
            <a:chExt cx="4762500" cy="457200"/>
          </a:xfrm>
        </p:grpSpPr>
        <p:sp>
          <p:nvSpPr>
            <p:cNvPr id="13" name="object 13"/>
            <p:cNvSpPr/>
            <p:nvPr/>
          </p:nvSpPr>
          <p:spPr>
            <a:xfrm>
              <a:off x="876299" y="4695825"/>
              <a:ext cx="4743450" cy="457200"/>
            </a:xfrm>
            <a:custGeom>
              <a:avLst/>
              <a:gdLst/>
              <a:ahLst/>
              <a:cxnLst/>
              <a:rect l="l" t="t" r="r" b="b"/>
              <a:pathLst>
                <a:path w="4743450" h="457200">
                  <a:moveTo>
                    <a:pt x="4672253" y="0"/>
                  </a:moveTo>
                  <a:lnTo>
                    <a:pt x="53399" y="0"/>
                  </a:lnTo>
                  <a:lnTo>
                    <a:pt x="49678" y="482"/>
                  </a:lnTo>
                  <a:lnTo>
                    <a:pt x="14084" y="25857"/>
                  </a:lnTo>
                  <a:lnTo>
                    <a:pt x="367" y="66243"/>
                  </a:lnTo>
                  <a:lnTo>
                    <a:pt x="0" y="71196"/>
                  </a:lnTo>
                  <a:lnTo>
                    <a:pt x="0" y="381000"/>
                  </a:lnTo>
                  <a:lnTo>
                    <a:pt x="0" y="386003"/>
                  </a:lnTo>
                  <a:lnTo>
                    <a:pt x="11718" y="427494"/>
                  </a:lnTo>
                  <a:lnTo>
                    <a:pt x="42321" y="454761"/>
                  </a:lnTo>
                  <a:lnTo>
                    <a:pt x="53399" y="457200"/>
                  </a:lnTo>
                  <a:lnTo>
                    <a:pt x="4672253" y="457200"/>
                  </a:lnTo>
                  <a:lnTo>
                    <a:pt x="4713744" y="441579"/>
                  </a:lnTo>
                  <a:lnTo>
                    <a:pt x="4739563" y="405536"/>
                  </a:lnTo>
                  <a:lnTo>
                    <a:pt x="4743450" y="386003"/>
                  </a:lnTo>
                  <a:lnTo>
                    <a:pt x="4743450" y="71196"/>
                  </a:lnTo>
                  <a:lnTo>
                    <a:pt x="4727829" y="29705"/>
                  </a:lnTo>
                  <a:lnTo>
                    <a:pt x="4691786" y="3886"/>
                  </a:lnTo>
                  <a:lnTo>
                    <a:pt x="4677206" y="482"/>
                  </a:lnTo>
                  <a:lnTo>
                    <a:pt x="4672253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7249" y="4696102"/>
              <a:ext cx="70485" cy="457200"/>
            </a:xfrm>
            <a:custGeom>
              <a:avLst/>
              <a:gdLst/>
              <a:ahLst/>
              <a:cxnLst/>
              <a:rect l="l" t="t" r="r" b="b"/>
              <a:pathLst>
                <a:path w="70484" h="457200">
                  <a:moveTo>
                    <a:pt x="70450" y="0"/>
                  </a:moveTo>
                  <a:lnTo>
                    <a:pt x="33857" y="12552"/>
                  </a:lnTo>
                  <a:lnTo>
                    <a:pt x="5798" y="46763"/>
                  </a:lnTo>
                  <a:lnTo>
                    <a:pt x="0" y="75922"/>
                  </a:lnTo>
                  <a:lnTo>
                    <a:pt x="0" y="380722"/>
                  </a:lnTo>
                  <a:lnTo>
                    <a:pt x="12831" y="423064"/>
                  </a:lnTo>
                  <a:lnTo>
                    <a:pt x="47039" y="451118"/>
                  </a:lnTo>
                  <a:lnTo>
                    <a:pt x="70450" y="456645"/>
                  </a:lnTo>
                  <a:lnTo>
                    <a:pt x="66287" y="454992"/>
                  </a:lnTo>
                  <a:lnTo>
                    <a:pt x="56951" y="447257"/>
                  </a:lnTo>
                  <a:lnTo>
                    <a:pt x="41001" y="409881"/>
                  </a:lnTo>
                  <a:lnTo>
                    <a:pt x="38099" y="380722"/>
                  </a:lnTo>
                  <a:lnTo>
                    <a:pt x="38099" y="75922"/>
                  </a:lnTo>
                  <a:lnTo>
                    <a:pt x="44514" y="33580"/>
                  </a:lnTo>
                  <a:lnTo>
                    <a:pt x="66287" y="1653"/>
                  </a:lnTo>
                  <a:lnTo>
                    <a:pt x="704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857249" y="5295900"/>
            <a:ext cx="4762500" cy="457200"/>
            <a:chOff x="857249" y="5295900"/>
            <a:chExt cx="4762500" cy="457200"/>
          </a:xfrm>
        </p:grpSpPr>
        <p:sp>
          <p:nvSpPr>
            <p:cNvPr id="16" name="object 16"/>
            <p:cNvSpPr/>
            <p:nvPr/>
          </p:nvSpPr>
          <p:spPr>
            <a:xfrm>
              <a:off x="876299" y="5295900"/>
              <a:ext cx="4743450" cy="457200"/>
            </a:xfrm>
            <a:custGeom>
              <a:avLst/>
              <a:gdLst/>
              <a:ahLst/>
              <a:cxnLst/>
              <a:rect l="l" t="t" r="r" b="b"/>
              <a:pathLst>
                <a:path w="4743450" h="457200">
                  <a:moveTo>
                    <a:pt x="4672253" y="0"/>
                  </a:moveTo>
                  <a:lnTo>
                    <a:pt x="53399" y="0"/>
                  </a:lnTo>
                  <a:lnTo>
                    <a:pt x="49678" y="482"/>
                  </a:lnTo>
                  <a:lnTo>
                    <a:pt x="14084" y="25857"/>
                  </a:lnTo>
                  <a:lnTo>
                    <a:pt x="367" y="66243"/>
                  </a:lnTo>
                  <a:lnTo>
                    <a:pt x="0" y="71196"/>
                  </a:lnTo>
                  <a:lnTo>
                    <a:pt x="0" y="381000"/>
                  </a:lnTo>
                  <a:lnTo>
                    <a:pt x="0" y="385999"/>
                  </a:lnTo>
                  <a:lnTo>
                    <a:pt x="11718" y="427493"/>
                  </a:lnTo>
                  <a:lnTo>
                    <a:pt x="42321" y="454759"/>
                  </a:lnTo>
                  <a:lnTo>
                    <a:pt x="53399" y="457200"/>
                  </a:lnTo>
                  <a:lnTo>
                    <a:pt x="4672253" y="457200"/>
                  </a:lnTo>
                  <a:lnTo>
                    <a:pt x="4713744" y="441577"/>
                  </a:lnTo>
                  <a:lnTo>
                    <a:pt x="4739563" y="405536"/>
                  </a:lnTo>
                  <a:lnTo>
                    <a:pt x="4743450" y="385999"/>
                  </a:lnTo>
                  <a:lnTo>
                    <a:pt x="4743450" y="71196"/>
                  </a:lnTo>
                  <a:lnTo>
                    <a:pt x="4727829" y="29705"/>
                  </a:lnTo>
                  <a:lnTo>
                    <a:pt x="4691786" y="3886"/>
                  </a:lnTo>
                  <a:lnTo>
                    <a:pt x="4677206" y="482"/>
                  </a:lnTo>
                  <a:lnTo>
                    <a:pt x="4672253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57249" y="5296177"/>
              <a:ext cx="70485" cy="457200"/>
            </a:xfrm>
            <a:custGeom>
              <a:avLst/>
              <a:gdLst/>
              <a:ahLst/>
              <a:cxnLst/>
              <a:rect l="l" t="t" r="r" b="b"/>
              <a:pathLst>
                <a:path w="70484" h="457200">
                  <a:moveTo>
                    <a:pt x="70450" y="0"/>
                  </a:moveTo>
                  <a:lnTo>
                    <a:pt x="33857" y="12552"/>
                  </a:lnTo>
                  <a:lnTo>
                    <a:pt x="5798" y="46763"/>
                  </a:lnTo>
                  <a:lnTo>
                    <a:pt x="0" y="75922"/>
                  </a:lnTo>
                  <a:lnTo>
                    <a:pt x="0" y="380722"/>
                  </a:lnTo>
                  <a:lnTo>
                    <a:pt x="12831" y="423065"/>
                  </a:lnTo>
                  <a:lnTo>
                    <a:pt x="47039" y="451123"/>
                  </a:lnTo>
                  <a:lnTo>
                    <a:pt x="70451" y="456644"/>
                  </a:lnTo>
                  <a:lnTo>
                    <a:pt x="66287" y="454988"/>
                  </a:lnTo>
                  <a:lnTo>
                    <a:pt x="56951" y="447254"/>
                  </a:lnTo>
                  <a:lnTo>
                    <a:pt x="41001" y="409883"/>
                  </a:lnTo>
                  <a:lnTo>
                    <a:pt x="38099" y="380722"/>
                  </a:lnTo>
                  <a:lnTo>
                    <a:pt x="38099" y="75922"/>
                  </a:lnTo>
                  <a:lnTo>
                    <a:pt x="44514" y="33580"/>
                  </a:lnTo>
                  <a:lnTo>
                    <a:pt x="66287" y="1653"/>
                  </a:lnTo>
                  <a:lnTo>
                    <a:pt x="7045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857249" y="5895975"/>
            <a:ext cx="4762500" cy="457200"/>
            <a:chOff x="857249" y="5895975"/>
            <a:chExt cx="4762500" cy="457200"/>
          </a:xfrm>
        </p:grpSpPr>
        <p:sp>
          <p:nvSpPr>
            <p:cNvPr id="19" name="object 19"/>
            <p:cNvSpPr/>
            <p:nvPr/>
          </p:nvSpPr>
          <p:spPr>
            <a:xfrm>
              <a:off x="876299" y="5895975"/>
              <a:ext cx="4743450" cy="457200"/>
            </a:xfrm>
            <a:custGeom>
              <a:avLst/>
              <a:gdLst/>
              <a:ahLst/>
              <a:cxnLst/>
              <a:rect l="l" t="t" r="r" b="b"/>
              <a:pathLst>
                <a:path w="4743450" h="457200">
                  <a:moveTo>
                    <a:pt x="4672253" y="0"/>
                  </a:moveTo>
                  <a:lnTo>
                    <a:pt x="53399" y="0"/>
                  </a:lnTo>
                  <a:lnTo>
                    <a:pt x="49678" y="486"/>
                  </a:lnTo>
                  <a:lnTo>
                    <a:pt x="14084" y="25855"/>
                  </a:lnTo>
                  <a:lnTo>
                    <a:pt x="367" y="66238"/>
                  </a:lnTo>
                  <a:lnTo>
                    <a:pt x="0" y="71194"/>
                  </a:lnTo>
                  <a:lnTo>
                    <a:pt x="0" y="381000"/>
                  </a:lnTo>
                  <a:lnTo>
                    <a:pt x="0" y="385999"/>
                  </a:lnTo>
                  <a:lnTo>
                    <a:pt x="11718" y="427493"/>
                  </a:lnTo>
                  <a:lnTo>
                    <a:pt x="42321" y="454759"/>
                  </a:lnTo>
                  <a:lnTo>
                    <a:pt x="53399" y="457200"/>
                  </a:lnTo>
                  <a:lnTo>
                    <a:pt x="4672253" y="457200"/>
                  </a:lnTo>
                  <a:lnTo>
                    <a:pt x="4713744" y="441577"/>
                  </a:lnTo>
                  <a:lnTo>
                    <a:pt x="4739563" y="405536"/>
                  </a:lnTo>
                  <a:lnTo>
                    <a:pt x="4743450" y="385999"/>
                  </a:lnTo>
                  <a:lnTo>
                    <a:pt x="4743450" y="71194"/>
                  </a:lnTo>
                  <a:lnTo>
                    <a:pt x="4727829" y="29706"/>
                  </a:lnTo>
                  <a:lnTo>
                    <a:pt x="4691786" y="3884"/>
                  </a:lnTo>
                  <a:lnTo>
                    <a:pt x="4677206" y="486"/>
                  </a:lnTo>
                  <a:lnTo>
                    <a:pt x="4672253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57249" y="5896252"/>
              <a:ext cx="70485" cy="457200"/>
            </a:xfrm>
            <a:custGeom>
              <a:avLst/>
              <a:gdLst/>
              <a:ahLst/>
              <a:cxnLst/>
              <a:rect l="l" t="t" r="r" b="b"/>
              <a:pathLst>
                <a:path w="70484" h="457200">
                  <a:moveTo>
                    <a:pt x="70451" y="0"/>
                  </a:moveTo>
                  <a:lnTo>
                    <a:pt x="33857" y="12549"/>
                  </a:lnTo>
                  <a:lnTo>
                    <a:pt x="5798" y="46761"/>
                  </a:lnTo>
                  <a:lnTo>
                    <a:pt x="0" y="75922"/>
                  </a:lnTo>
                  <a:lnTo>
                    <a:pt x="0" y="380722"/>
                  </a:lnTo>
                  <a:lnTo>
                    <a:pt x="12831" y="423065"/>
                  </a:lnTo>
                  <a:lnTo>
                    <a:pt x="47039" y="451123"/>
                  </a:lnTo>
                  <a:lnTo>
                    <a:pt x="70451" y="456644"/>
                  </a:lnTo>
                  <a:lnTo>
                    <a:pt x="66287" y="454988"/>
                  </a:lnTo>
                  <a:lnTo>
                    <a:pt x="56951" y="447253"/>
                  </a:lnTo>
                  <a:lnTo>
                    <a:pt x="41001" y="409882"/>
                  </a:lnTo>
                  <a:lnTo>
                    <a:pt x="38099" y="380722"/>
                  </a:lnTo>
                  <a:lnTo>
                    <a:pt x="38099" y="75922"/>
                  </a:lnTo>
                  <a:lnTo>
                    <a:pt x="44514" y="33579"/>
                  </a:lnTo>
                  <a:lnTo>
                    <a:pt x="66287" y="1656"/>
                  </a:lnTo>
                  <a:lnTo>
                    <a:pt x="70451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857250" y="2447925"/>
            <a:ext cx="2095500" cy="28575"/>
          </a:xfrm>
          <a:custGeom>
            <a:avLst/>
            <a:gdLst/>
            <a:ahLst/>
            <a:cxnLst/>
            <a:rect l="l" t="t" r="r" b="b"/>
            <a:pathLst>
              <a:path w="2095500" h="28575">
                <a:moveTo>
                  <a:pt x="2095500" y="0"/>
                </a:moveTo>
                <a:lnTo>
                  <a:pt x="0" y="0"/>
                </a:lnTo>
                <a:lnTo>
                  <a:pt x="0" y="28575"/>
                </a:lnTo>
                <a:lnTo>
                  <a:pt x="2095500" y="28575"/>
                </a:lnTo>
                <a:lnTo>
                  <a:pt x="2095500" y="0"/>
                </a:lnTo>
                <a:close/>
              </a:path>
            </a:pathLst>
          </a:custGeom>
          <a:solidFill>
            <a:srgbClr val="D9E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44550" y="2075012"/>
            <a:ext cx="212534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85" dirty="0">
                <a:solidFill>
                  <a:srgbClr val="005661"/>
                </a:solidFill>
                <a:latin typeface="Times New Roman"/>
                <a:cs typeface="Times New Roman"/>
              </a:rPr>
              <a:t>Required</a:t>
            </a:r>
            <a:r>
              <a:rPr sz="200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2000" spc="65" dirty="0">
                <a:solidFill>
                  <a:srgbClr val="005661"/>
                </a:solidFill>
                <a:latin typeface="Times New Roman"/>
                <a:cs typeface="Times New Roman"/>
              </a:rPr>
              <a:t>Elements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/>
          </a:p>
          <a:p>
            <a:pPr marL="12700" marR="5080">
              <a:lnSpc>
                <a:spcPct val="111100"/>
              </a:lnSpc>
            </a:pPr>
            <a:r>
              <a:rPr dirty="0"/>
              <a:t>The</a:t>
            </a:r>
            <a:r>
              <a:rPr spc="20" dirty="0"/>
              <a:t> </a:t>
            </a:r>
            <a:r>
              <a:rPr dirty="0"/>
              <a:t>Written</a:t>
            </a:r>
            <a:r>
              <a:rPr spc="70" dirty="0"/>
              <a:t> </a:t>
            </a:r>
            <a:r>
              <a:rPr dirty="0"/>
              <a:t>Learning</a:t>
            </a:r>
            <a:r>
              <a:rPr spc="45" dirty="0"/>
              <a:t> </a:t>
            </a:r>
            <a:r>
              <a:rPr dirty="0"/>
              <a:t>Plan</a:t>
            </a:r>
            <a:r>
              <a:rPr spc="70" dirty="0"/>
              <a:t> </a:t>
            </a:r>
            <a:r>
              <a:rPr sz="1050" dirty="0"/>
              <a:t>(</a:t>
            </a:r>
            <a:r>
              <a:rPr dirty="0"/>
              <a:t>WLP</a:t>
            </a:r>
            <a:r>
              <a:rPr sz="1050" dirty="0"/>
              <a:t>)</a:t>
            </a:r>
            <a:r>
              <a:rPr sz="1050" spc="140" dirty="0"/>
              <a:t> </a:t>
            </a:r>
            <a:r>
              <a:rPr dirty="0"/>
              <a:t>is</a:t>
            </a:r>
            <a:r>
              <a:rPr spc="100" dirty="0"/>
              <a:t> </a:t>
            </a:r>
            <a:r>
              <a:rPr dirty="0"/>
              <a:t>a</a:t>
            </a:r>
            <a:r>
              <a:rPr spc="55" dirty="0"/>
              <a:t> </a:t>
            </a:r>
            <a:r>
              <a:rPr dirty="0"/>
              <a:t>statutory</a:t>
            </a:r>
            <a:r>
              <a:rPr spc="45" dirty="0"/>
              <a:t> </a:t>
            </a:r>
            <a:r>
              <a:rPr dirty="0"/>
              <a:t>requirement</a:t>
            </a:r>
            <a:r>
              <a:rPr spc="15" dirty="0"/>
              <a:t> </a:t>
            </a:r>
            <a:r>
              <a:rPr spc="-25" dirty="0"/>
              <a:t>and </a:t>
            </a:r>
            <a:r>
              <a:rPr spc="85" dirty="0"/>
              <a:t>must</a:t>
            </a:r>
            <a:r>
              <a:rPr spc="15" dirty="0"/>
              <a:t> </a:t>
            </a:r>
            <a:r>
              <a:rPr dirty="0"/>
              <a:t>be</a:t>
            </a:r>
            <a:r>
              <a:rPr spc="25" dirty="0"/>
              <a:t> </a:t>
            </a:r>
            <a:r>
              <a:rPr dirty="0"/>
              <a:t>developed</a:t>
            </a:r>
            <a:r>
              <a:rPr spc="80" dirty="0"/>
              <a:t> </a:t>
            </a:r>
            <a:r>
              <a:rPr dirty="0"/>
              <a:t>in</a:t>
            </a:r>
            <a:r>
              <a:rPr spc="110" dirty="0"/>
              <a:t> </a:t>
            </a:r>
            <a:r>
              <a:rPr dirty="0"/>
              <a:t>conjunction</a:t>
            </a:r>
            <a:r>
              <a:rPr spc="105" dirty="0"/>
              <a:t> </a:t>
            </a:r>
            <a:r>
              <a:rPr dirty="0"/>
              <a:t>with</a:t>
            </a:r>
            <a:r>
              <a:rPr spc="110" dirty="0"/>
              <a:t> </a:t>
            </a:r>
            <a:r>
              <a:rPr dirty="0"/>
              <a:t>the</a:t>
            </a:r>
            <a:r>
              <a:rPr spc="25" dirty="0"/>
              <a:t> </a:t>
            </a:r>
            <a:r>
              <a:rPr dirty="0"/>
              <a:t>advocate</a:t>
            </a:r>
            <a:r>
              <a:rPr sz="1200" dirty="0"/>
              <a:t>.</a:t>
            </a:r>
            <a:r>
              <a:rPr sz="1200" spc="120" dirty="0"/>
              <a:t> </a:t>
            </a:r>
            <a:r>
              <a:rPr spc="-60" dirty="0"/>
              <a:t>It</a:t>
            </a:r>
            <a:r>
              <a:rPr spc="20" dirty="0"/>
              <a:t> </a:t>
            </a:r>
            <a:r>
              <a:rPr spc="65" dirty="0"/>
              <a:t>must</a:t>
            </a:r>
            <a:endParaRPr sz="1200" dirty="0"/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 dirty="0"/>
          </a:p>
          <a:p>
            <a:pPr marL="12700">
              <a:lnSpc>
                <a:spcPct val="100000"/>
              </a:lnSpc>
            </a:pPr>
            <a:r>
              <a:rPr dirty="0"/>
              <a:t>include</a:t>
            </a:r>
            <a:r>
              <a:rPr spc="5" dirty="0"/>
              <a:t> </a:t>
            </a:r>
            <a:r>
              <a:rPr spc="-35" dirty="0"/>
              <a:t>all</a:t>
            </a:r>
            <a:r>
              <a:rPr spc="40" dirty="0"/>
              <a:t> </a:t>
            </a:r>
            <a:r>
              <a:rPr dirty="0"/>
              <a:t>of</a:t>
            </a:r>
            <a:r>
              <a:rPr spc="40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dirty="0"/>
              <a:t>following</a:t>
            </a:r>
            <a:r>
              <a:rPr spc="50" dirty="0"/>
              <a:t> </a:t>
            </a:r>
            <a:r>
              <a:rPr dirty="0"/>
              <a:t>elements</a:t>
            </a:r>
            <a:r>
              <a:rPr spc="80" dirty="0"/>
              <a:t> </a:t>
            </a:r>
            <a:r>
              <a:rPr sz="1200" spc="-55" dirty="0"/>
              <a:t>(</a:t>
            </a:r>
            <a:r>
              <a:rPr spc="-55" dirty="0"/>
              <a:t>MCL</a:t>
            </a:r>
            <a:r>
              <a:rPr spc="35" dirty="0"/>
              <a:t> </a:t>
            </a:r>
            <a:r>
              <a:rPr sz="1200" spc="40" dirty="0"/>
              <a:t>388.1623</a:t>
            </a:r>
            <a:r>
              <a:rPr spc="40" dirty="0"/>
              <a:t>a</a:t>
            </a:r>
            <a:r>
              <a:rPr sz="1200" spc="40" dirty="0"/>
              <a:t>(3)(</a:t>
            </a:r>
            <a:r>
              <a:rPr spc="40" dirty="0"/>
              <a:t>f</a:t>
            </a:r>
            <a:r>
              <a:rPr sz="1200" spc="40" dirty="0"/>
              <a:t>)):</a:t>
            </a:r>
            <a:endParaRPr sz="1200" dirty="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 dirty="0"/>
          </a:p>
          <a:p>
            <a:pPr marL="193675" marR="2703195">
              <a:lnSpc>
                <a:spcPts val="4730"/>
              </a:lnSpc>
            </a:pPr>
            <a:r>
              <a:rPr dirty="0"/>
              <a:t>Plan</a:t>
            </a:r>
            <a:r>
              <a:rPr spc="130" dirty="0"/>
              <a:t> </a:t>
            </a:r>
            <a:r>
              <a:rPr dirty="0"/>
              <a:t>start</a:t>
            </a:r>
            <a:r>
              <a:rPr spc="40" dirty="0"/>
              <a:t> </a:t>
            </a:r>
            <a:r>
              <a:rPr dirty="0"/>
              <a:t>and</a:t>
            </a:r>
            <a:r>
              <a:rPr spc="105" dirty="0"/>
              <a:t> </a:t>
            </a:r>
            <a:r>
              <a:rPr dirty="0"/>
              <a:t>end</a:t>
            </a:r>
            <a:r>
              <a:rPr spc="105" dirty="0"/>
              <a:t> </a:t>
            </a:r>
            <a:r>
              <a:rPr spc="-10" dirty="0"/>
              <a:t>dates </a:t>
            </a:r>
            <a:r>
              <a:rPr spc="60" dirty="0"/>
              <a:t>Courses </a:t>
            </a:r>
            <a:r>
              <a:rPr dirty="0"/>
              <a:t>to</a:t>
            </a:r>
            <a:r>
              <a:rPr spc="50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spc="-20" dirty="0"/>
              <a:t>taken</a:t>
            </a:r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0" dirty="0"/>
          </a:p>
          <a:p>
            <a:pPr marL="193675">
              <a:lnSpc>
                <a:spcPct val="100000"/>
              </a:lnSpc>
            </a:pPr>
            <a:r>
              <a:rPr dirty="0"/>
              <a:t>Credit</a:t>
            </a:r>
            <a:r>
              <a:rPr spc="-30" dirty="0"/>
              <a:t> </a:t>
            </a:r>
            <a:r>
              <a:rPr dirty="0"/>
              <a:t>to</a:t>
            </a:r>
            <a:r>
              <a:rPr spc="40" dirty="0"/>
              <a:t> </a:t>
            </a:r>
            <a:r>
              <a:rPr dirty="0"/>
              <a:t>be</a:t>
            </a:r>
            <a:r>
              <a:rPr spc="-25" dirty="0"/>
              <a:t> </a:t>
            </a:r>
            <a:r>
              <a:rPr dirty="0"/>
              <a:t>earned</a:t>
            </a:r>
            <a:r>
              <a:rPr spc="2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each</a:t>
            </a:r>
            <a:r>
              <a:rPr spc="50" dirty="0"/>
              <a:t> </a:t>
            </a:r>
            <a:r>
              <a:rPr spc="-10" dirty="0"/>
              <a:t>course</a:t>
            </a:r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 marL="193675">
              <a:lnSpc>
                <a:spcPct val="100000"/>
              </a:lnSpc>
            </a:pPr>
            <a:r>
              <a:rPr spc="-30" dirty="0"/>
              <a:t>Teacher</a:t>
            </a:r>
            <a:r>
              <a:rPr spc="-5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record</a:t>
            </a:r>
            <a:r>
              <a:rPr spc="-20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each </a:t>
            </a:r>
            <a:r>
              <a:rPr spc="-10" dirty="0"/>
              <a:t>course</a:t>
            </a:r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>
              <a:lnSpc>
                <a:spcPct val="100000"/>
              </a:lnSpc>
            </a:pPr>
            <a:endParaRPr sz="100" dirty="0"/>
          </a:p>
          <a:p>
            <a:pPr marL="193675">
              <a:lnSpc>
                <a:spcPct val="100000"/>
              </a:lnSpc>
            </a:pPr>
            <a:r>
              <a:rPr spc="10" dirty="0"/>
              <a:t>Advocate</a:t>
            </a:r>
            <a:r>
              <a:rPr sz="1200" spc="10" dirty="0"/>
              <a:t>'</a:t>
            </a:r>
            <a:r>
              <a:rPr spc="10" dirty="0"/>
              <a:t>s</a:t>
            </a:r>
            <a:r>
              <a:rPr spc="170" dirty="0"/>
              <a:t> </a:t>
            </a:r>
            <a:r>
              <a:rPr spc="10" dirty="0"/>
              <a:t>name</a:t>
            </a:r>
            <a:r>
              <a:rPr spc="80" dirty="0"/>
              <a:t> </a:t>
            </a:r>
            <a:r>
              <a:rPr spc="10" dirty="0"/>
              <a:t>and</a:t>
            </a:r>
            <a:r>
              <a:rPr spc="140" dirty="0"/>
              <a:t> </a:t>
            </a:r>
            <a:r>
              <a:rPr spc="10" dirty="0"/>
              <a:t>contact</a:t>
            </a:r>
            <a:r>
              <a:rPr spc="70" dirty="0"/>
              <a:t> </a:t>
            </a:r>
            <a:r>
              <a:rPr spc="-10" dirty="0"/>
              <a:t>information</a:t>
            </a:r>
            <a:endParaRPr sz="1200" dirty="0"/>
          </a:p>
        </p:txBody>
      </p:sp>
      <p:grpSp>
        <p:nvGrpSpPr>
          <p:cNvPr id="24" name="object 24"/>
          <p:cNvGrpSpPr/>
          <p:nvPr/>
        </p:nvGrpSpPr>
        <p:grpSpPr>
          <a:xfrm>
            <a:off x="6286499" y="1838325"/>
            <a:ext cx="5334000" cy="2428875"/>
            <a:chOff x="6286499" y="1838325"/>
            <a:chExt cx="5334000" cy="2428875"/>
          </a:xfrm>
        </p:grpSpPr>
        <p:sp>
          <p:nvSpPr>
            <p:cNvPr id="25" name="object 25"/>
            <p:cNvSpPr/>
            <p:nvPr/>
          </p:nvSpPr>
          <p:spPr>
            <a:xfrm>
              <a:off x="6324600" y="1838325"/>
              <a:ext cx="5295900" cy="2428875"/>
            </a:xfrm>
            <a:custGeom>
              <a:avLst/>
              <a:gdLst/>
              <a:ahLst/>
              <a:cxnLst/>
              <a:rect l="l" t="t" r="r" b="b"/>
              <a:pathLst>
                <a:path w="5295900" h="2428875">
                  <a:moveTo>
                    <a:pt x="5189105" y="0"/>
                  </a:moveTo>
                  <a:lnTo>
                    <a:pt x="71196" y="0"/>
                  </a:lnTo>
                  <a:lnTo>
                    <a:pt x="66243" y="723"/>
                  </a:lnTo>
                  <a:lnTo>
                    <a:pt x="29705" y="23431"/>
                  </a:lnTo>
                  <a:lnTo>
                    <a:pt x="10058" y="57035"/>
                  </a:lnTo>
                  <a:lnTo>
                    <a:pt x="482" y="99364"/>
                  </a:lnTo>
                  <a:lnTo>
                    <a:pt x="0" y="106794"/>
                  </a:lnTo>
                  <a:lnTo>
                    <a:pt x="0" y="2314575"/>
                  </a:lnTo>
                  <a:lnTo>
                    <a:pt x="0" y="2322080"/>
                  </a:lnTo>
                  <a:lnTo>
                    <a:pt x="7708" y="2365248"/>
                  </a:lnTo>
                  <a:lnTo>
                    <a:pt x="25857" y="2400706"/>
                  </a:lnTo>
                  <a:lnTo>
                    <a:pt x="56426" y="2425217"/>
                  </a:lnTo>
                  <a:lnTo>
                    <a:pt x="71196" y="2428875"/>
                  </a:lnTo>
                  <a:lnTo>
                    <a:pt x="5189105" y="2428875"/>
                  </a:lnTo>
                  <a:lnTo>
                    <a:pt x="5232273" y="2417305"/>
                  </a:lnTo>
                  <a:lnTo>
                    <a:pt x="5267731" y="2390089"/>
                  </a:lnTo>
                  <a:lnTo>
                    <a:pt x="5290070" y="2351379"/>
                  </a:lnTo>
                  <a:lnTo>
                    <a:pt x="5295900" y="2322080"/>
                  </a:lnTo>
                  <a:lnTo>
                    <a:pt x="5295900" y="106794"/>
                  </a:lnTo>
                  <a:lnTo>
                    <a:pt x="5284330" y="63627"/>
                  </a:lnTo>
                  <a:lnTo>
                    <a:pt x="5257114" y="28168"/>
                  </a:lnTo>
                  <a:lnTo>
                    <a:pt x="5218404" y="5829"/>
                  </a:lnTo>
                  <a:lnTo>
                    <a:pt x="5196535" y="723"/>
                  </a:lnTo>
                  <a:lnTo>
                    <a:pt x="51891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86499" y="1838591"/>
              <a:ext cx="109220" cy="2428875"/>
            </a:xfrm>
            <a:custGeom>
              <a:avLst/>
              <a:gdLst/>
              <a:ahLst/>
              <a:cxnLst/>
              <a:rect l="l" t="t" r="r" b="b"/>
              <a:pathLst>
                <a:path w="109220" h="2428875">
                  <a:moveTo>
                    <a:pt x="108801" y="0"/>
                  </a:moveTo>
                  <a:lnTo>
                    <a:pt x="70561" y="8433"/>
                  </a:lnTo>
                  <a:lnTo>
                    <a:pt x="33477" y="33211"/>
                  </a:lnTo>
                  <a:lnTo>
                    <a:pt x="8699" y="70295"/>
                  </a:lnTo>
                  <a:lnTo>
                    <a:pt x="0" y="114033"/>
                  </a:lnTo>
                  <a:lnTo>
                    <a:pt x="0" y="2314308"/>
                  </a:lnTo>
                  <a:lnTo>
                    <a:pt x="8699" y="2358047"/>
                  </a:lnTo>
                  <a:lnTo>
                    <a:pt x="33477" y="2395131"/>
                  </a:lnTo>
                  <a:lnTo>
                    <a:pt x="70561" y="2419909"/>
                  </a:lnTo>
                  <a:lnTo>
                    <a:pt x="108801" y="2428342"/>
                  </a:lnTo>
                  <a:lnTo>
                    <a:pt x="104393" y="2425700"/>
                  </a:lnTo>
                  <a:lnTo>
                    <a:pt x="99720" y="2419909"/>
                  </a:lnTo>
                  <a:lnTo>
                    <a:pt x="82611" y="2377822"/>
                  </a:lnTo>
                  <a:lnTo>
                    <a:pt x="76925" y="2336606"/>
                  </a:lnTo>
                  <a:lnTo>
                    <a:pt x="76199" y="2314308"/>
                  </a:lnTo>
                  <a:lnTo>
                    <a:pt x="76199" y="114033"/>
                  </a:lnTo>
                  <a:lnTo>
                    <a:pt x="79108" y="70295"/>
                  </a:lnTo>
                  <a:lnTo>
                    <a:pt x="90142" y="25633"/>
                  </a:lnTo>
                  <a:lnTo>
                    <a:pt x="104393" y="2642"/>
                  </a:lnTo>
                  <a:lnTo>
                    <a:pt x="108801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635750" y="2074425"/>
            <a:ext cx="4702810" cy="18783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spc="55" dirty="0">
                <a:solidFill>
                  <a:srgbClr val="E74C3C"/>
                </a:solidFill>
                <a:latin typeface="Times New Roman"/>
                <a:cs typeface="Times New Roman"/>
              </a:rPr>
              <a:t>Timing</a:t>
            </a:r>
            <a:r>
              <a:rPr sz="1850" spc="-7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850" spc="80" dirty="0">
                <a:solidFill>
                  <a:srgbClr val="E74C3C"/>
                </a:solidFill>
                <a:latin typeface="Times New Roman"/>
                <a:cs typeface="Times New Roman"/>
              </a:rPr>
              <a:t>Requirement</a:t>
            </a:r>
            <a:endParaRPr sz="1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 marR="172720">
              <a:lnSpc>
                <a:spcPct val="1204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80" dirty="0">
                <a:solidFill>
                  <a:srgbClr val="4A4A4A"/>
                </a:solidFill>
                <a:latin typeface="Times New Roman"/>
                <a:cs typeface="Times New Roman"/>
              </a:rPr>
              <a:t>WLP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place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E74C3C"/>
                </a:solidFill>
                <a:latin typeface="Times New Roman"/>
                <a:cs typeface="Times New Roman"/>
              </a:rPr>
              <a:t>on</a:t>
            </a:r>
            <a:r>
              <a:rPr sz="1350" spc="2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E74C3C"/>
                </a:solidFill>
                <a:latin typeface="Times New Roman"/>
                <a:cs typeface="Times New Roman"/>
              </a:rPr>
              <a:t>or</a:t>
            </a:r>
            <a:r>
              <a:rPr sz="1350" spc="6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E74C3C"/>
                </a:solidFill>
                <a:latin typeface="Times New Roman"/>
                <a:cs typeface="Times New Roman"/>
              </a:rPr>
              <a:t>before</a:t>
            </a:r>
            <a:r>
              <a:rPr sz="1350" spc="5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E74C3C"/>
                </a:solidFill>
                <a:latin typeface="Times New Roman"/>
                <a:cs typeface="Times New Roman"/>
              </a:rPr>
              <a:t>the</a:t>
            </a:r>
            <a:r>
              <a:rPr sz="1350" spc="6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E74C3C"/>
                </a:solidFill>
                <a:latin typeface="Times New Roman"/>
                <a:cs typeface="Times New Roman"/>
              </a:rPr>
              <a:t>first</a:t>
            </a:r>
            <a:r>
              <a:rPr sz="1350" spc="2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E74C3C"/>
                </a:solidFill>
                <a:latin typeface="Times New Roman"/>
                <a:cs typeface="Times New Roman"/>
              </a:rPr>
              <a:t>school</a:t>
            </a:r>
            <a:r>
              <a:rPr sz="1350" spc="-1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E74C3C"/>
                </a:solidFill>
                <a:latin typeface="Times New Roman"/>
                <a:cs typeface="Times New Roman"/>
              </a:rPr>
              <a:t>day</a:t>
            </a:r>
            <a:r>
              <a:rPr sz="1350" spc="5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E74C3C"/>
                </a:solidFill>
                <a:latin typeface="Times New Roman"/>
                <a:cs typeface="Times New Roman"/>
              </a:rPr>
              <a:t>of </a:t>
            </a:r>
            <a:r>
              <a:rPr sz="1350" spc="70" dirty="0">
                <a:solidFill>
                  <a:srgbClr val="E74C3C"/>
                </a:solidFill>
                <a:latin typeface="Times New Roman"/>
                <a:cs typeface="Times New Roman"/>
              </a:rPr>
              <a:t>the</a:t>
            </a:r>
            <a:r>
              <a:rPr sz="1350" spc="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E74C3C"/>
                </a:solidFill>
                <a:latin typeface="Times New Roman"/>
                <a:cs typeface="Times New Roman"/>
              </a:rPr>
              <a:t>month</a:t>
            </a:r>
            <a:r>
              <a:rPr sz="1350" spc="2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participates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program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20400"/>
              </a:lnSpc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Without</a:t>
            </a:r>
            <a:r>
              <a:rPr sz="135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valid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5" dirty="0">
                <a:solidFill>
                  <a:srgbClr val="4A4A4A"/>
                </a:solidFill>
                <a:latin typeface="Times New Roman"/>
                <a:cs typeface="Times New Roman"/>
              </a:rPr>
              <a:t>WLP</a:t>
            </a:r>
            <a:r>
              <a:rPr sz="1200" spc="-5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E74C3C"/>
                </a:solidFill>
                <a:latin typeface="Times New Roman"/>
                <a:cs typeface="Times New Roman"/>
              </a:rPr>
              <a:t>cannot</a:t>
            </a:r>
            <a:r>
              <a:rPr sz="1350" spc="2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reported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being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full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E74C3C"/>
                </a:solidFill>
                <a:latin typeface="Times New Roman"/>
                <a:cs typeface="Times New Roman"/>
              </a:rPr>
              <a:t>cannot</a:t>
            </a:r>
            <a:r>
              <a:rPr sz="1350" spc="5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generate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membership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286499" y="4552950"/>
            <a:ext cx="5334000" cy="1485900"/>
            <a:chOff x="6286499" y="4552950"/>
            <a:chExt cx="5334000" cy="1485900"/>
          </a:xfrm>
        </p:grpSpPr>
        <p:sp>
          <p:nvSpPr>
            <p:cNvPr id="29" name="object 29"/>
            <p:cNvSpPr/>
            <p:nvPr/>
          </p:nvSpPr>
          <p:spPr>
            <a:xfrm>
              <a:off x="6324600" y="4552950"/>
              <a:ext cx="5295900" cy="1485900"/>
            </a:xfrm>
            <a:custGeom>
              <a:avLst/>
              <a:gdLst/>
              <a:ahLst/>
              <a:cxnLst/>
              <a:rect l="l" t="t" r="r" b="b"/>
              <a:pathLst>
                <a:path w="5295900" h="1485900">
                  <a:moveTo>
                    <a:pt x="5189105" y="0"/>
                  </a:moveTo>
                  <a:lnTo>
                    <a:pt x="71196" y="0"/>
                  </a:lnTo>
                  <a:lnTo>
                    <a:pt x="66243" y="723"/>
                  </a:lnTo>
                  <a:lnTo>
                    <a:pt x="29705" y="23431"/>
                  </a:lnTo>
                  <a:lnTo>
                    <a:pt x="10058" y="57035"/>
                  </a:lnTo>
                  <a:lnTo>
                    <a:pt x="482" y="99364"/>
                  </a:lnTo>
                  <a:lnTo>
                    <a:pt x="0" y="106794"/>
                  </a:lnTo>
                  <a:lnTo>
                    <a:pt x="0" y="1371600"/>
                  </a:lnTo>
                  <a:lnTo>
                    <a:pt x="0" y="1379105"/>
                  </a:lnTo>
                  <a:lnTo>
                    <a:pt x="7708" y="1422270"/>
                  </a:lnTo>
                  <a:lnTo>
                    <a:pt x="25857" y="1457726"/>
                  </a:lnTo>
                  <a:lnTo>
                    <a:pt x="56426" y="1482238"/>
                  </a:lnTo>
                  <a:lnTo>
                    <a:pt x="71196" y="1485900"/>
                  </a:lnTo>
                  <a:lnTo>
                    <a:pt x="5189105" y="1485900"/>
                  </a:lnTo>
                  <a:lnTo>
                    <a:pt x="5232273" y="1474326"/>
                  </a:lnTo>
                  <a:lnTo>
                    <a:pt x="5267731" y="1447115"/>
                  </a:lnTo>
                  <a:lnTo>
                    <a:pt x="5290070" y="1408404"/>
                  </a:lnTo>
                  <a:lnTo>
                    <a:pt x="5295900" y="1379105"/>
                  </a:lnTo>
                  <a:lnTo>
                    <a:pt x="5295900" y="106794"/>
                  </a:lnTo>
                  <a:lnTo>
                    <a:pt x="5284330" y="63627"/>
                  </a:lnTo>
                  <a:lnTo>
                    <a:pt x="5257114" y="28168"/>
                  </a:lnTo>
                  <a:lnTo>
                    <a:pt x="5218404" y="5829"/>
                  </a:lnTo>
                  <a:lnTo>
                    <a:pt x="5196535" y="723"/>
                  </a:lnTo>
                  <a:lnTo>
                    <a:pt x="5189105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86499" y="4553215"/>
              <a:ext cx="109220" cy="1485900"/>
            </a:xfrm>
            <a:custGeom>
              <a:avLst/>
              <a:gdLst/>
              <a:ahLst/>
              <a:cxnLst/>
              <a:rect l="l" t="t" r="r" b="b"/>
              <a:pathLst>
                <a:path w="109220" h="1485900">
                  <a:moveTo>
                    <a:pt x="108800" y="0"/>
                  </a:moveTo>
                  <a:lnTo>
                    <a:pt x="70561" y="8434"/>
                  </a:lnTo>
                  <a:lnTo>
                    <a:pt x="33477" y="33211"/>
                  </a:lnTo>
                  <a:lnTo>
                    <a:pt x="8699" y="70295"/>
                  </a:lnTo>
                  <a:lnTo>
                    <a:pt x="0" y="114034"/>
                  </a:lnTo>
                  <a:lnTo>
                    <a:pt x="0" y="1371334"/>
                  </a:lnTo>
                  <a:lnTo>
                    <a:pt x="8699" y="1415074"/>
                  </a:lnTo>
                  <a:lnTo>
                    <a:pt x="33477" y="1452158"/>
                  </a:lnTo>
                  <a:lnTo>
                    <a:pt x="70561" y="1476932"/>
                  </a:lnTo>
                  <a:lnTo>
                    <a:pt x="108801" y="1485368"/>
                  </a:lnTo>
                  <a:lnTo>
                    <a:pt x="104393" y="1482732"/>
                  </a:lnTo>
                  <a:lnTo>
                    <a:pt x="99720" y="1476932"/>
                  </a:lnTo>
                  <a:lnTo>
                    <a:pt x="82611" y="1434846"/>
                  </a:lnTo>
                  <a:lnTo>
                    <a:pt x="76925" y="1393636"/>
                  </a:lnTo>
                  <a:lnTo>
                    <a:pt x="76199" y="1371334"/>
                  </a:lnTo>
                  <a:lnTo>
                    <a:pt x="76199" y="114034"/>
                  </a:lnTo>
                  <a:lnTo>
                    <a:pt x="79108" y="70295"/>
                  </a:lnTo>
                  <a:lnTo>
                    <a:pt x="90142" y="25634"/>
                  </a:lnTo>
                  <a:lnTo>
                    <a:pt x="104393" y="2630"/>
                  </a:lnTo>
                  <a:lnTo>
                    <a:pt x="108800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635750" y="4761525"/>
            <a:ext cx="1253490" cy="262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50" spc="130" dirty="0">
                <a:solidFill>
                  <a:srgbClr val="005661"/>
                </a:solidFill>
                <a:latin typeface="Times New Roman"/>
                <a:cs typeface="Times New Roman"/>
              </a:rPr>
              <a:t>Best</a:t>
            </a:r>
            <a:r>
              <a:rPr sz="155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50" spc="114" dirty="0">
                <a:solidFill>
                  <a:srgbClr val="005661"/>
                </a:solidFill>
                <a:latin typeface="Times New Roman"/>
                <a:cs typeface="Times New Roman"/>
              </a:rPr>
              <a:t>Practice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35750" y="5079168"/>
            <a:ext cx="461899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Develop</a:t>
            </a:r>
            <a:r>
              <a:rPr sz="135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standardized</a:t>
            </a:r>
            <a:r>
              <a:rPr sz="1350" spc="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80" dirty="0">
                <a:solidFill>
                  <a:srgbClr val="005661"/>
                </a:solidFill>
                <a:latin typeface="Times New Roman"/>
                <a:cs typeface="Times New Roman"/>
              </a:rPr>
              <a:t>WLP</a:t>
            </a:r>
            <a:r>
              <a:rPr sz="135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template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sz="135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establish</a:t>
            </a:r>
            <a:r>
              <a:rPr sz="1350" spc="1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workflow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350" spc="1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ensure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35" dirty="0">
                <a:solidFill>
                  <a:srgbClr val="005661"/>
                </a:solidFill>
                <a:latin typeface="Times New Roman"/>
                <a:cs typeface="Times New Roman"/>
              </a:rPr>
              <a:t>all</a:t>
            </a:r>
            <a:r>
              <a:rPr sz="1350" spc="1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plans</a:t>
            </a:r>
            <a:r>
              <a:rPr sz="1350" spc="1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005661"/>
                </a:solidFill>
                <a:latin typeface="Times New Roman"/>
                <a:cs typeface="Times New Roman"/>
              </a:rPr>
              <a:t>are</a:t>
            </a:r>
            <a:r>
              <a:rPr sz="135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completed</a:t>
            </a:r>
            <a:r>
              <a:rPr sz="1350" spc="1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sz="1350" spc="1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documented</a:t>
            </a:r>
            <a:r>
              <a:rPr sz="1350" spc="1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before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enrollment</a:t>
            </a:r>
            <a:r>
              <a:rPr sz="1350" spc="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begins</a:t>
            </a:r>
            <a:r>
              <a:rPr sz="1350" spc="1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005661"/>
                </a:solidFill>
                <a:latin typeface="Times New Roman"/>
                <a:cs typeface="Times New Roman"/>
              </a:rPr>
              <a:t>each</a:t>
            </a:r>
            <a:r>
              <a:rPr sz="1350" spc="1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005661"/>
                </a:solidFill>
                <a:latin typeface="Times New Roman"/>
                <a:cs typeface="Times New Roman"/>
              </a:rPr>
              <a:t>m</a:t>
            </a:r>
            <a:r>
              <a:rPr sz="1350" spc="85" dirty="0">
                <a:solidFill>
                  <a:srgbClr val="005661"/>
                </a:solidFill>
                <a:latin typeface="Times New Roman"/>
                <a:cs typeface="Times New Roman"/>
              </a:rPr>
              <a:t>on</a:t>
            </a:r>
            <a:r>
              <a:rPr sz="1350" spc="30" dirty="0">
                <a:solidFill>
                  <a:srgbClr val="005661"/>
                </a:solidFill>
                <a:latin typeface="Times New Roman"/>
                <a:cs typeface="Times New Roman"/>
              </a:rPr>
              <a:t>t</a:t>
            </a:r>
            <a:r>
              <a:rPr sz="1350" spc="85" dirty="0">
                <a:solidFill>
                  <a:srgbClr val="005661"/>
                </a:solidFill>
                <a:latin typeface="Times New Roman"/>
                <a:cs typeface="Times New Roman"/>
              </a:rPr>
              <a:t>h</a:t>
            </a:r>
            <a:r>
              <a:rPr sz="150" spc="6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785114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2700" spc="100" dirty="0"/>
              <a:t>Understanding</a:t>
            </a:r>
            <a:r>
              <a:rPr sz="2700" spc="-60" dirty="0"/>
              <a:t> </a:t>
            </a:r>
            <a:r>
              <a:rPr sz="2400" dirty="0"/>
              <a:t>"</a:t>
            </a:r>
            <a:r>
              <a:rPr sz="2700" dirty="0"/>
              <a:t>Full</a:t>
            </a:r>
            <a:r>
              <a:rPr sz="2700" spc="-15" dirty="0"/>
              <a:t> </a:t>
            </a:r>
            <a:r>
              <a:rPr sz="2700" spc="130" dirty="0"/>
              <a:t>Attendance</a:t>
            </a:r>
            <a:r>
              <a:rPr sz="2400" spc="130" dirty="0"/>
              <a:t>"</a:t>
            </a:r>
            <a:r>
              <a:rPr sz="2400" spc="60" dirty="0"/>
              <a:t> </a:t>
            </a:r>
            <a:r>
              <a:rPr sz="2700" spc="60" dirty="0"/>
              <a:t>Under</a:t>
            </a:r>
            <a:r>
              <a:rPr sz="2700" spc="-40" dirty="0"/>
              <a:t> </a:t>
            </a:r>
            <a:r>
              <a:rPr sz="2700" spc="100" dirty="0"/>
              <a:t>Section</a:t>
            </a:r>
            <a:r>
              <a:rPr sz="2700" spc="-30" dirty="0"/>
              <a:t> </a:t>
            </a:r>
            <a:r>
              <a:rPr sz="2400" spc="250" dirty="0"/>
              <a:t>23</a:t>
            </a:r>
            <a:r>
              <a:rPr sz="2700" spc="250" dirty="0"/>
              <a:t>a</a:t>
            </a:r>
            <a:endParaRPr sz="270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1650" spc="-35" dirty="0">
                <a:solidFill>
                  <a:srgbClr val="D9E2E8"/>
                </a:solidFill>
              </a:rPr>
              <a:t>Full</a:t>
            </a:r>
            <a:r>
              <a:rPr sz="1650" spc="-20" dirty="0">
                <a:solidFill>
                  <a:srgbClr val="D9E2E8"/>
                </a:solidFill>
              </a:rPr>
              <a:t> </a:t>
            </a:r>
            <a:r>
              <a:rPr sz="1650" spc="135" dirty="0">
                <a:solidFill>
                  <a:srgbClr val="D9E2E8"/>
                </a:solidFill>
              </a:rPr>
              <a:t>attendance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has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165" dirty="0">
                <a:solidFill>
                  <a:srgbClr val="D9E2E8"/>
                </a:solidFill>
              </a:rPr>
              <a:t>a</a:t>
            </a:r>
            <a:r>
              <a:rPr sz="1650" spc="-40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specific</a:t>
            </a:r>
            <a:r>
              <a:rPr sz="1650" spc="20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statutory</a:t>
            </a:r>
            <a:r>
              <a:rPr sz="1650" spc="25" dirty="0">
                <a:solidFill>
                  <a:srgbClr val="D9E2E8"/>
                </a:solidFill>
              </a:rPr>
              <a:t> </a:t>
            </a:r>
            <a:r>
              <a:rPr sz="1650" spc="50" dirty="0">
                <a:solidFill>
                  <a:srgbClr val="D9E2E8"/>
                </a:solidFill>
              </a:rPr>
              <a:t>definition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not</a:t>
            </a:r>
            <a:r>
              <a:rPr sz="1650" dirty="0">
                <a:solidFill>
                  <a:srgbClr val="D9E2E8"/>
                </a:solidFill>
              </a:rPr>
              <a:t> simply</a:t>
            </a:r>
            <a:r>
              <a:rPr sz="1650" spc="2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showing</a:t>
            </a:r>
            <a:r>
              <a:rPr sz="1650" spc="-4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up</a:t>
            </a:r>
            <a:endParaRPr sz="1650" dirty="0"/>
          </a:p>
        </p:txBody>
      </p:sp>
      <p:sp>
        <p:nvSpPr>
          <p:cNvPr id="3" name="object 3"/>
          <p:cNvSpPr/>
          <p:nvPr/>
        </p:nvSpPr>
        <p:spPr>
          <a:xfrm>
            <a:off x="600075" y="2447925"/>
            <a:ext cx="11020425" cy="933450"/>
          </a:xfrm>
          <a:custGeom>
            <a:avLst/>
            <a:gdLst/>
            <a:ahLst/>
            <a:cxnLst/>
            <a:rect l="l" t="t" r="r" b="b"/>
            <a:pathLst>
              <a:path w="11020425" h="933450">
                <a:moveTo>
                  <a:pt x="10913630" y="0"/>
                </a:moveTo>
                <a:lnTo>
                  <a:pt x="80093" y="0"/>
                </a:lnTo>
                <a:lnTo>
                  <a:pt x="74523" y="736"/>
                </a:lnTo>
                <a:lnTo>
                  <a:pt x="33417" y="23431"/>
                </a:lnTo>
                <a:lnTo>
                  <a:pt x="11320" y="57035"/>
                </a:lnTo>
                <a:lnTo>
                  <a:pt x="551" y="99364"/>
                </a:lnTo>
                <a:lnTo>
                  <a:pt x="0" y="106794"/>
                </a:lnTo>
                <a:lnTo>
                  <a:pt x="0" y="819150"/>
                </a:lnTo>
                <a:lnTo>
                  <a:pt x="0" y="826655"/>
                </a:lnTo>
                <a:lnTo>
                  <a:pt x="8681" y="869823"/>
                </a:lnTo>
                <a:lnTo>
                  <a:pt x="29085" y="905281"/>
                </a:lnTo>
                <a:lnTo>
                  <a:pt x="63479" y="929792"/>
                </a:lnTo>
                <a:lnTo>
                  <a:pt x="80093" y="933450"/>
                </a:lnTo>
                <a:lnTo>
                  <a:pt x="10913630" y="933450"/>
                </a:lnTo>
                <a:lnTo>
                  <a:pt x="10956798" y="921880"/>
                </a:lnTo>
                <a:lnTo>
                  <a:pt x="10992256" y="894664"/>
                </a:lnTo>
                <a:lnTo>
                  <a:pt x="11014595" y="855954"/>
                </a:lnTo>
                <a:lnTo>
                  <a:pt x="11020425" y="826655"/>
                </a:lnTo>
                <a:lnTo>
                  <a:pt x="11020425" y="106794"/>
                </a:lnTo>
                <a:lnTo>
                  <a:pt x="11008855" y="63627"/>
                </a:lnTo>
                <a:lnTo>
                  <a:pt x="10981639" y="28168"/>
                </a:lnTo>
                <a:lnTo>
                  <a:pt x="10942929" y="5829"/>
                </a:lnTo>
                <a:lnTo>
                  <a:pt x="10921060" y="736"/>
                </a:lnTo>
                <a:lnTo>
                  <a:pt x="10913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499" y="2448342"/>
            <a:ext cx="106045" cy="932815"/>
          </a:xfrm>
          <a:custGeom>
            <a:avLst/>
            <a:gdLst/>
            <a:ahLst/>
            <a:cxnLst/>
            <a:rect l="l" t="t" r="r" b="b"/>
            <a:pathLst>
              <a:path w="106045" h="932814">
                <a:moveTo>
                  <a:pt x="105673" y="0"/>
                </a:moveTo>
                <a:lnTo>
                  <a:pt x="60364" y="13094"/>
                </a:lnTo>
                <a:lnTo>
                  <a:pt x="25900" y="41406"/>
                </a:lnTo>
                <a:lnTo>
                  <a:pt x="4895" y="80756"/>
                </a:lnTo>
                <a:lnTo>
                  <a:pt x="0" y="113882"/>
                </a:lnTo>
                <a:lnTo>
                  <a:pt x="0" y="818732"/>
                </a:lnTo>
                <a:lnTo>
                  <a:pt x="8702" y="862471"/>
                </a:lnTo>
                <a:lnTo>
                  <a:pt x="33475" y="899555"/>
                </a:lnTo>
                <a:lnTo>
                  <a:pt x="70559" y="924332"/>
                </a:lnTo>
                <a:lnTo>
                  <a:pt x="105673" y="932614"/>
                </a:lnTo>
                <a:lnTo>
                  <a:pt x="99432" y="930124"/>
                </a:lnTo>
                <a:lnTo>
                  <a:pt x="92426" y="924332"/>
                </a:lnTo>
                <a:lnTo>
                  <a:pt x="70099" y="891208"/>
                </a:lnTo>
                <a:lnTo>
                  <a:pt x="59596" y="851857"/>
                </a:lnTo>
                <a:lnTo>
                  <a:pt x="57149" y="818732"/>
                </a:lnTo>
                <a:lnTo>
                  <a:pt x="57149" y="113882"/>
                </a:lnTo>
                <a:lnTo>
                  <a:pt x="61501" y="70143"/>
                </a:lnTo>
                <a:lnTo>
                  <a:pt x="73888" y="33059"/>
                </a:lnTo>
                <a:lnTo>
                  <a:pt x="99432" y="2490"/>
                </a:lnTo>
                <a:lnTo>
                  <a:pt x="105673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8800" y="1702477"/>
            <a:ext cx="10939145" cy="1478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500" spc="-12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shall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85" dirty="0">
                <a:solidFill>
                  <a:srgbClr val="4A4A4A"/>
                </a:solidFill>
                <a:latin typeface="Times New Roman"/>
                <a:cs typeface="Times New Roman"/>
              </a:rPr>
              <a:t>not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report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50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being</a:t>
            </a:r>
            <a:r>
              <a:rPr sz="1500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50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5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50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500" spc="-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500" spc="-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5" dirty="0">
                <a:solidFill>
                  <a:srgbClr val="4A4A4A"/>
                </a:solidFill>
                <a:latin typeface="Times New Roman"/>
                <a:cs typeface="Times New Roman"/>
              </a:rPr>
              <a:t>unless</a:t>
            </a:r>
            <a:r>
              <a:rPr sz="1500" spc="-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0" dirty="0">
                <a:solidFill>
                  <a:srgbClr val="4A4A4A"/>
                </a:solidFill>
                <a:latin typeface="Times New Roman"/>
                <a:cs typeface="Times New Roman"/>
              </a:rPr>
              <a:t>BOTH</a:t>
            </a:r>
            <a:r>
              <a:rPr sz="1500" spc="-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50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9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following</a:t>
            </a:r>
            <a:r>
              <a:rPr sz="1500" spc="-5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50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satisfied</a:t>
            </a:r>
            <a:r>
              <a:rPr sz="1500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-50" dirty="0">
                <a:solidFill>
                  <a:srgbClr val="4A4A4A"/>
                </a:solidFill>
                <a:latin typeface="Times New Roman"/>
                <a:cs typeface="Times New Roman"/>
              </a:rPr>
              <a:t>MCL</a:t>
            </a:r>
            <a:r>
              <a:rPr sz="1500" spc="-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388.1606(4) 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dd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)):</a:t>
            </a: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Condition</a:t>
            </a:r>
            <a:r>
              <a:rPr sz="17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1:</a:t>
            </a:r>
            <a:r>
              <a:rPr sz="1500" spc="2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55" dirty="0">
                <a:solidFill>
                  <a:srgbClr val="005661"/>
                </a:solidFill>
                <a:latin typeface="Times New Roman"/>
                <a:cs typeface="Times New Roman"/>
              </a:rPr>
              <a:t>Written</a:t>
            </a:r>
            <a:r>
              <a:rPr sz="17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Learning</a:t>
            </a:r>
            <a:r>
              <a:rPr sz="1700" spc="1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-20" dirty="0">
                <a:solidFill>
                  <a:srgbClr val="005661"/>
                </a:solidFill>
                <a:latin typeface="Times New Roman"/>
                <a:cs typeface="Times New Roman"/>
              </a:rPr>
              <a:t>Plan</a:t>
            </a:r>
            <a:endParaRPr sz="17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350" spc="-165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personalized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learning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plan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place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on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before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day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participates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program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71499" y="3571875"/>
            <a:ext cx="11049000" cy="1924050"/>
            <a:chOff x="571499" y="3571875"/>
            <a:chExt cx="11049000" cy="1924050"/>
          </a:xfrm>
        </p:grpSpPr>
        <p:sp>
          <p:nvSpPr>
            <p:cNvPr id="7" name="object 7"/>
            <p:cNvSpPr/>
            <p:nvPr/>
          </p:nvSpPr>
          <p:spPr>
            <a:xfrm>
              <a:off x="600074" y="3571875"/>
              <a:ext cx="11020425" cy="1924050"/>
            </a:xfrm>
            <a:custGeom>
              <a:avLst/>
              <a:gdLst/>
              <a:ahLst/>
              <a:cxnLst/>
              <a:rect l="l" t="t" r="r" b="b"/>
              <a:pathLst>
                <a:path w="11020425" h="1924050">
                  <a:moveTo>
                    <a:pt x="10913630" y="0"/>
                  </a:moveTo>
                  <a:lnTo>
                    <a:pt x="80093" y="0"/>
                  </a:lnTo>
                  <a:lnTo>
                    <a:pt x="74523" y="736"/>
                  </a:lnTo>
                  <a:lnTo>
                    <a:pt x="33417" y="23431"/>
                  </a:lnTo>
                  <a:lnTo>
                    <a:pt x="11320" y="57035"/>
                  </a:lnTo>
                  <a:lnTo>
                    <a:pt x="551" y="99364"/>
                  </a:lnTo>
                  <a:lnTo>
                    <a:pt x="0" y="106794"/>
                  </a:lnTo>
                  <a:lnTo>
                    <a:pt x="0" y="1809750"/>
                  </a:lnTo>
                  <a:lnTo>
                    <a:pt x="0" y="1817255"/>
                  </a:lnTo>
                  <a:lnTo>
                    <a:pt x="8681" y="1860423"/>
                  </a:lnTo>
                  <a:lnTo>
                    <a:pt x="29085" y="1895881"/>
                  </a:lnTo>
                  <a:lnTo>
                    <a:pt x="63479" y="1920392"/>
                  </a:lnTo>
                  <a:lnTo>
                    <a:pt x="80093" y="1924050"/>
                  </a:lnTo>
                  <a:lnTo>
                    <a:pt x="10913630" y="1924050"/>
                  </a:lnTo>
                  <a:lnTo>
                    <a:pt x="10956798" y="1912480"/>
                  </a:lnTo>
                  <a:lnTo>
                    <a:pt x="10992256" y="1885264"/>
                  </a:lnTo>
                  <a:lnTo>
                    <a:pt x="11014595" y="1846554"/>
                  </a:lnTo>
                  <a:lnTo>
                    <a:pt x="11020425" y="1817255"/>
                  </a:lnTo>
                  <a:lnTo>
                    <a:pt x="11020425" y="106794"/>
                  </a:lnTo>
                  <a:lnTo>
                    <a:pt x="11008855" y="63627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36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499" y="3572291"/>
              <a:ext cx="106045" cy="1923414"/>
            </a:xfrm>
            <a:custGeom>
              <a:avLst/>
              <a:gdLst/>
              <a:ahLst/>
              <a:cxnLst/>
              <a:rect l="l" t="t" r="r" b="b"/>
              <a:pathLst>
                <a:path w="106045" h="1923414">
                  <a:moveTo>
                    <a:pt x="105671" y="0"/>
                  </a:moveTo>
                  <a:lnTo>
                    <a:pt x="60364" y="13095"/>
                  </a:lnTo>
                  <a:lnTo>
                    <a:pt x="25900" y="41407"/>
                  </a:lnTo>
                  <a:lnTo>
                    <a:pt x="4895" y="80758"/>
                  </a:lnTo>
                  <a:lnTo>
                    <a:pt x="0" y="113883"/>
                  </a:lnTo>
                  <a:lnTo>
                    <a:pt x="0" y="1809333"/>
                  </a:lnTo>
                  <a:lnTo>
                    <a:pt x="8702" y="1853072"/>
                  </a:lnTo>
                  <a:lnTo>
                    <a:pt x="33475" y="1890156"/>
                  </a:lnTo>
                  <a:lnTo>
                    <a:pt x="70559" y="1914934"/>
                  </a:lnTo>
                  <a:lnTo>
                    <a:pt x="105673" y="1923216"/>
                  </a:lnTo>
                  <a:lnTo>
                    <a:pt x="99432" y="1920725"/>
                  </a:lnTo>
                  <a:lnTo>
                    <a:pt x="92426" y="1914934"/>
                  </a:lnTo>
                  <a:lnTo>
                    <a:pt x="70099" y="1881808"/>
                  </a:lnTo>
                  <a:lnTo>
                    <a:pt x="59596" y="1842459"/>
                  </a:lnTo>
                  <a:lnTo>
                    <a:pt x="57149" y="1809333"/>
                  </a:lnTo>
                  <a:lnTo>
                    <a:pt x="57149" y="113883"/>
                  </a:lnTo>
                  <a:lnTo>
                    <a:pt x="61501" y="70144"/>
                  </a:lnTo>
                  <a:lnTo>
                    <a:pt x="73888" y="33060"/>
                  </a:lnTo>
                  <a:lnTo>
                    <a:pt x="99432" y="2479"/>
                  </a:lnTo>
                  <a:lnTo>
                    <a:pt x="105671" y="0"/>
                  </a:lnTo>
                  <a:close/>
                </a:path>
              </a:pathLst>
            </a:custGeom>
            <a:solidFill>
              <a:srgbClr val="0056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1700" y="3715218"/>
            <a:ext cx="6517640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Condition</a:t>
            </a:r>
            <a:r>
              <a:rPr sz="1700" spc="-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75" dirty="0">
                <a:solidFill>
                  <a:srgbClr val="005661"/>
                </a:solidFill>
                <a:latin typeface="Times New Roman"/>
                <a:cs typeface="Times New Roman"/>
              </a:rPr>
              <a:t>2: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75" dirty="0">
                <a:solidFill>
                  <a:srgbClr val="005661"/>
                </a:solidFill>
                <a:latin typeface="Times New Roman"/>
                <a:cs typeface="Times New Roman"/>
              </a:rPr>
              <a:t>Progress</a:t>
            </a:r>
            <a:r>
              <a:rPr sz="170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70" dirty="0">
                <a:solidFill>
                  <a:srgbClr val="005661"/>
                </a:solidFill>
                <a:latin typeface="Times New Roman"/>
                <a:cs typeface="Times New Roman"/>
              </a:rPr>
              <a:t>Requirement</a:t>
            </a:r>
            <a:r>
              <a:rPr sz="17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One</a:t>
            </a:r>
            <a:r>
              <a:rPr sz="17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r>
              <a:rPr sz="170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114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7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solidFill>
                  <a:srgbClr val="005661"/>
                </a:solidFill>
                <a:latin typeface="Times New Roman"/>
                <a:cs typeface="Times New Roman"/>
              </a:rPr>
              <a:t>following</a:t>
            </a:r>
            <a:r>
              <a:rPr sz="17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85" dirty="0">
                <a:solidFill>
                  <a:srgbClr val="005661"/>
                </a:solidFill>
                <a:latin typeface="Times New Roman"/>
                <a:cs typeface="Times New Roman"/>
              </a:rPr>
              <a:t>must</a:t>
            </a:r>
            <a:r>
              <a:rPr sz="17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155" dirty="0">
                <a:solidFill>
                  <a:srgbClr val="005661"/>
                </a:solidFill>
                <a:latin typeface="Times New Roman"/>
                <a:cs typeface="Times New Roman"/>
              </a:rPr>
              <a:t>be</a:t>
            </a:r>
            <a:r>
              <a:rPr sz="17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700" spc="-10" dirty="0">
                <a:solidFill>
                  <a:srgbClr val="005661"/>
                </a:solidFill>
                <a:latin typeface="Times New Roman"/>
                <a:cs typeface="Times New Roman"/>
              </a:rPr>
              <a:t>true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200" y="4075915"/>
            <a:ext cx="254635" cy="2057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150" spc="-25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050" spc="-25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6050" y="4050844"/>
            <a:ext cx="965898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meets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district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'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s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definition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satisfactory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 monthly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; </a:t>
            </a:r>
            <a:r>
              <a:rPr sz="1350" spc="-95" dirty="0">
                <a:solidFill>
                  <a:srgbClr val="4A4A4A"/>
                </a:solidFill>
                <a:latin typeface="Times New Roman"/>
                <a:cs typeface="Times New Roman"/>
              </a:rPr>
              <a:t>OR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5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350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did</a:t>
            </a:r>
            <a:r>
              <a:rPr sz="135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not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meet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it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they</a:t>
            </a:r>
            <a:r>
              <a:rPr sz="135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met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the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prior</a:t>
            </a:r>
            <a:r>
              <a:rPr sz="135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55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35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appropriate interventions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are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implemented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within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10</a:t>
            </a:r>
            <a:r>
              <a:rPr sz="12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days</a:t>
            </a:r>
            <a:r>
              <a:rPr sz="1200" spc="50" dirty="0">
                <a:solidFill>
                  <a:srgbClr val="4A4A4A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0325" y="4578679"/>
            <a:ext cx="217804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spc="-25" dirty="0">
                <a:solidFill>
                  <a:srgbClr val="E74C3C"/>
                </a:solidFill>
                <a:latin typeface="Times New Roman"/>
                <a:cs typeface="Times New Roman"/>
              </a:rPr>
              <a:t>OR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92200" y="4837915"/>
            <a:ext cx="245110" cy="2057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50" spc="4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150" spc="40" dirty="0">
                <a:solidFill>
                  <a:srgbClr val="005661"/>
                </a:solidFill>
                <a:latin typeface="Times New Roman"/>
                <a:cs typeface="Times New Roman"/>
              </a:rPr>
              <a:t>B</a:t>
            </a:r>
            <a:r>
              <a:rPr sz="1050" spc="40" dirty="0">
                <a:solidFill>
                  <a:srgbClr val="005661"/>
                </a:solidFill>
                <a:latin typeface="Times New Roman"/>
                <a:cs typeface="Times New Roman"/>
              </a:rPr>
              <a:t>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06525" y="4810704"/>
            <a:ext cx="9325610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 marR="5080">
              <a:lnSpc>
                <a:spcPct val="111100"/>
              </a:lnSpc>
            </a:pP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50" dirty="0">
                <a:solidFill>
                  <a:srgbClr val="4A4A4A"/>
                </a:solidFill>
                <a:latin typeface="Times New Roman"/>
                <a:cs typeface="Times New Roman"/>
              </a:rPr>
              <a:t>2</a:t>
            </a:r>
            <a:r>
              <a:rPr sz="12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100" dirty="0">
                <a:solidFill>
                  <a:srgbClr val="4A4A4A"/>
                </a:solidFill>
                <a:latin typeface="Times New Roman"/>
                <a:cs typeface="Times New Roman"/>
              </a:rPr>
              <a:t>months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enrollment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200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earns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least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40" dirty="0">
                <a:solidFill>
                  <a:srgbClr val="4A4A4A"/>
                </a:solidFill>
                <a:latin typeface="Times New Roman"/>
                <a:cs typeface="Times New Roman"/>
              </a:rPr>
              <a:t>0.25</a:t>
            </a:r>
            <a:r>
              <a:rPr sz="120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credit</a:t>
            </a:r>
            <a:r>
              <a:rPr sz="135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5" dirty="0">
                <a:solidFill>
                  <a:srgbClr val="4A4A4A"/>
                </a:solidFill>
                <a:latin typeface="Times New Roman"/>
                <a:cs typeface="Times New Roman"/>
              </a:rPr>
              <a:t>by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end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second</a:t>
            </a:r>
            <a:r>
              <a:rPr sz="1350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4A4A4A"/>
                </a:solidFill>
                <a:latin typeface="Times New Roman"/>
                <a:cs typeface="Times New Roman"/>
              </a:rPr>
              <a:t>(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first</a:t>
            </a:r>
            <a:r>
              <a:rPr sz="1350" spc="-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r>
              <a:rPr sz="1350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may</a:t>
            </a:r>
            <a:r>
              <a:rPr sz="135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5" dirty="0">
                <a:solidFill>
                  <a:srgbClr val="4A4A4A"/>
                </a:solidFill>
                <a:latin typeface="Times New Roman"/>
                <a:cs typeface="Times New Roman"/>
              </a:rPr>
              <a:t>be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retroactively</a:t>
            </a:r>
            <a:r>
              <a:rPr sz="1350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reported</a:t>
            </a:r>
            <a:r>
              <a:rPr sz="135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65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350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2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350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once</a:t>
            </a:r>
            <a:r>
              <a:rPr sz="1350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200" spc="120" dirty="0">
                <a:solidFill>
                  <a:srgbClr val="4A4A4A"/>
                </a:solidFill>
                <a:latin typeface="Times New Roman"/>
                <a:cs typeface="Times New Roman"/>
              </a:rPr>
              <a:t>0.25</a:t>
            </a:r>
            <a:r>
              <a:rPr sz="1200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credit</a:t>
            </a:r>
            <a:r>
              <a:rPr sz="135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threshold</a:t>
            </a:r>
            <a:r>
              <a:rPr sz="1350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350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350" spc="-10" dirty="0">
                <a:solidFill>
                  <a:srgbClr val="4A4A4A"/>
                </a:solidFill>
                <a:latin typeface="Times New Roman"/>
                <a:cs typeface="Times New Roman"/>
              </a:rPr>
              <a:t>met</a:t>
            </a:r>
            <a:r>
              <a:rPr sz="1200" spc="-10" dirty="0">
                <a:solidFill>
                  <a:srgbClr val="4A4A4A"/>
                </a:solidFill>
                <a:latin typeface="Times New Roman"/>
                <a:cs typeface="Times New Roman"/>
              </a:rPr>
              <a:t>).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71499" y="5734050"/>
            <a:ext cx="11049000" cy="800100"/>
            <a:chOff x="571499" y="5734050"/>
            <a:chExt cx="11049000" cy="800100"/>
          </a:xfrm>
        </p:grpSpPr>
        <p:sp>
          <p:nvSpPr>
            <p:cNvPr id="16" name="object 16"/>
            <p:cNvSpPr/>
            <p:nvPr/>
          </p:nvSpPr>
          <p:spPr>
            <a:xfrm>
              <a:off x="600074" y="5734050"/>
              <a:ext cx="11020425" cy="800100"/>
            </a:xfrm>
            <a:custGeom>
              <a:avLst/>
              <a:gdLst/>
              <a:ahLst/>
              <a:cxnLst/>
              <a:rect l="l" t="t" r="r" b="b"/>
              <a:pathLst>
                <a:path w="11020425" h="800100">
                  <a:moveTo>
                    <a:pt x="10913630" y="0"/>
                  </a:moveTo>
                  <a:lnTo>
                    <a:pt x="80093" y="0"/>
                  </a:lnTo>
                  <a:lnTo>
                    <a:pt x="74523" y="728"/>
                  </a:lnTo>
                  <a:lnTo>
                    <a:pt x="33417" y="23430"/>
                  </a:lnTo>
                  <a:lnTo>
                    <a:pt x="11320" y="57035"/>
                  </a:lnTo>
                  <a:lnTo>
                    <a:pt x="551" y="99362"/>
                  </a:lnTo>
                  <a:lnTo>
                    <a:pt x="0" y="106794"/>
                  </a:lnTo>
                  <a:lnTo>
                    <a:pt x="0" y="685800"/>
                  </a:lnTo>
                  <a:lnTo>
                    <a:pt x="0" y="693305"/>
                  </a:lnTo>
                  <a:lnTo>
                    <a:pt x="8681" y="736470"/>
                  </a:lnTo>
                  <a:lnTo>
                    <a:pt x="29085" y="771926"/>
                  </a:lnTo>
                  <a:lnTo>
                    <a:pt x="63479" y="796438"/>
                  </a:lnTo>
                  <a:lnTo>
                    <a:pt x="80093" y="800100"/>
                  </a:lnTo>
                  <a:lnTo>
                    <a:pt x="10913630" y="800100"/>
                  </a:lnTo>
                  <a:lnTo>
                    <a:pt x="10956798" y="788526"/>
                  </a:lnTo>
                  <a:lnTo>
                    <a:pt x="10992256" y="761315"/>
                  </a:lnTo>
                  <a:lnTo>
                    <a:pt x="11014595" y="722604"/>
                  </a:lnTo>
                  <a:lnTo>
                    <a:pt x="11020425" y="693305"/>
                  </a:lnTo>
                  <a:lnTo>
                    <a:pt x="11020425" y="106794"/>
                  </a:lnTo>
                  <a:lnTo>
                    <a:pt x="11008855" y="63624"/>
                  </a:lnTo>
                  <a:lnTo>
                    <a:pt x="10981639" y="28168"/>
                  </a:lnTo>
                  <a:lnTo>
                    <a:pt x="10942929" y="5829"/>
                  </a:lnTo>
                  <a:lnTo>
                    <a:pt x="10921060" y="728"/>
                  </a:lnTo>
                  <a:lnTo>
                    <a:pt x="10913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71499" y="5734466"/>
              <a:ext cx="106045" cy="799465"/>
            </a:xfrm>
            <a:custGeom>
              <a:avLst/>
              <a:gdLst/>
              <a:ahLst/>
              <a:cxnLst/>
              <a:rect l="l" t="t" r="r" b="b"/>
              <a:pathLst>
                <a:path w="106045" h="799465">
                  <a:moveTo>
                    <a:pt x="105671" y="0"/>
                  </a:moveTo>
                  <a:lnTo>
                    <a:pt x="60364" y="13096"/>
                  </a:lnTo>
                  <a:lnTo>
                    <a:pt x="25900" y="41405"/>
                  </a:lnTo>
                  <a:lnTo>
                    <a:pt x="4895" y="80752"/>
                  </a:lnTo>
                  <a:lnTo>
                    <a:pt x="0" y="113883"/>
                  </a:lnTo>
                  <a:lnTo>
                    <a:pt x="0" y="685383"/>
                  </a:lnTo>
                  <a:lnTo>
                    <a:pt x="8702" y="729123"/>
                  </a:lnTo>
                  <a:lnTo>
                    <a:pt x="33475" y="766207"/>
                  </a:lnTo>
                  <a:lnTo>
                    <a:pt x="70559" y="790981"/>
                  </a:lnTo>
                  <a:lnTo>
                    <a:pt x="105672" y="799266"/>
                  </a:lnTo>
                  <a:lnTo>
                    <a:pt x="99432" y="796781"/>
                  </a:lnTo>
                  <a:lnTo>
                    <a:pt x="92426" y="790981"/>
                  </a:lnTo>
                  <a:lnTo>
                    <a:pt x="70099" y="757859"/>
                  </a:lnTo>
                  <a:lnTo>
                    <a:pt x="59596" y="718512"/>
                  </a:lnTo>
                  <a:lnTo>
                    <a:pt x="57149" y="685383"/>
                  </a:lnTo>
                  <a:lnTo>
                    <a:pt x="57149" y="113883"/>
                  </a:lnTo>
                  <a:lnTo>
                    <a:pt x="61501" y="70143"/>
                  </a:lnTo>
                  <a:lnTo>
                    <a:pt x="73888" y="33059"/>
                  </a:lnTo>
                  <a:lnTo>
                    <a:pt x="99432" y="2480"/>
                  </a:lnTo>
                  <a:lnTo>
                    <a:pt x="105671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63600" y="5817153"/>
            <a:ext cx="9482455" cy="766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spc="-10" dirty="0">
                <a:solidFill>
                  <a:srgbClr val="E74C3C"/>
                </a:solidFill>
                <a:latin typeface="Times New Roman"/>
                <a:cs typeface="Times New Roman"/>
              </a:rPr>
              <a:t>Warning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" dirty="0">
              <a:latin typeface="Times New Roman"/>
              <a:cs typeface="Times New Roman"/>
            </a:endParaRPr>
          </a:p>
          <a:p>
            <a:r>
              <a:rPr lang="en-US" sz="1400" dirty="0"/>
              <a:t>To be eligible for membership, student’s must satisfy one of the above conditions as well as be in full attendance for the month.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852551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2700" spc="100" dirty="0"/>
              <a:t>Satisfactory</a:t>
            </a:r>
            <a:r>
              <a:rPr sz="2700" spc="-15" dirty="0"/>
              <a:t> </a:t>
            </a:r>
            <a:r>
              <a:rPr sz="2700" dirty="0"/>
              <a:t>Monthly</a:t>
            </a:r>
            <a:r>
              <a:rPr sz="2700" spc="-10" dirty="0"/>
              <a:t> </a:t>
            </a:r>
            <a:r>
              <a:rPr sz="2700" spc="120" dirty="0"/>
              <a:t>Progress</a:t>
            </a:r>
            <a:r>
              <a:rPr lang="en-US" sz="2700" spc="20" dirty="0"/>
              <a:t> </a:t>
            </a:r>
            <a:r>
              <a:rPr sz="2700" spc="45" dirty="0"/>
              <a:t>Defined</a:t>
            </a:r>
            <a:endParaRPr sz="2700" dirty="0"/>
          </a:p>
          <a:p>
            <a:pPr>
              <a:lnSpc>
                <a:spcPct val="100000"/>
              </a:lnSpc>
            </a:pPr>
            <a:endParaRPr sz="250" dirty="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 dirty="0"/>
          </a:p>
          <a:p>
            <a:pPr marL="12700">
              <a:lnSpc>
                <a:spcPct val="100000"/>
              </a:lnSpc>
            </a:pPr>
            <a:r>
              <a:rPr sz="1650" spc="80" dirty="0">
                <a:solidFill>
                  <a:srgbClr val="D9E2E8"/>
                </a:solidFill>
              </a:rPr>
              <a:t>Satisfactory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monthly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650" spc="90" dirty="0">
                <a:solidFill>
                  <a:srgbClr val="D9E2E8"/>
                </a:solidFill>
              </a:rPr>
              <a:t>progress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must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135" dirty="0">
                <a:solidFill>
                  <a:srgbClr val="D9E2E8"/>
                </a:solidFill>
              </a:rPr>
              <a:t>be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5" dirty="0">
                <a:solidFill>
                  <a:srgbClr val="D9E2E8"/>
                </a:solidFill>
              </a:rPr>
              <a:t>measurable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and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lead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spc="95" dirty="0">
                <a:solidFill>
                  <a:srgbClr val="D9E2E8"/>
                </a:solidFill>
              </a:rPr>
              <a:t>to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165" dirty="0">
                <a:solidFill>
                  <a:srgbClr val="D9E2E8"/>
                </a:solidFill>
              </a:rPr>
              <a:t>a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full</a:t>
            </a:r>
            <a:r>
              <a:rPr sz="1650" spc="-40" dirty="0">
                <a:solidFill>
                  <a:srgbClr val="D9E2E8"/>
                </a:solidFill>
              </a:rPr>
              <a:t> </a:t>
            </a:r>
            <a:r>
              <a:rPr sz="1650" spc="185" dirty="0">
                <a:solidFill>
                  <a:srgbClr val="D9E2E8"/>
                </a:solidFill>
              </a:rPr>
              <a:t>y</a:t>
            </a:r>
            <a:r>
              <a:rPr sz="1650" spc="165" dirty="0">
                <a:solidFill>
                  <a:srgbClr val="D9E2E8"/>
                </a:solidFill>
              </a:rPr>
              <a:t>e</a:t>
            </a:r>
            <a:r>
              <a:rPr sz="1650" spc="125" dirty="0">
                <a:solidFill>
                  <a:srgbClr val="D9E2E8"/>
                </a:solidFill>
              </a:rPr>
              <a:t>a</a:t>
            </a:r>
            <a:r>
              <a:rPr sz="1650" spc="165" dirty="0">
                <a:solidFill>
                  <a:srgbClr val="D9E2E8"/>
                </a:solidFill>
              </a:rPr>
              <a:t>r</a:t>
            </a:r>
            <a:r>
              <a:rPr sz="400" spc="145" dirty="0">
                <a:solidFill>
                  <a:srgbClr val="D9E2E8"/>
                </a:solidFill>
              </a:rPr>
              <a:t>'</a:t>
            </a:r>
            <a:r>
              <a:rPr sz="1650" spc="150" dirty="0">
                <a:solidFill>
                  <a:srgbClr val="D9E2E8"/>
                </a:solidFill>
              </a:rPr>
              <a:t>s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100" dirty="0">
                <a:solidFill>
                  <a:srgbClr val="D9E2E8"/>
                </a:solidFill>
              </a:rPr>
              <a:t>credit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dirty="0">
                <a:solidFill>
                  <a:srgbClr val="D9E2E8"/>
                </a:solidFill>
              </a:rPr>
              <a:t>if </a:t>
            </a:r>
            <a:r>
              <a:rPr sz="1650" spc="-25" dirty="0">
                <a:solidFill>
                  <a:srgbClr val="D9E2E8"/>
                </a:solidFill>
              </a:rPr>
              <a:t>sustained</a:t>
            </a:r>
            <a:endParaRPr sz="1650" dirty="0"/>
          </a:p>
        </p:txBody>
      </p:sp>
      <p:sp>
        <p:nvSpPr>
          <p:cNvPr id="3" name="object 3"/>
          <p:cNvSpPr/>
          <p:nvPr/>
        </p:nvSpPr>
        <p:spPr>
          <a:xfrm>
            <a:off x="571500" y="1838325"/>
            <a:ext cx="11049000" cy="1857375"/>
          </a:xfrm>
          <a:custGeom>
            <a:avLst/>
            <a:gdLst/>
            <a:ahLst/>
            <a:cxnLst/>
            <a:rect l="l" t="t" r="r" b="b"/>
            <a:pathLst>
              <a:path w="11049000" h="1857375">
                <a:moveTo>
                  <a:pt x="11049000" y="0"/>
                </a:moveTo>
                <a:lnTo>
                  <a:pt x="0" y="0"/>
                </a:lnTo>
                <a:lnTo>
                  <a:pt x="0" y="1857375"/>
                </a:lnTo>
                <a:lnTo>
                  <a:pt x="11049000" y="1857375"/>
                </a:lnTo>
                <a:lnTo>
                  <a:pt x="11049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500" y="1838325"/>
            <a:ext cx="11049000" cy="38100"/>
          </a:xfrm>
          <a:custGeom>
            <a:avLst/>
            <a:gdLst/>
            <a:ahLst/>
            <a:cxnLst/>
            <a:rect l="l" t="t" r="r" b="b"/>
            <a:pathLst>
              <a:path w="11049000" h="38100">
                <a:moveTo>
                  <a:pt x="11049000" y="0"/>
                </a:moveTo>
                <a:lnTo>
                  <a:pt x="0" y="0"/>
                </a:lnTo>
                <a:lnTo>
                  <a:pt x="0" y="38100"/>
                </a:lnTo>
                <a:lnTo>
                  <a:pt x="11049000" y="38100"/>
                </a:lnTo>
                <a:lnTo>
                  <a:pt x="11049000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39800" y="2149851"/>
            <a:ext cx="4045585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80" dirty="0">
                <a:solidFill>
                  <a:srgbClr val="005661"/>
                </a:solidFill>
                <a:latin typeface="Times New Roman"/>
                <a:cs typeface="Times New Roman"/>
              </a:rPr>
              <a:t>STATUTORY</a:t>
            </a:r>
            <a:r>
              <a:rPr sz="1200" spc="2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-40" dirty="0">
                <a:solidFill>
                  <a:srgbClr val="005661"/>
                </a:solidFill>
                <a:latin typeface="Times New Roman"/>
                <a:cs typeface="Times New Roman"/>
              </a:rPr>
              <a:t>D</a:t>
            </a:r>
            <a:r>
              <a:rPr sz="1200" spc="-1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EFI</a:t>
            </a:r>
            <a:r>
              <a:rPr sz="1200" spc="-1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005661"/>
                </a:solidFill>
                <a:latin typeface="Times New Roman"/>
                <a:cs typeface="Times New Roman"/>
              </a:rPr>
              <a:t>NI</a:t>
            </a:r>
            <a:r>
              <a:rPr sz="1200" spc="-1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TI</a:t>
            </a:r>
            <a:r>
              <a:rPr sz="1200" spc="-1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661"/>
                </a:solidFill>
                <a:latin typeface="Times New Roman"/>
                <a:cs typeface="Times New Roman"/>
              </a:rPr>
              <a:t>ON</a:t>
            </a:r>
            <a:r>
              <a:rPr sz="1200" spc="21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90" dirty="0">
                <a:solidFill>
                  <a:srgbClr val="005661"/>
                </a:solidFill>
                <a:latin typeface="Times New Roman"/>
                <a:cs typeface="Times New Roman"/>
              </a:rPr>
              <a:t>(MCL</a:t>
            </a:r>
            <a:r>
              <a:rPr sz="1200" spc="2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130" dirty="0">
                <a:solidFill>
                  <a:srgbClr val="005661"/>
                </a:solidFill>
                <a:latin typeface="Times New Roman"/>
                <a:cs typeface="Times New Roman"/>
              </a:rPr>
              <a:t>388.1623A(3)(</a:t>
            </a:r>
            <a:r>
              <a:rPr lang="en-US" sz="1200" spc="130" dirty="0">
                <a:solidFill>
                  <a:srgbClr val="005661"/>
                </a:solidFill>
                <a:latin typeface="Times New Roman"/>
                <a:cs typeface="Times New Roman"/>
              </a:rPr>
              <a:t>d</a:t>
            </a:r>
            <a:r>
              <a:rPr sz="1200" spc="-1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005661"/>
                </a:solidFill>
                <a:latin typeface="Times New Roman"/>
                <a:cs typeface="Times New Roman"/>
              </a:rPr>
              <a:t>))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1500" y="4400550"/>
            <a:ext cx="5334000" cy="19050"/>
          </a:xfrm>
          <a:custGeom>
            <a:avLst/>
            <a:gdLst/>
            <a:ahLst/>
            <a:cxnLst/>
            <a:rect l="l" t="t" r="r" b="b"/>
            <a:pathLst>
              <a:path w="5334000" h="19050">
                <a:moveTo>
                  <a:pt x="5334000" y="0"/>
                </a:moveTo>
                <a:lnTo>
                  <a:pt x="0" y="0"/>
                </a:lnTo>
                <a:lnTo>
                  <a:pt x="0" y="19050"/>
                </a:lnTo>
                <a:lnTo>
                  <a:pt x="5334000" y="19050"/>
                </a:lnTo>
                <a:lnTo>
                  <a:pt x="5334000" y="0"/>
                </a:lnTo>
                <a:close/>
              </a:path>
            </a:pathLst>
          </a:custGeom>
          <a:solidFill>
            <a:srgbClr val="E74C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8800" y="2416871"/>
            <a:ext cx="10473690" cy="189166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sz="1700" i="1" dirty="0">
                <a:solidFill>
                  <a:srgbClr val="4A4A4A"/>
                </a:solidFill>
                <a:latin typeface="Times New Roman"/>
                <a:cs typeface="Times New Roman"/>
              </a:rPr>
              <a:t>"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An</a:t>
            </a:r>
            <a:r>
              <a:rPr sz="1900" i="1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amount</a:t>
            </a:r>
            <a:r>
              <a:rPr sz="1900" i="1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900" i="1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progress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900" i="1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sz="1900" i="1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measurable</a:t>
            </a:r>
            <a:r>
              <a:rPr sz="1900" i="1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on</a:t>
            </a:r>
            <a:r>
              <a:rPr sz="1900" i="1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900" i="1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900" i="1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basis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and</a:t>
            </a:r>
            <a:r>
              <a:rPr sz="1900" i="1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that</a:t>
            </a:r>
            <a:r>
              <a:rPr sz="1700" i="1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700" i="1" spc="1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if</a:t>
            </a:r>
            <a:r>
              <a:rPr sz="1900" i="1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55" dirty="0">
                <a:solidFill>
                  <a:srgbClr val="4A4A4A"/>
                </a:solidFill>
                <a:latin typeface="Times New Roman"/>
                <a:cs typeface="Times New Roman"/>
              </a:rPr>
              <a:t>continued</a:t>
            </a:r>
            <a:r>
              <a:rPr sz="1900" i="1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900" i="1" spc="1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900" i="1" spc="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900" i="1" spc="1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700" i="1" spc="-25" dirty="0">
                <a:solidFill>
                  <a:srgbClr val="4A4A4A"/>
                </a:solidFill>
                <a:latin typeface="Times New Roman"/>
                <a:cs typeface="Times New Roman"/>
              </a:rPr>
              <a:t>12</a:t>
            </a:r>
            <a:endParaRPr sz="1700" dirty="0">
              <a:latin typeface="Times New Roman"/>
              <a:cs typeface="Times New Roman"/>
            </a:endParaRPr>
          </a:p>
          <a:p>
            <a:pPr marL="393065" marR="5080">
              <a:lnSpc>
                <a:spcPts val="2470"/>
              </a:lnSpc>
              <a:spcBef>
                <a:spcPts val="120"/>
              </a:spcBef>
            </a:pPr>
            <a:r>
              <a:rPr sz="1900" i="1" spc="45" dirty="0">
                <a:solidFill>
                  <a:srgbClr val="4A4A4A"/>
                </a:solidFill>
                <a:latin typeface="Times New Roman"/>
                <a:cs typeface="Times New Roman"/>
              </a:rPr>
              <a:t>months</a:t>
            </a:r>
            <a:r>
              <a:rPr sz="1700" i="1" spc="45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1700" i="1" spc="11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would</a:t>
            </a:r>
            <a:r>
              <a:rPr sz="1900" i="1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result in</a:t>
            </a:r>
            <a:r>
              <a:rPr sz="1900" i="1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900" i="1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70" dirty="0">
                <a:solidFill>
                  <a:srgbClr val="4A4A4A"/>
                </a:solidFill>
                <a:latin typeface="Times New Roman"/>
                <a:cs typeface="Times New Roman"/>
              </a:rPr>
              <a:t>same</a:t>
            </a:r>
            <a:r>
              <a:rPr sz="1900" i="1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amount 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sz="1900" i="1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65" dirty="0">
                <a:solidFill>
                  <a:srgbClr val="4A4A4A"/>
                </a:solidFill>
                <a:latin typeface="Times New Roman"/>
                <a:cs typeface="Times New Roman"/>
              </a:rPr>
              <a:t>academic credit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65" dirty="0">
                <a:solidFill>
                  <a:srgbClr val="4A4A4A"/>
                </a:solidFill>
                <a:latin typeface="Times New Roman"/>
                <a:cs typeface="Times New Roman"/>
              </a:rPr>
              <a:t>being</a:t>
            </a:r>
            <a:r>
              <a:rPr sz="1900" i="1" spc="7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awarded</a:t>
            </a:r>
            <a:r>
              <a:rPr sz="1900" i="1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900" i="1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85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900" i="1" spc="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900" i="1" spc="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as</a:t>
            </a:r>
            <a:r>
              <a:rPr sz="190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would</a:t>
            </a:r>
            <a:r>
              <a:rPr sz="1900" i="1" spc="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-285" dirty="0">
                <a:solidFill>
                  <a:srgbClr val="4A4A4A"/>
                </a:solidFill>
                <a:latin typeface="Times New Roman"/>
                <a:cs typeface="Times New Roman"/>
              </a:rPr>
              <a:t>be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 awarded</a:t>
            </a:r>
            <a:r>
              <a:rPr sz="1900" i="1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900" i="1" spc="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900" i="1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general</a:t>
            </a:r>
            <a:r>
              <a:rPr sz="1900" i="1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55" dirty="0">
                <a:solidFill>
                  <a:srgbClr val="4A4A4A"/>
                </a:solidFill>
                <a:latin typeface="Times New Roman"/>
                <a:cs typeface="Times New Roman"/>
              </a:rPr>
              <a:t>education</a:t>
            </a:r>
            <a:r>
              <a:rPr sz="1900" i="1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900" i="1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60" dirty="0">
                <a:solidFill>
                  <a:srgbClr val="4A4A4A"/>
                </a:solidFill>
                <a:latin typeface="Times New Roman"/>
                <a:cs typeface="Times New Roman"/>
              </a:rPr>
              <a:t>completing</a:t>
            </a:r>
            <a:r>
              <a:rPr sz="1900" i="1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900" i="1" spc="2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900" i="1" spc="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dirty="0">
                <a:solidFill>
                  <a:srgbClr val="4A4A4A"/>
                </a:solidFill>
                <a:latin typeface="Times New Roman"/>
                <a:cs typeface="Times New Roman"/>
              </a:rPr>
              <a:t>school</a:t>
            </a:r>
            <a:r>
              <a:rPr sz="1900" i="1" spc="10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900" i="1" spc="-10" dirty="0">
                <a:solidFill>
                  <a:srgbClr val="4A4A4A"/>
                </a:solidFill>
                <a:latin typeface="Times New Roman"/>
                <a:cs typeface="Times New Roman"/>
              </a:rPr>
              <a:t>year</a:t>
            </a:r>
            <a:r>
              <a:rPr sz="1700" i="1" spc="-10" dirty="0">
                <a:solidFill>
                  <a:srgbClr val="4A4A4A"/>
                </a:solidFill>
                <a:latin typeface="Times New Roman"/>
                <a:cs typeface="Times New Roman"/>
              </a:rPr>
              <a:t>."</a:t>
            </a:r>
            <a:endParaRPr sz="17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50" spc="220" dirty="0">
                <a:solidFill>
                  <a:srgbClr val="005661"/>
                </a:solidFill>
                <a:latin typeface="Times New Roman"/>
                <a:cs typeface="Times New Roman"/>
              </a:rPr>
              <a:t>What</a:t>
            </a:r>
            <a:r>
              <a:rPr sz="185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145" dirty="0">
                <a:solidFill>
                  <a:srgbClr val="005661"/>
                </a:solidFill>
                <a:latin typeface="Times New Roman"/>
                <a:cs typeface="Times New Roman"/>
              </a:rPr>
              <a:t>This</a:t>
            </a:r>
            <a:r>
              <a:rPr sz="1850" spc="-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185" dirty="0">
                <a:solidFill>
                  <a:srgbClr val="005661"/>
                </a:solidFill>
                <a:latin typeface="Times New Roman"/>
                <a:cs typeface="Times New Roman"/>
              </a:rPr>
              <a:t>Means</a:t>
            </a:r>
            <a:r>
              <a:rPr sz="185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125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8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50" spc="204" dirty="0">
                <a:solidFill>
                  <a:srgbClr val="005661"/>
                </a:solidFill>
                <a:latin typeface="Times New Roman"/>
                <a:cs typeface="Times New Roman"/>
              </a:rPr>
              <a:t>Practice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800" y="4616705"/>
            <a:ext cx="3618229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6220" marR="5080" indent="-224154">
              <a:lnSpc>
                <a:spcPct val="112500"/>
              </a:lnSpc>
              <a:spcBef>
                <a:spcPts val="95"/>
              </a:spcBef>
              <a:buClr>
                <a:srgbClr val="E74C3C"/>
              </a:buClr>
              <a:buSzPct val="70000"/>
              <a:buFont typeface="Arial"/>
              <a:buChar char="■"/>
              <a:tabLst>
                <a:tab pos="236220" algn="l"/>
              </a:tabLst>
            </a:pPr>
            <a:r>
              <a:rPr sz="1500" spc="-17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18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general</a:t>
            </a:r>
            <a:r>
              <a:rPr sz="1500" spc="20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education</a:t>
            </a:r>
            <a:r>
              <a:rPr sz="1500" spc="1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500" spc="204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typically</a:t>
            </a:r>
            <a:r>
              <a:rPr sz="15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earns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approximately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5299" y="4616819"/>
            <a:ext cx="1085850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350" spc="195" dirty="0">
                <a:solidFill>
                  <a:srgbClr val="005661"/>
                </a:solidFill>
                <a:latin typeface="Times New Roman"/>
                <a:cs typeface="Times New Roman"/>
              </a:rPr>
              <a:t>6</a:t>
            </a:r>
            <a:r>
              <a:rPr sz="135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credits</a:t>
            </a:r>
            <a:r>
              <a:rPr sz="1500" spc="-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per </a:t>
            </a:r>
            <a:r>
              <a:rPr sz="1500" spc="-20" dirty="0">
                <a:solidFill>
                  <a:srgbClr val="005661"/>
                </a:solidFill>
                <a:latin typeface="Times New Roman"/>
                <a:cs typeface="Times New Roman"/>
              </a:rPr>
              <a:t>year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8800" y="5321555"/>
            <a:ext cx="3656329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6220" marR="5080" indent="-224154">
              <a:lnSpc>
                <a:spcPct val="112500"/>
              </a:lnSpc>
              <a:spcBef>
                <a:spcPts val="95"/>
              </a:spcBef>
              <a:buClr>
                <a:srgbClr val="E74C3C"/>
              </a:buClr>
              <a:buSzPct val="70000"/>
              <a:buFont typeface="Arial"/>
              <a:buChar char="■"/>
              <a:tabLst>
                <a:tab pos="236220" algn="l"/>
              </a:tabLst>
            </a:pP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Therefore</a:t>
            </a:r>
            <a:r>
              <a:rPr sz="700" spc="20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700" spc="3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20" dirty="0">
                <a:solidFill>
                  <a:srgbClr val="4A4A4A"/>
                </a:solidFill>
                <a:latin typeface="Times New Roman"/>
                <a:cs typeface="Times New Roman"/>
              </a:rPr>
              <a:t>satisfactory</a:t>
            </a:r>
            <a:r>
              <a:rPr sz="1500" spc="1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monthly</a:t>
            </a:r>
            <a:r>
              <a:rPr sz="1500" spc="13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progress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equates</a:t>
            </a:r>
            <a:r>
              <a:rPr sz="1500" spc="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4A4A4A"/>
                </a:solidFill>
                <a:latin typeface="Times New Roman"/>
                <a:cs typeface="Times New Roman"/>
              </a:rPr>
              <a:t>to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approximately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51718" y="5321669"/>
            <a:ext cx="1238250" cy="539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95"/>
              </a:spcBef>
            </a:pPr>
            <a:r>
              <a:rPr sz="1350" spc="135" dirty="0">
                <a:solidFill>
                  <a:srgbClr val="005661"/>
                </a:solidFill>
                <a:latin typeface="Times New Roman"/>
                <a:cs typeface="Times New Roman"/>
              </a:rPr>
              <a:t>0.5</a:t>
            </a:r>
            <a:r>
              <a:rPr sz="1350" spc="-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credits</a:t>
            </a:r>
            <a:r>
              <a:rPr sz="1500" spc="-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per 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month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8800" y="6026519"/>
            <a:ext cx="3116580" cy="5052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35585" indent="-222885">
              <a:lnSpc>
                <a:spcPct val="100000"/>
              </a:lnSpc>
              <a:buClr>
                <a:srgbClr val="E74C3C"/>
              </a:buClr>
              <a:buSzPct val="70000"/>
              <a:buFont typeface="Arial"/>
              <a:buChar char="■"/>
              <a:tabLst>
                <a:tab pos="235585" algn="l"/>
                <a:tab pos="1154430" algn="l"/>
              </a:tabLst>
            </a:pP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For</a:t>
            </a:r>
            <a:r>
              <a:rPr sz="1500" spc="-1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first</a:t>
            </a:r>
            <a:r>
              <a:rPr sz="1500" spc="1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14" dirty="0">
                <a:solidFill>
                  <a:srgbClr val="005661"/>
                </a:solidFill>
                <a:latin typeface="Times New Roman"/>
                <a:cs typeface="Times New Roman"/>
              </a:rPr>
              <a:t>2</a:t>
            </a:r>
            <a:r>
              <a:rPr lang="en-US" sz="1350" spc="114" dirty="0">
                <a:solidFill>
                  <a:srgbClr val="005661"/>
                </a:solidFill>
                <a:latin typeface="Times New Roman"/>
                <a:cs typeface="Times New Roman"/>
              </a:rPr>
              <a:t> months</a:t>
            </a:r>
            <a:r>
              <a:rPr sz="700" spc="229" dirty="0">
                <a:solidFill>
                  <a:srgbClr val="4A4A4A"/>
                </a:solidFill>
                <a:latin typeface="Times New Roman"/>
                <a:cs typeface="Times New Roman"/>
              </a:rPr>
              <a:t>,</a:t>
            </a:r>
            <a:r>
              <a:rPr sz="700" spc="17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lesser</a:t>
            </a:r>
            <a:r>
              <a:rPr sz="1500" spc="1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4A4A4A"/>
                </a:solidFill>
                <a:latin typeface="Times New Roman"/>
                <a:cs typeface="Times New Roman"/>
              </a:rPr>
              <a:t>amount</a:t>
            </a:r>
            <a:r>
              <a:rPr sz="150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4A4A4A"/>
                </a:solidFill>
                <a:latin typeface="Times New Roman"/>
                <a:cs typeface="Times New Roman"/>
              </a:rPr>
              <a:t>is</a:t>
            </a:r>
            <a:r>
              <a:rPr lang="en-US" sz="100" dirty="0">
                <a:latin typeface="Times New Roman"/>
                <a:cs typeface="Times New Roman"/>
              </a:rPr>
              <a:t>  </a:t>
            </a:r>
            <a:r>
              <a:rPr lang="en-US"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allowed</a:t>
            </a:r>
            <a:r>
              <a:rPr sz="1500" spc="-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4A4A4A"/>
                </a:solidFill>
                <a:latin typeface="Times New Roman"/>
                <a:cs typeface="Times New Roman"/>
              </a:rPr>
              <a:t>but</a:t>
            </a:r>
            <a:r>
              <a:rPr sz="150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4A4A4A"/>
                </a:solidFill>
                <a:latin typeface="Times New Roman"/>
                <a:cs typeface="Times New Roman"/>
              </a:rPr>
              <a:t>the</a:t>
            </a:r>
            <a:r>
              <a:rPr sz="15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lang="en-US" sz="1500" dirty="0"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4A4A4A"/>
                </a:solidFill>
                <a:latin typeface="Times New Roman"/>
                <a:cs typeface="Times New Roman"/>
              </a:rPr>
              <a:t>must</a:t>
            </a:r>
            <a:r>
              <a:rPr sz="15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500" spc="-20" dirty="0">
                <a:solidFill>
                  <a:srgbClr val="4A4A4A"/>
                </a:solidFill>
                <a:latin typeface="Times New Roman"/>
                <a:cs typeface="Times New Roman"/>
              </a:rPr>
              <a:t>earn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1718" y="6026519"/>
            <a:ext cx="1634782" cy="7759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at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least</a:t>
            </a:r>
            <a:r>
              <a:rPr sz="1500" spc="-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35" dirty="0">
                <a:solidFill>
                  <a:srgbClr val="005661"/>
                </a:solidFill>
                <a:latin typeface="Times New Roman"/>
                <a:cs typeface="Times New Roman"/>
              </a:rPr>
              <a:t>0.25</a:t>
            </a:r>
            <a:r>
              <a:rPr sz="135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total</a:t>
            </a:r>
            <a:endParaRPr sz="1500" dirty="0">
              <a:latin typeface="Times New Roman"/>
              <a:cs typeface="Times New Roman"/>
            </a:endParaRPr>
          </a:p>
          <a:p>
            <a:pPr marL="12700" marR="5080">
              <a:lnSpc>
                <a:spcPct val="112500"/>
              </a:lnSpc>
            </a:pP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credits</a:t>
            </a:r>
            <a:r>
              <a:rPr sz="1500" spc="-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by</a:t>
            </a:r>
            <a:r>
              <a:rPr sz="1500" spc="-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-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end</a:t>
            </a:r>
            <a:r>
              <a:rPr sz="1500" spc="-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of 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month</a:t>
            </a:r>
            <a:r>
              <a:rPr sz="1500" spc="-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114" dirty="0">
                <a:solidFill>
                  <a:srgbClr val="005661"/>
                </a:solidFill>
                <a:latin typeface="Times New Roman"/>
                <a:cs typeface="Times New Roman"/>
              </a:rPr>
              <a:t>2</a:t>
            </a:r>
            <a:endParaRPr sz="1350" dirty="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286500" y="4029075"/>
            <a:ext cx="5334000" cy="2809875"/>
            <a:chOff x="6286500" y="4029075"/>
            <a:chExt cx="5334000" cy="2809875"/>
          </a:xfrm>
        </p:grpSpPr>
        <p:sp>
          <p:nvSpPr>
            <p:cNvPr id="15" name="object 15"/>
            <p:cNvSpPr/>
            <p:nvPr/>
          </p:nvSpPr>
          <p:spPr>
            <a:xfrm>
              <a:off x="6286500" y="4029075"/>
              <a:ext cx="5334000" cy="2809875"/>
            </a:xfrm>
            <a:custGeom>
              <a:avLst/>
              <a:gdLst/>
              <a:ahLst/>
              <a:cxnLst/>
              <a:rect l="l" t="t" r="r" b="b"/>
              <a:pathLst>
                <a:path w="5334000" h="2809875">
                  <a:moveTo>
                    <a:pt x="5334000" y="0"/>
                  </a:moveTo>
                  <a:lnTo>
                    <a:pt x="0" y="0"/>
                  </a:lnTo>
                  <a:lnTo>
                    <a:pt x="0" y="2809875"/>
                  </a:lnTo>
                  <a:lnTo>
                    <a:pt x="5334000" y="28098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86500" y="4029075"/>
              <a:ext cx="5334000" cy="38100"/>
            </a:xfrm>
            <a:custGeom>
              <a:avLst/>
              <a:gdLst/>
              <a:ahLst/>
              <a:cxnLst/>
              <a:rect l="l" t="t" r="r" b="b"/>
              <a:pathLst>
                <a:path w="5334000" h="38100">
                  <a:moveTo>
                    <a:pt x="5334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34000" y="3810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286500" y="4657583"/>
            <a:ext cx="5334000" cy="150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>
              <a:lnSpc>
                <a:spcPct val="100000"/>
              </a:lnSpc>
              <a:spcBef>
                <a:spcPts val="100"/>
              </a:spcBef>
            </a:pPr>
            <a:r>
              <a:rPr sz="1850" spc="50" dirty="0">
                <a:solidFill>
                  <a:srgbClr val="E74C3C"/>
                </a:solidFill>
                <a:latin typeface="Times New Roman"/>
                <a:cs typeface="Times New Roman"/>
              </a:rPr>
              <a:t>District</a:t>
            </a:r>
            <a:r>
              <a:rPr sz="1850" spc="-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850" spc="50" dirty="0">
                <a:solidFill>
                  <a:srgbClr val="E74C3C"/>
                </a:solidFill>
                <a:latin typeface="Times New Roman"/>
                <a:cs typeface="Times New Roman"/>
              </a:rPr>
              <a:t>Responsibility</a:t>
            </a:r>
            <a:endParaRPr sz="1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5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Each</a:t>
            </a:r>
            <a:r>
              <a:rPr sz="1500" spc="8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district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005661"/>
                </a:solidFill>
                <a:latin typeface="Times New Roman"/>
                <a:cs typeface="Times New Roman"/>
              </a:rPr>
              <a:t>must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adopt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written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definition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of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</a:pP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satisfactory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monthly 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progress</a:t>
            </a:r>
            <a:r>
              <a:rPr sz="1500" spc="1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consistent 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with</a:t>
            </a:r>
            <a:r>
              <a:rPr sz="1500" spc="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35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endParaRPr sz="1500">
              <a:latin typeface="Times New Roman"/>
              <a:cs typeface="Times New Roman"/>
            </a:endParaRPr>
          </a:p>
          <a:p>
            <a:pPr marL="380365" marR="422275">
              <a:lnSpc>
                <a:spcPct val="120800"/>
              </a:lnSpc>
            </a:pP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statutory</a:t>
            </a:r>
            <a:r>
              <a:rPr sz="1500" spc="6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definition</a:t>
            </a:r>
            <a:r>
              <a:rPr sz="1500" spc="1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-60" dirty="0">
                <a:solidFill>
                  <a:srgbClr val="005661"/>
                </a:solidFill>
                <a:latin typeface="Times New Roman"/>
                <a:cs typeface="Times New Roman"/>
              </a:rPr>
              <a:t>(</a:t>
            </a:r>
            <a:r>
              <a:rPr sz="1500" spc="-60" dirty="0">
                <a:solidFill>
                  <a:srgbClr val="005661"/>
                </a:solidFill>
                <a:latin typeface="Times New Roman"/>
                <a:cs typeface="Times New Roman"/>
              </a:rPr>
              <a:t>MCL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388.1623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350" spc="60" dirty="0">
                <a:solidFill>
                  <a:srgbClr val="005661"/>
                </a:solidFill>
                <a:latin typeface="Times New Roman"/>
                <a:cs typeface="Times New Roman"/>
              </a:rPr>
              <a:t>(2)).</a:t>
            </a:r>
            <a:r>
              <a:rPr sz="1350" spc="9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This</a:t>
            </a:r>
            <a:r>
              <a:rPr sz="1500" spc="1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definition </a:t>
            </a:r>
            <a:r>
              <a:rPr sz="1500" spc="105" dirty="0">
                <a:solidFill>
                  <a:srgbClr val="005661"/>
                </a:solidFill>
                <a:latin typeface="Times New Roman"/>
                <a:cs typeface="Times New Roman"/>
              </a:rPr>
              <a:t>must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be</a:t>
            </a:r>
            <a:r>
              <a:rPr sz="1500" spc="1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documented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and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applied</a:t>
            </a:r>
            <a:r>
              <a:rPr sz="1500" spc="8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consistently</a:t>
            </a:r>
            <a:r>
              <a:rPr sz="1350" spc="45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800" y="204995"/>
            <a:ext cx="7339330" cy="879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2700" spc="80" dirty="0"/>
              <a:t>Membership</a:t>
            </a:r>
            <a:r>
              <a:rPr sz="2700" spc="-145" dirty="0"/>
              <a:t> </a:t>
            </a:r>
            <a:r>
              <a:rPr sz="2700" spc="85" dirty="0"/>
              <a:t>Counting</a:t>
            </a:r>
            <a:r>
              <a:rPr sz="2700" spc="-130" dirty="0"/>
              <a:t> </a:t>
            </a:r>
            <a:r>
              <a:rPr sz="2700" spc="165" dirty="0"/>
              <a:t>and</a:t>
            </a:r>
            <a:r>
              <a:rPr sz="2700" spc="-125" dirty="0"/>
              <a:t> </a:t>
            </a:r>
            <a:r>
              <a:rPr sz="2700" dirty="0"/>
              <a:t>FTE</a:t>
            </a:r>
            <a:r>
              <a:rPr sz="250" spc="415" dirty="0"/>
              <a:t>   </a:t>
            </a:r>
            <a:r>
              <a:rPr sz="2700" spc="55" dirty="0"/>
              <a:t>How</a:t>
            </a:r>
            <a:r>
              <a:rPr sz="2700" spc="-120" dirty="0"/>
              <a:t> </a:t>
            </a:r>
            <a:r>
              <a:rPr sz="2700" spc="-90" dirty="0"/>
              <a:t>It</a:t>
            </a:r>
            <a:r>
              <a:rPr sz="2700" spc="-80" dirty="0"/>
              <a:t> </a:t>
            </a:r>
            <a:r>
              <a:rPr sz="2700" spc="50" dirty="0"/>
              <a:t>Works</a:t>
            </a:r>
            <a:endParaRPr sz="2700"/>
          </a:p>
          <a:p>
            <a:pPr>
              <a:lnSpc>
                <a:spcPct val="100000"/>
              </a:lnSpc>
            </a:pPr>
            <a:endParaRPr sz="2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"/>
          </a:p>
          <a:p>
            <a:pPr marL="12700">
              <a:lnSpc>
                <a:spcPct val="100000"/>
              </a:lnSpc>
            </a:pPr>
            <a:r>
              <a:rPr sz="1650" spc="90" dirty="0">
                <a:solidFill>
                  <a:srgbClr val="D9E2E8"/>
                </a:solidFill>
              </a:rPr>
              <a:t>Section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500" spc="175" dirty="0">
                <a:solidFill>
                  <a:srgbClr val="D9E2E8"/>
                </a:solidFill>
              </a:rPr>
              <a:t>23</a:t>
            </a:r>
            <a:r>
              <a:rPr sz="1650" spc="175" dirty="0">
                <a:solidFill>
                  <a:srgbClr val="D9E2E8"/>
                </a:solidFill>
              </a:rPr>
              <a:t>a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uses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165" dirty="0">
                <a:solidFill>
                  <a:srgbClr val="D9E2E8"/>
                </a:solidFill>
              </a:rPr>
              <a:t>a</a:t>
            </a:r>
            <a:r>
              <a:rPr sz="1650" spc="-5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monthly</a:t>
            </a:r>
            <a:r>
              <a:rPr sz="1650" spc="5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1/12</a:t>
            </a:r>
            <a:r>
              <a:rPr sz="1500" spc="-15" dirty="0">
                <a:solidFill>
                  <a:srgbClr val="D9E2E8"/>
                </a:solidFill>
              </a:rPr>
              <a:t> </a:t>
            </a:r>
            <a:r>
              <a:rPr sz="1650" spc="-40" dirty="0">
                <a:solidFill>
                  <a:srgbClr val="D9E2E8"/>
                </a:solidFill>
              </a:rPr>
              <a:t>FTE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model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500" dirty="0">
                <a:solidFill>
                  <a:srgbClr val="D9E2E8"/>
                </a:solidFill>
              </a:rPr>
              <a:t>—</a:t>
            </a:r>
            <a:r>
              <a:rPr sz="1500" spc="10" dirty="0">
                <a:solidFill>
                  <a:srgbClr val="D9E2E8"/>
                </a:solidFill>
              </a:rPr>
              <a:t> </a:t>
            </a:r>
            <a:r>
              <a:rPr sz="1650" spc="80" dirty="0">
                <a:solidFill>
                  <a:srgbClr val="D9E2E8"/>
                </a:solidFill>
              </a:rPr>
              <a:t>not</a:t>
            </a:r>
            <a:r>
              <a:rPr sz="1650" spc="-15" dirty="0">
                <a:solidFill>
                  <a:srgbClr val="D9E2E8"/>
                </a:solidFill>
              </a:rPr>
              <a:t> </a:t>
            </a:r>
            <a:r>
              <a:rPr sz="1650" spc="130" dirty="0">
                <a:solidFill>
                  <a:srgbClr val="D9E2E8"/>
                </a:solidFill>
              </a:rPr>
              <a:t>the</a:t>
            </a:r>
            <a:r>
              <a:rPr sz="1650" spc="-10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traditional</a:t>
            </a:r>
            <a:r>
              <a:rPr sz="1650" spc="-35" dirty="0">
                <a:solidFill>
                  <a:srgbClr val="D9E2E8"/>
                </a:solidFill>
              </a:rPr>
              <a:t> </a:t>
            </a:r>
            <a:r>
              <a:rPr sz="1650" spc="55" dirty="0">
                <a:solidFill>
                  <a:srgbClr val="D9E2E8"/>
                </a:solidFill>
              </a:rPr>
              <a:t>fall</a:t>
            </a:r>
            <a:r>
              <a:rPr sz="1500" spc="55" dirty="0">
                <a:solidFill>
                  <a:srgbClr val="D9E2E8"/>
                </a:solidFill>
              </a:rPr>
              <a:t>/</a:t>
            </a:r>
            <a:r>
              <a:rPr sz="1650" spc="55" dirty="0">
                <a:solidFill>
                  <a:srgbClr val="D9E2E8"/>
                </a:solidFill>
              </a:rPr>
              <a:t>spring</a:t>
            </a:r>
            <a:r>
              <a:rPr sz="1650" spc="-60" dirty="0">
                <a:solidFill>
                  <a:srgbClr val="D9E2E8"/>
                </a:solidFill>
              </a:rPr>
              <a:t> </a:t>
            </a:r>
            <a:r>
              <a:rPr sz="1650" spc="-114" dirty="0">
                <a:solidFill>
                  <a:srgbClr val="D9E2E8"/>
                </a:solidFill>
              </a:rPr>
              <a:t>count</a:t>
            </a:r>
            <a:endParaRPr sz="1650"/>
          </a:p>
        </p:txBody>
      </p:sp>
      <p:sp>
        <p:nvSpPr>
          <p:cNvPr id="3" name="object 3"/>
          <p:cNvSpPr/>
          <p:nvPr/>
        </p:nvSpPr>
        <p:spPr>
          <a:xfrm>
            <a:off x="571500" y="1647825"/>
            <a:ext cx="5334000" cy="5210175"/>
          </a:xfrm>
          <a:custGeom>
            <a:avLst/>
            <a:gdLst/>
            <a:ahLst/>
            <a:cxnLst/>
            <a:rect l="l" t="t" r="r" b="b"/>
            <a:pathLst>
              <a:path w="5334000" h="5210175">
                <a:moveTo>
                  <a:pt x="5334000" y="0"/>
                </a:moveTo>
                <a:lnTo>
                  <a:pt x="0" y="0"/>
                </a:lnTo>
                <a:lnTo>
                  <a:pt x="0" y="5210175"/>
                </a:lnTo>
                <a:lnTo>
                  <a:pt x="5334000" y="5210175"/>
                </a:lnTo>
                <a:lnTo>
                  <a:pt x="533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500" y="1647825"/>
            <a:ext cx="5334000" cy="38100"/>
          </a:xfrm>
          <a:custGeom>
            <a:avLst/>
            <a:gdLst/>
            <a:ahLst/>
            <a:cxnLst/>
            <a:rect l="l" t="t" r="r" b="b"/>
            <a:pathLst>
              <a:path w="5334000" h="38100">
                <a:moveTo>
                  <a:pt x="5334000" y="0"/>
                </a:moveTo>
                <a:lnTo>
                  <a:pt x="0" y="0"/>
                </a:lnTo>
                <a:lnTo>
                  <a:pt x="0" y="38100"/>
                </a:lnTo>
                <a:lnTo>
                  <a:pt x="5334000" y="38100"/>
                </a:lnTo>
                <a:lnTo>
                  <a:pt x="5334000" y="0"/>
                </a:lnTo>
                <a:close/>
              </a:path>
            </a:pathLst>
          </a:custGeom>
          <a:solidFill>
            <a:srgbClr val="0056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39800" y="1854764"/>
            <a:ext cx="4224655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90" dirty="0">
                <a:solidFill>
                  <a:srgbClr val="005661"/>
                </a:solidFill>
                <a:latin typeface="Times New Roman"/>
                <a:cs typeface="Times New Roman"/>
              </a:rPr>
              <a:t>HOW</a:t>
            </a:r>
            <a:r>
              <a:rPr sz="1800" spc="10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60" dirty="0">
                <a:solidFill>
                  <a:srgbClr val="005661"/>
                </a:solidFill>
                <a:latin typeface="Times New Roman"/>
                <a:cs typeface="Times New Roman"/>
              </a:rPr>
              <a:t>MEMBERSHIP</a:t>
            </a:r>
            <a:r>
              <a:rPr sz="1800" spc="13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5661"/>
                </a:solidFill>
                <a:latin typeface="Times New Roman"/>
                <a:cs typeface="Times New Roman"/>
              </a:rPr>
              <a:t>IS</a:t>
            </a:r>
            <a:r>
              <a:rPr sz="1800" spc="1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5661"/>
                </a:solidFill>
                <a:latin typeface="Times New Roman"/>
                <a:cs typeface="Times New Roman"/>
              </a:rPr>
              <a:t>CALCULATED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9800" y="2283079"/>
            <a:ext cx="4584700" cy="9955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5104" marR="5080" indent="-193040">
              <a:lnSpc>
                <a:spcPct val="112500"/>
              </a:lnSpc>
              <a:spcBef>
                <a:spcPts val="95"/>
              </a:spcBef>
              <a:buClr>
                <a:srgbClr val="005661"/>
              </a:buClr>
              <a:buSzPct val="70000"/>
              <a:buFont typeface="Arial"/>
              <a:buChar char="■"/>
              <a:tabLst>
                <a:tab pos="207645" algn="l"/>
              </a:tabLst>
            </a:pPr>
            <a:r>
              <a:rPr sz="1400" dirty="0">
                <a:solidFill>
                  <a:srgbClr val="4A4A4A"/>
                </a:solidFill>
                <a:latin typeface="Times New Roman"/>
                <a:cs typeface="Times New Roman"/>
              </a:rPr>
              <a:t>Each</a:t>
            </a:r>
            <a:r>
              <a:rPr sz="1400" spc="9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4A4A4A"/>
                </a:solidFill>
                <a:latin typeface="Times New Roman"/>
                <a:cs typeface="Times New Roman"/>
              </a:rPr>
              <a:t>eligible</a:t>
            </a:r>
            <a:r>
              <a:rPr sz="14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sz="1400" spc="12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4A4A4A"/>
                </a:solidFill>
                <a:latin typeface="Times New Roman"/>
                <a:cs typeface="Times New Roman"/>
              </a:rPr>
              <a:t>in </a:t>
            </a:r>
            <a:r>
              <a:rPr sz="140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sz="1400" spc="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lang="en-US" sz="1400" dirty="0">
                <a:latin typeface="Times New Roman"/>
                <a:cs typeface="Times New Roman"/>
              </a:rPr>
              <a:t> g</a:t>
            </a:r>
            <a:r>
              <a:rPr sz="1400" spc="45" dirty="0">
                <a:solidFill>
                  <a:srgbClr val="4A4A4A"/>
                </a:solidFill>
                <a:latin typeface="Times New Roman"/>
                <a:cs typeface="Times New Roman"/>
              </a:rPr>
              <a:t>enerates</a:t>
            </a:r>
            <a:r>
              <a:rPr lang="en-US" sz="1400" spc="4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50" dirty="0">
                <a:solidFill>
                  <a:srgbClr val="4A4A4A"/>
                </a:solidFill>
                <a:latin typeface="Times New Roman"/>
                <a:cs typeface="Times New Roman"/>
              </a:rPr>
              <a:t>1/12</a:t>
            </a:r>
            <a:r>
              <a:rPr lang="en-US"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of</a:t>
            </a:r>
            <a:r>
              <a:rPr lang="en-US" sz="1400" spc="-3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lang="en-US" sz="1400" spc="-5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full-</a:t>
            </a:r>
            <a:r>
              <a:rPr lang="en-US" sz="1400" spc="45" dirty="0">
                <a:solidFill>
                  <a:srgbClr val="4A4A4A"/>
                </a:solidFill>
                <a:latin typeface="Times New Roman"/>
                <a:cs typeface="Times New Roman"/>
              </a:rPr>
              <a:t>time </a:t>
            </a:r>
            <a:r>
              <a:rPr lang="en-US" sz="1400" spc="70" dirty="0">
                <a:solidFill>
                  <a:srgbClr val="4A4A4A"/>
                </a:solidFill>
                <a:latin typeface="Times New Roman"/>
                <a:cs typeface="Times New Roman"/>
              </a:rPr>
              <a:t>equated</a:t>
            </a:r>
            <a:r>
              <a:rPr lang="en-US" sz="1400" spc="-8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-20" dirty="0">
                <a:solidFill>
                  <a:srgbClr val="4A4A4A"/>
                </a:solidFill>
                <a:latin typeface="Times New Roman"/>
                <a:cs typeface="Times New Roman"/>
              </a:rPr>
              <a:t>(FTE) </a:t>
            </a:r>
            <a:r>
              <a:rPr lang="en-US" sz="1400" spc="50" dirty="0">
                <a:solidFill>
                  <a:srgbClr val="4A4A4A"/>
                </a:solidFill>
                <a:latin typeface="Times New Roman"/>
                <a:cs typeface="Times New Roman"/>
              </a:rPr>
              <a:t>membership </a:t>
            </a:r>
            <a:r>
              <a:rPr lang="en-US" sz="1400" spc="-25" dirty="0">
                <a:solidFill>
                  <a:srgbClr val="4A4A4A"/>
                </a:solidFill>
                <a:latin typeface="Times New Roman"/>
                <a:cs typeface="Times New Roman"/>
              </a:rPr>
              <a:t>per </a:t>
            </a:r>
            <a:r>
              <a:rPr lang="en-US" sz="1400" spc="50" dirty="0">
                <a:solidFill>
                  <a:srgbClr val="4A4A4A"/>
                </a:solidFill>
                <a:latin typeface="Times New Roman"/>
                <a:cs typeface="Times New Roman"/>
              </a:rPr>
              <a:t>month</a:t>
            </a:r>
            <a:endParaRPr lang="en-US" sz="1400" dirty="0">
              <a:latin typeface="Times New Roman"/>
              <a:cs typeface="Times New Roman"/>
            </a:endParaRPr>
          </a:p>
          <a:p>
            <a:pPr marL="207645"/>
            <a:endParaRPr lang="en-US" sz="1500" dirty="0">
              <a:latin typeface="Times New Roman"/>
              <a:cs typeface="Times New Roman"/>
            </a:endParaRPr>
          </a:p>
          <a:p>
            <a:pPr marL="207645"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9800" y="3169327"/>
            <a:ext cx="4584700" cy="4803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5104" marR="5080" indent="-193040">
              <a:lnSpc>
                <a:spcPct val="112500"/>
              </a:lnSpc>
              <a:spcBef>
                <a:spcPts val="95"/>
              </a:spcBef>
              <a:buClr>
                <a:srgbClr val="005661"/>
              </a:buClr>
              <a:buSzPct val="70000"/>
              <a:buFont typeface="Arial"/>
              <a:buChar char="■"/>
              <a:tabLst>
                <a:tab pos="207645" algn="l"/>
                <a:tab pos="1913889" algn="l"/>
              </a:tabLst>
            </a:pPr>
            <a:r>
              <a:rPr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Alternatively,</a:t>
            </a:r>
            <a:r>
              <a:rPr lang="en-US"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 membership may be based on successfully completion of courses, with each course equal to 1/12 FTE.</a:t>
            </a:r>
            <a:endParaRPr sz="1400" spc="-10" dirty="0">
              <a:solidFill>
                <a:srgbClr val="4A4A4A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9800" y="4079661"/>
            <a:ext cx="4584700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5740" indent="-193040">
              <a:lnSpc>
                <a:spcPct val="100000"/>
              </a:lnSpc>
              <a:buClr>
                <a:srgbClr val="005661"/>
              </a:buClr>
              <a:buSzPct val="70000"/>
              <a:buFont typeface="Arial"/>
              <a:buChar char="■"/>
              <a:tabLst>
                <a:tab pos="205740" algn="l"/>
                <a:tab pos="826135" algn="l"/>
              </a:tabLst>
            </a:pP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1500" y="5467350"/>
            <a:ext cx="5334000" cy="1256754"/>
          </a:xfrm>
          <a:prstGeom prst="rect">
            <a:avLst/>
          </a:prstGeom>
          <a:solidFill>
            <a:srgbClr val="00566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rgbClr val="D9E2E8"/>
                </a:solidFill>
                <a:latin typeface="Times New Roman"/>
                <a:cs typeface="Times New Roman"/>
              </a:rPr>
              <a:t>TRADITIONAL </a:t>
            </a:r>
            <a:r>
              <a:rPr sz="1200" dirty="0">
                <a:solidFill>
                  <a:srgbClr val="D9E2E8"/>
                </a:solidFill>
                <a:latin typeface="Times New Roman"/>
                <a:cs typeface="Times New Roman"/>
              </a:rPr>
              <a:t>FTE</a:t>
            </a:r>
            <a:r>
              <a:rPr sz="1200" spc="140" dirty="0">
                <a:solidFill>
                  <a:srgbClr val="D9E2E8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D9E2E8"/>
                </a:solidFill>
                <a:latin typeface="Times New Roman"/>
                <a:cs typeface="Times New Roman"/>
              </a:rPr>
              <a:t>FORMULA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204470" marR="198755" algn="ctr">
              <a:lnSpc>
                <a:spcPct val="100499"/>
              </a:lnSpc>
              <a:spcBef>
                <a:spcPts val="5"/>
              </a:spcBef>
            </a:pPr>
            <a:r>
              <a:rPr sz="1700" spc="160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1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00" spc="14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7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00" spc="200" dirty="0">
                <a:solidFill>
                  <a:srgbClr val="FFFFFF"/>
                </a:solidFill>
                <a:latin typeface="Times New Roman"/>
                <a:cs typeface="Times New Roman"/>
              </a:rPr>
              <a:t>students</a:t>
            </a:r>
            <a:r>
              <a:rPr sz="17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00" spc="180" dirty="0">
                <a:solidFill>
                  <a:srgbClr val="FFFFFF"/>
                </a:solidFill>
                <a:latin typeface="Times New Roman"/>
                <a:cs typeface="Times New Roman"/>
              </a:rPr>
              <a:t>claimed</a:t>
            </a: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50" spc="145" dirty="0">
                <a:solidFill>
                  <a:srgbClr val="FFFFFF"/>
                </a:solidFill>
                <a:latin typeface="Times New Roman"/>
                <a:cs typeface="Times New Roman"/>
              </a:rPr>
              <a:t>×</a:t>
            </a:r>
            <a:r>
              <a:rPr sz="1650" dirty="0">
                <a:solidFill>
                  <a:srgbClr val="FFFFFF"/>
                </a:solidFill>
                <a:latin typeface="Times New Roman"/>
                <a:cs typeface="Times New Roman"/>
              </a:rPr>
              <a:t> 1/12</a:t>
            </a:r>
            <a:r>
              <a:rPr sz="165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50" spc="14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16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50" spc="60" dirty="0">
                <a:solidFill>
                  <a:srgbClr val="E74C3C"/>
                </a:solidFill>
                <a:latin typeface="Times New Roman"/>
                <a:cs typeface="Times New Roman"/>
              </a:rPr>
              <a:t>23</a:t>
            </a:r>
            <a:r>
              <a:rPr sz="1600" spc="60" dirty="0">
                <a:solidFill>
                  <a:srgbClr val="E74C3C"/>
                </a:solidFill>
                <a:latin typeface="Times New Roman"/>
                <a:cs typeface="Times New Roman"/>
              </a:rPr>
              <a:t>a</a:t>
            </a:r>
            <a:r>
              <a:rPr lang="en-US" sz="1600" spc="60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600" spc="70" dirty="0">
                <a:solidFill>
                  <a:srgbClr val="E74C3C"/>
                </a:solidFill>
                <a:latin typeface="Times New Roman"/>
                <a:cs typeface="Times New Roman"/>
              </a:rPr>
              <a:t>FTE</a:t>
            </a:r>
            <a:endParaRPr lang="en-US" sz="1600" spc="70" dirty="0">
              <a:solidFill>
                <a:srgbClr val="E74C3C"/>
              </a:solidFill>
              <a:latin typeface="Times New Roman"/>
              <a:cs typeface="Times New Roman"/>
            </a:endParaRPr>
          </a:p>
          <a:p>
            <a:pPr marL="204470" marR="198755" algn="ctr">
              <a:spcBef>
                <a:spcPts val="5"/>
              </a:spcBef>
            </a:pPr>
            <a:endParaRPr lang="en-US" sz="1200" dirty="0">
              <a:solidFill>
                <a:srgbClr val="D9E2E8"/>
              </a:solidFill>
              <a:latin typeface="Times New Roman"/>
              <a:cs typeface="Times New Roman"/>
            </a:endParaRPr>
          </a:p>
          <a:p>
            <a:pPr marL="204470" marR="198755" algn="ctr">
              <a:spcBef>
                <a:spcPts val="5"/>
              </a:spcBef>
            </a:pPr>
            <a:r>
              <a:rPr lang="en-US" sz="1200" dirty="0">
                <a:solidFill>
                  <a:srgbClr val="D9E2E8"/>
                </a:solidFill>
                <a:latin typeface="Times New Roman"/>
                <a:cs typeface="Times New Roman"/>
              </a:rPr>
              <a:t>MODIFIED FTE FORMULA</a:t>
            </a:r>
          </a:p>
          <a:p>
            <a:pPr marL="204470" marR="198755" algn="ctr">
              <a:lnSpc>
                <a:spcPct val="100499"/>
              </a:lnSpc>
              <a:spcBef>
                <a:spcPts val="5"/>
              </a:spcBef>
            </a:pPr>
            <a:r>
              <a:rPr lang="en-US" sz="1600" spc="160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lang="en-US"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14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lang="en-US" sz="1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200" dirty="0">
                <a:solidFill>
                  <a:srgbClr val="FFFFFF"/>
                </a:solidFill>
                <a:latin typeface="Times New Roman"/>
                <a:cs typeface="Times New Roman"/>
              </a:rPr>
              <a:t>courses</a:t>
            </a:r>
            <a:r>
              <a:rPr lang="en-US" sz="1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180" dirty="0">
                <a:solidFill>
                  <a:srgbClr val="FFFFFF"/>
                </a:solidFill>
                <a:latin typeface="Times New Roman"/>
                <a:cs typeface="Times New Roman"/>
              </a:rPr>
              <a:t>completed</a:t>
            </a:r>
            <a:r>
              <a:rPr lang="en-US"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145" dirty="0">
                <a:solidFill>
                  <a:srgbClr val="FFFFFF"/>
                </a:solidFill>
                <a:latin typeface="Times New Roman"/>
                <a:cs typeface="Times New Roman"/>
              </a:rPr>
              <a:t>×</a:t>
            </a:r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 1/12</a:t>
            </a:r>
            <a:r>
              <a:rPr lang="en-US"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14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spc="60" dirty="0">
                <a:solidFill>
                  <a:srgbClr val="E74C3C"/>
                </a:solidFill>
                <a:latin typeface="Times New Roman"/>
                <a:cs typeface="Times New Roman"/>
              </a:rPr>
              <a:t>23</a:t>
            </a:r>
            <a:r>
              <a:rPr lang="en-US" sz="1400" spc="60" dirty="0">
                <a:solidFill>
                  <a:srgbClr val="E74C3C"/>
                </a:solidFill>
                <a:latin typeface="Times New Roman"/>
                <a:cs typeface="Times New Roman"/>
              </a:rPr>
              <a:t>a </a:t>
            </a:r>
            <a:r>
              <a:rPr lang="en-US" sz="1400" spc="70" dirty="0">
                <a:solidFill>
                  <a:srgbClr val="E74C3C"/>
                </a:solidFill>
                <a:latin typeface="Times New Roman"/>
                <a:cs typeface="Times New Roman"/>
              </a:rPr>
              <a:t>FTE</a:t>
            </a:r>
          </a:p>
        </p:txBody>
      </p:sp>
      <p:grpSp>
        <p:nvGrpSpPr>
          <p:cNvPr id="17" name="object 17"/>
          <p:cNvGrpSpPr/>
          <p:nvPr/>
        </p:nvGrpSpPr>
        <p:grpSpPr>
          <a:xfrm>
            <a:off x="6286500" y="1647825"/>
            <a:ext cx="5334000" cy="5210175"/>
            <a:chOff x="6286500" y="1647825"/>
            <a:chExt cx="5334000" cy="5210175"/>
          </a:xfrm>
        </p:grpSpPr>
        <p:sp>
          <p:nvSpPr>
            <p:cNvPr id="18" name="object 18"/>
            <p:cNvSpPr/>
            <p:nvPr/>
          </p:nvSpPr>
          <p:spPr>
            <a:xfrm>
              <a:off x="6286500" y="1647825"/>
              <a:ext cx="5334000" cy="5210175"/>
            </a:xfrm>
            <a:custGeom>
              <a:avLst/>
              <a:gdLst/>
              <a:ahLst/>
              <a:cxnLst/>
              <a:rect l="l" t="t" r="r" b="b"/>
              <a:pathLst>
                <a:path w="5334000" h="5210175">
                  <a:moveTo>
                    <a:pt x="5334000" y="0"/>
                  </a:moveTo>
                  <a:lnTo>
                    <a:pt x="0" y="0"/>
                  </a:lnTo>
                  <a:lnTo>
                    <a:pt x="0" y="5210175"/>
                  </a:lnTo>
                  <a:lnTo>
                    <a:pt x="5334000" y="5210175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D9E2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86500" y="1647825"/>
              <a:ext cx="5334000" cy="38100"/>
            </a:xfrm>
            <a:custGeom>
              <a:avLst/>
              <a:gdLst/>
              <a:ahLst/>
              <a:cxnLst/>
              <a:rect l="l" t="t" r="r" b="b"/>
              <a:pathLst>
                <a:path w="5334000" h="38100">
                  <a:moveTo>
                    <a:pt x="53340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334000" y="38100"/>
                  </a:lnTo>
                  <a:lnTo>
                    <a:pt x="5334000" y="0"/>
                  </a:lnTo>
                  <a:close/>
                </a:path>
              </a:pathLst>
            </a:custGeom>
            <a:solidFill>
              <a:srgbClr val="E7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286500" y="1854764"/>
            <a:ext cx="5334000" cy="25537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0365">
              <a:lnSpc>
                <a:spcPct val="100000"/>
              </a:lnSpc>
              <a:spcBef>
                <a:spcPts val="95"/>
              </a:spcBef>
            </a:pPr>
            <a:r>
              <a:rPr sz="1800" spc="60" dirty="0">
                <a:solidFill>
                  <a:srgbClr val="E74C3C"/>
                </a:solidFill>
                <a:latin typeface="Times New Roman"/>
                <a:cs typeface="Times New Roman"/>
              </a:rPr>
              <a:t>IMPORTANT</a:t>
            </a:r>
            <a:r>
              <a:rPr sz="1800" spc="65" dirty="0">
                <a:solidFill>
                  <a:srgbClr val="E74C3C"/>
                </a:solidFill>
                <a:latin typeface="Times New Roman"/>
                <a:cs typeface="Times New Roman"/>
              </a:rPr>
              <a:t> </a:t>
            </a:r>
            <a:r>
              <a:rPr sz="1800" spc="70" dirty="0">
                <a:solidFill>
                  <a:srgbClr val="E74C3C"/>
                </a:solidFill>
                <a:latin typeface="Times New Roman"/>
                <a:cs typeface="Times New Roman"/>
              </a:rPr>
              <a:t>RESTRICTION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" dirty="0">
              <a:latin typeface="Times New Roman"/>
              <a:cs typeface="Times New Roman"/>
            </a:endParaRPr>
          </a:p>
          <a:p>
            <a:pPr marL="573405" indent="-193040">
              <a:lnSpc>
                <a:spcPct val="100000"/>
              </a:lnSpc>
              <a:buClr>
                <a:srgbClr val="E74C3C"/>
              </a:buClr>
              <a:buSzPct val="70000"/>
              <a:buFont typeface="Arial"/>
              <a:buChar char="■"/>
              <a:tabLst>
                <a:tab pos="573405" algn="l"/>
                <a:tab pos="2889885" algn="l"/>
              </a:tabLst>
            </a:pP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Pupils</a:t>
            </a:r>
            <a:r>
              <a:rPr lang="en-US"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450" spc="70" dirty="0">
                <a:solidFill>
                  <a:srgbClr val="005661"/>
                </a:solidFill>
                <a:latin typeface="Times New Roman"/>
                <a:cs typeface="Times New Roman"/>
              </a:rPr>
              <a:t>may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be</a:t>
            </a:r>
            <a:r>
              <a:rPr lang="en-US"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 not be 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claimed</a:t>
            </a:r>
            <a:r>
              <a:rPr sz="1500" spc="26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under</a:t>
            </a:r>
            <a:r>
              <a:rPr lang="en-US"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Section</a:t>
            </a:r>
            <a:r>
              <a:rPr lang="en-US"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lang="en-US" sz="1350" spc="100" dirty="0">
                <a:solidFill>
                  <a:srgbClr val="005661"/>
                </a:solidFill>
                <a:latin typeface="Times New Roman"/>
                <a:cs typeface="Times New Roman"/>
              </a:rPr>
              <a:t>23</a:t>
            </a:r>
            <a:r>
              <a:rPr lang="en-US"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a and through the traditional counts during the fall and spring</a:t>
            </a:r>
            <a:r>
              <a:rPr lang="en-US" sz="1500" spc="-15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</a:p>
          <a:p>
            <a:pPr marL="380365">
              <a:lnSpc>
                <a:spcPct val="100000"/>
              </a:lnSpc>
              <a:buClr>
                <a:srgbClr val="E74C3C"/>
              </a:buClr>
              <a:buSzPct val="70000"/>
              <a:tabLst>
                <a:tab pos="573405" algn="l"/>
                <a:tab pos="2889885" algn="l"/>
              </a:tabLst>
            </a:pP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" dirty="0">
              <a:latin typeface="Times New Roman"/>
              <a:cs typeface="Times New Roman"/>
            </a:endParaRPr>
          </a:p>
          <a:p>
            <a:pPr marL="573405" marR="877569" indent="-193040">
              <a:lnSpc>
                <a:spcPct val="112500"/>
              </a:lnSpc>
              <a:buClr>
                <a:srgbClr val="E74C3C"/>
              </a:buClr>
              <a:buSzPct val="70000"/>
              <a:buFont typeface="Arial"/>
              <a:buChar char="■"/>
              <a:tabLst>
                <a:tab pos="575945" algn="l"/>
              </a:tabLst>
            </a:pPr>
            <a:r>
              <a:rPr sz="1500" spc="-114" dirty="0">
                <a:solidFill>
                  <a:srgbClr val="005661"/>
                </a:solidFill>
                <a:latin typeface="Times New Roman"/>
                <a:cs typeface="Times New Roman"/>
              </a:rPr>
              <a:t>If</a:t>
            </a:r>
            <a:r>
              <a:rPr sz="15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</a:t>
            </a:r>
            <a:r>
              <a:rPr sz="1500" spc="-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district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wishes</a:t>
            </a:r>
            <a:r>
              <a:rPr sz="1500" spc="4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70" dirty="0">
                <a:solidFill>
                  <a:srgbClr val="005661"/>
                </a:solidFill>
                <a:latin typeface="Times New Roman"/>
                <a:cs typeface="Times New Roman"/>
              </a:rPr>
              <a:t>to</a:t>
            </a:r>
            <a:r>
              <a:rPr sz="1500" spc="2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claim</a:t>
            </a:r>
            <a:r>
              <a:rPr sz="150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 pupil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in</a:t>
            </a:r>
            <a:r>
              <a:rPr sz="1500" spc="3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the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fall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005661"/>
                </a:solidFill>
                <a:latin typeface="Times New Roman"/>
                <a:cs typeface="Times New Roman"/>
              </a:rPr>
              <a:t>or 	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spring</a:t>
            </a:r>
            <a:r>
              <a:rPr sz="1500" spc="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count</a:t>
            </a:r>
            <a:r>
              <a:rPr sz="1350" spc="55" dirty="0">
                <a:solidFill>
                  <a:srgbClr val="005661"/>
                </a:solidFill>
                <a:latin typeface="Times New Roman"/>
                <a:cs typeface="Times New Roman"/>
              </a:rPr>
              <a:t>,</a:t>
            </a:r>
            <a:r>
              <a:rPr sz="1350" spc="2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that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pupil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105" dirty="0">
                <a:solidFill>
                  <a:srgbClr val="005661"/>
                </a:solidFill>
                <a:latin typeface="Times New Roman"/>
                <a:cs typeface="Times New Roman"/>
              </a:rPr>
              <a:t>must</a:t>
            </a:r>
            <a:r>
              <a:rPr sz="1500" spc="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satisfy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all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general</a:t>
            </a:r>
            <a:endParaRPr sz="1500" dirty="0">
              <a:latin typeface="Times New Roman"/>
              <a:cs typeface="Times New Roman"/>
            </a:endParaRPr>
          </a:p>
          <a:p>
            <a:pPr marL="575945" marR="520065">
              <a:lnSpc>
                <a:spcPct val="112500"/>
              </a:lnSpc>
            </a:pP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education</a:t>
            </a:r>
            <a:r>
              <a:rPr sz="1500" spc="10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60" dirty="0">
                <a:solidFill>
                  <a:srgbClr val="005661"/>
                </a:solidFill>
                <a:latin typeface="Times New Roman"/>
                <a:cs typeface="Times New Roman"/>
              </a:rPr>
              <a:t>membership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0" dirty="0">
                <a:solidFill>
                  <a:srgbClr val="005661"/>
                </a:solidFill>
                <a:latin typeface="Times New Roman"/>
                <a:cs typeface="Times New Roman"/>
              </a:rPr>
              <a:t>requirements</a:t>
            </a:r>
            <a:r>
              <a:rPr sz="1500" spc="114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5661"/>
                </a:solidFill>
                <a:latin typeface="Times New Roman"/>
                <a:cs typeface="Times New Roman"/>
              </a:rPr>
              <a:t>for</a:t>
            </a:r>
            <a:r>
              <a:rPr sz="1500" spc="90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55" dirty="0">
                <a:solidFill>
                  <a:srgbClr val="005661"/>
                </a:solidFill>
                <a:latin typeface="Times New Roman"/>
                <a:cs typeface="Times New Roman"/>
              </a:rPr>
              <a:t>that</a:t>
            </a:r>
            <a:r>
              <a:rPr sz="1500" spc="75" dirty="0">
                <a:solidFill>
                  <a:srgbClr val="005661"/>
                </a:solidFill>
                <a:latin typeface="Times New Roman"/>
                <a:cs typeface="Times New Roman"/>
              </a:rPr>
              <a:t> </a:t>
            </a:r>
            <a:r>
              <a:rPr sz="1500" spc="45" dirty="0">
                <a:solidFill>
                  <a:srgbClr val="005661"/>
                </a:solidFill>
                <a:latin typeface="Times New Roman"/>
                <a:cs typeface="Times New Roman"/>
              </a:rPr>
              <a:t>count </a:t>
            </a:r>
            <a:r>
              <a:rPr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period</a:t>
            </a:r>
            <a:r>
              <a:rPr lang="en-US" sz="1500" spc="-10" dirty="0">
                <a:solidFill>
                  <a:srgbClr val="005661"/>
                </a:solidFill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8AC757E6-E132-6CBD-18F8-91DEE87FFA4F}"/>
              </a:ext>
            </a:extLst>
          </p:cNvPr>
          <p:cNvSpPr txBox="1"/>
          <p:nvPr/>
        </p:nvSpPr>
        <p:spPr>
          <a:xfrm>
            <a:off x="939800" y="4072734"/>
            <a:ext cx="4584700" cy="10134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5104" marR="5080" indent="-193040">
              <a:lnSpc>
                <a:spcPct val="112500"/>
              </a:lnSpc>
              <a:spcBef>
                <a:spcPts val="95"/>
              </a:spcBef>
              <a:buClr>
                <a:srgbClr val="005661"/>
              </a:buClr>
              <a:buSzPct val="70000"/>
              <a:buFont typeface="Arial"/>
              <a:buChar char="■"/>
              <a:tabLst>
                <a:tab pos="207645" algn="l"/>
                <a:tab pos="1913889" algn="l"/>
              </a:tabLst>
            </a:pPr>
            <a:r>
              <a:rPr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A</a:t>
            </a:r>
            <a:r>
              <a:rPr lang="en-US"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-50" dirty="0">
                <a:solidFill>
                  <a:srgbClr val="4A4A4A"/>
                </a:solidFill>
                <a:latin typeface="Times New Roman"/>
                <a:cs typeface="Times New Roman"/>
              </a:rPr>
              <a:t>district may claim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more</a:t>
            </a:r>
            <a:r>
              <a:rPr lang="en-US" sz="1400" spc="9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55" dirty="0">
                <a:solidFill>
                  <a:srgbClr val="4A4A4A"/>
                </a:solidFill>
                <a:latin typeface="Times New Roman"/>
                <a:cs typeface="Times New Roman"/>
              </a:rPr>
              <a:t>than 1/12 FTE if a</a:t>
            </a:r>
            <a:r>
              <a:rPr lang="en-US" sz="140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pupil</a:t>
            </a:r>
            <a:r>
              <a:rPr lang="en-US" sz="1400" spc="60" dirty="0">
                <a:solidFill>
                  <a:srgbClr val="4A4A4A"/>
                </a:solidFill>
                <a:latin typeface="Times New Roman"/>
                <a:cs typeface="Times New Roman"/>
              </a:rPr>
              <a:t> was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in</a:t>
            </a:r>
            <a:r>
              <a:rPr lang="en-US" sz="1400" spc="40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>
                <a:solidFill>
                  <a:srgbClr val="4A4A4A"/>
                </a:solidFill>
                <a:latin typeface="Times New Roman"/>
                <a:cs typeface="Times New Roman"/>
              </a:rPr>
              <a:t>full</a:t>
            </a:r>
            <a:r>
              <a:rPr lang="en-US" sz="14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-10" dirty="0">
                <a:solidFill>
                  <a:srgbClr val="4A4A4A"/>
                </a:solidFill>
                <a:latin typeface="Times New Roman"/>
                <a:cs typeface="Times New Roman"/>
              </a:rPr>
              <a:t>attendance</a:t>
            </a:r>
            <a:r>
              <a:rPr lang="en-US" sz="1400" dirty="0">
                <a:latin typeface="Times New Roman"/>
                <a:cs typeface="Times New Roman"/>
              </a:rPr>
              <a:t> and </a:t>
            </a:r>
            <a:r>
              <a:rPr lang="en-US" sz="1400" spc="55" dirty="0">
                <a:solidFill>
                  <a:srgbClr val="4A4A4A"/>
                </a:solidFill>
                <a:latin typeface="Times New Roman"/>
                <a:cs typeface="Times New Roman"/>
              </a:rPr>
              <a:t>successfully</a:t>
            </a:r>
            <a:r>
              <a:rPr lang="en-US" sz="1400" spc="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60" dirty="0">
                <a:solidFill>
                  <a:srgbClr val="4A4A4A"/>
                </a:solidFill>
                <a:latin typeface="Times New Roman"/>
                <a:cs typeface="Times New Roman"/>
              </a:rPr>
              <a:t>completes</a:t>
            </a:r>
            <a:r>
              <a:rPr lang="en-US" sz="1400" spc="65" dirty="0">
                <a:solidFill>
                  <a:srgbClr val="4A4A4A"/>
                </a:solidFill>
                <a:latin typeface="Times New Roman"/>
                <a:cs typeface="Times New Roman"/>
              </a:rPr>
              <a:t> </a:t>
            </a:r>
            <a:r>
              <a:rPr lang="en-US" sz="1400" spc="-20" dirty="0">
                <a:solidFill>
                  <a:srgbClr val="4A4A4A"/>
                </a:solidFill>
                <a:latin typeface="Times New Roman"/>
                <a:cs typeface="Times New Roman"/>
              </a:rPr>
              <a:t>more than one course during a month.</a:t>
            </a:r>
            <a:endParaRPr lang="en-US" sz="1400" dirty="0">
              <a:latin typeface="Times New Roman"/>
              <a:cs typeface="Times New Roman"/>
            </a:endParaRPr>
          </a:p>
          <a:p>
            <a:pPr marL="205104" marR="5080" indent="-193040">
              <a:lnSpc>
                <a:spcPct val="112500"/>
              </a:lnSpc>
              <a:spcBef>
                <a:spcPts val="95"/>
              </a:spcBef>
              <a:buClr>
                <a:srgbClr val="005661"/>
              </a:buClr>
              <a:buSzPct val="70000"/>
              <a:buFont typeface="Arial"/>
              <a:buChar char="■"/>
              <a:tabLst>
                <a:tab pos="207645" algn="l"/>
                <a:tab pos="1913889" algn="l"/>
              </a:tabLst>
            </a:pPr>
            <a:endParaRPr sz="15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A4A4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3449</Words>
  <Application>Microsoft Office PowerPoint</Application>
  <PresentationFormat>Widescreen</PresentationFormat>
  <Paragraphs>1535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Yu Gothic UI Light</vt:lpstr>
      <vt:lpstr>Aptos</vt:lpstr>
      <vt:lpstr>Arial</vt:lpstr>
      <vt:lpstr>Calibri</vt:lpstr>
      <vt:lpstr>Courier New</vt:lpstr>
      <vt:lpstr>Times New Roman</vt:lpstr>
      <vt:lpstr>Office Theme</vt:lpstr>
      <vt:lpstr> Implementing Section 23a Dropout Recovery Programs</vt:lpstr>
      <vt:lpstr>   What Is a Section 23a Dropout Recovery Program?   Section 23a programs re-engage students outside the traditional K-12 system</vt:lpstr>
      <vt:lpstr>   Who Qualifies as an Eligible Pupil?   Six eligibility categories define who may be served under Section 23a</vt:lpstr>
      <vt:lpstr>   13 Requirements Every Program Must Meet   Compliance requires satisfying all 13 statutory program requirements</vt:lpstr>
      <vt:lpstr>The Advocate Role Is Critical</vt:lpstr>
      <vt:lpstr>   The Written Learning Plan - A Non-Negotiable Requirement   A written learning plan must be in place before the first school day of a pupil's first month</vt:lpstr>
      <vt:lpstr>   Understanding "Full Attendance" Under Section 23a   Full attendance has a specific statutory definition not simply showing up</vt:lpstr>
      <vt:lpstr>   Satisfactory Monthly Progress Defined   Satisfactory monthly progress must be measurable and lead to a full year's credit if sustained</vt:lpstr>
      <vt:lpstr>   Membership Counting and FTE   How It Works   Section 23a uses a monthly 1/12 FTE model — not the traditional fall/spring count</vt:lpstr>
      <vt:lpstr>   FTE Cap, Section 25g, and Proration   FTE above 1.0 is paid through Section 25g — and is typically prorated</vt:lpstr>
      <vt:lpstr>    Reporting Deadlines  The 30-day reporting deadline is absolute</vt:lpstr>
      <vt:lpstr>   How to Report - CEPI and MSDS   All Section 23a membership is reported through CEPI's MSDS Student Record Maintenance system</vt:lpstr>
      <vt:lpstr>   Partnering with an Education Management Organization (EMO)   Districts may partner with an EMO, but must retain full control over enrollment</vt:lpstr>
      <vt:lpstr>   District Responsibilities vs.  EMO Responsibilities   Clear role separation between the district and EMO prevents compliance failures</vt:lpstr>
      <vt:lpstr>   End-of-Year Reporting Obligation (MCL 380.1230i)   Districts must submit annual program data to MDE each June</vt:lpstr>
      <vt:lpstr>   Verifying Your 23a Funding — Step by Step   Districts should reconcile MSDS data against the State Aid Status Report monthly</vt:lpstr>
      <vt:lpstr>Verifying Your 23a Funding — Step by Step (demonstration)</vt:lpstr>
      <vt:lpstr>This year requires additional attention….</vt:lpstr>
      <vt:lpstr>   Common Compliance Pitfalls to Avoid   These are the most frequent compliance errors districts make in Section 23a programs</vt:lpstr>
      <vt:lpstr>   Key Statutory References   Know your legal authority — these statutes govern every aspect of Section 23a</vt:lpstr>
      <vt:lpstr>Action Checklist for Districts</vt:lpstr>
      <vt:lpstr>   Summary and Key Takeaways   Proper implementation protects students, ensures compliance, and maximizes funding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Ciloski, Brian (MDE)</cp:lastModifiedBy>
  <cp:revision>4</cp:revision>
  <dcterms:created xsi:type="dcterms:W3CDTF">2026-04-07T14:59:39Z</dcterms:created>
  <dcterms:modified xsi:type="dcterms:W3CDTF">2026-05-04T00:17:05Z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2026-04-07T00:00:00Z</vt:filetime>
  </property>
  <property fmtid="{D5CDD505-2E9C-101B-9397-08002B2CF9AE}" pid="3" name="Creator">
    <vt:lpwstr>pdf-lib (https://github.com/Hopding/pdf-lib)</vt:lpwstr>
  </property>
  <property fmtid="{D5CDD505-2E9C-101B-9397-08002B2CF9AE}" pid="4" name="LastSaved">
    <vt:filetime>2026-04-07T00:00:00Z</vt:filetime>
  </property>
  <property fmtid="{D5CDD505-2E9C-101B-9397-08002B2CF9AE}" pid="5" name="Producer">
    <vt:lpwstr>pdf-lib (https://github.com/Hopding/pdf-lib)</vt:lpwstr>
  </property>
  <property fmtid="{D5CDD505-2E9C-101B-9397-08002B2CF9AE}" pid="6" name="MSIP_Label_2f46dfe0-534f-4c95-815c-5b1af86b9823_Enabled">
    <vt:lpwstr>true</vt:lpwstr>
  </property>
  <property fmtid="{D5CDD505-2E9C-101B-9397-08002B2CF9AE}" pid="7" name="MSIP_Label_2f46dfe0-534f-4c95-815c-5b1af86b9823_SetDate">
    <vt:lpwstr>2026-05-03T23:52:55Z</vt:lpwstr>
  </property>
  <property fmtid="{D5CDD505-2E9C-101B-9397-08002B2CF9AE}" pid="8" name="MSIP_Label_2f46dfe0-534f-4c95-815c-5b1af86b9823_Method">
    <vt:lpwstr>Privileged</vt:lpwstr>
  </property>
  <property fmtid="{D5CDD505-2E9C-101B-9397-08002B2CF9AE}" pid="9" name="MSIP_Label_2f46dfe0-534f-4c95-815c-5b1af86b9823_Name">
    <vt:lpwstr>2f46dfe0-534f-4c95-815c-5b1af86b9823</vt:lpwstr>
  </property>
  <property fmtid="{D5CDD505-2E9C-101B-9397-08002B2CF9AE}" pid="10" name="MSIP_Label_2f46dfe0-534f-4c95-815c-5b1af86b9823_SiteId">
    <vt:lpwstr>d5fb7087-3777-42ad-966a-892ef47225d1</vt:lpwstr>
  </property>
  <property fmtid="{D5CDD505-2E9C-101B-9397-08002B2CF9AE}" pid="11" name="MSIP_Label_2f46dfe0-534f-4c95-815c-5b1af86b9823_ActionId">
    <vt:lpwstr>7cfcb76d-7681-4ef2-b1cc-1c990d6bfb0f</vt:lpwstr>
  </property>
  <property fmtid="{D5CDD505-2E9C-101B-9397-08002B2CF9AE}" pid="12" name="MSIP_Label_2f46dfe0-534f-4c95-815c-5b1af86b9823_ContentBits">
    <vt:lpwstr>0</vt:lpwstr>
  </property>
  <property fmtid="{D5CDD505-2E9C-101B-9397-08002B2CF9AE}" pid="13" name="MSIP_Label_2f46dfe0-534f-4c95-815c-5b1af86b9823_Tag">
    <vt:lpwstr>10, 0, 1, 1</vt:lpwstr>
  </property>
</Properties>
</file>