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306" r:id="rId29"/>
    <p:sldId id="283" r:id="rId30"/>
    <p:sldId id="284" r:id="rId31"/>
    <p:sldId id="305" r:id="rId32"/>
    <p:sldId id="285" r:id="rId33"/>
    <p:sldId id="286" r:id="rId34"/>
    <p:sldId id="287" r:id="rId35"/>
    <p:sldId id="288" r:id="rId36"/>
    <p:sldId id="289" r:id="rId37"/>
    <p:sldId id="290" r:id="rId38"/>
    <p:sldId id="291" r:id="rId39"/>
    <p:sldId id="292" r:id="rId40"/>
    <p:sldId id="293" r:id="rId41"/>
    <p:sldId id="308" r:id="rId42"/>
    <p:sldId id="294" r:id="rId43"/>
    <p:sldId id="295" r:id="rId44"/>
    <p:sldId id="296" r:id="rId45"/>
    <p:sldId id="297" r:id="rId46"/>
    <p:sldId id="298" r:id="rId47"/>
    <p:sldId id="299" r:id="rId48"/>
    <p:sldId id="300" r:id="rId49"/>
    <p:sldId id="301" r:id="rId50"/>
    <p:sldId id="302" r:id="rId51"/>
    <p:sldId id="303" r:id="rId52"/>
    <p:sldId id="304" r:id="rId5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F9326B-5F68-4876-A036-7940BD8A7CD8}" v="1298" dt="2026-05-03T23:38:24.681"/>
    <p1510:client id="{DEEFB312-0D1E-4DAB-8933-DE1E737D532E}" v="1315" dt="2026-05-03T23:41:40.3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92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683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Career and Technical Preparation Act</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Bomb threats, funerals, safety concerns</a:t>
            </a:r>
          </a:p>
          <a:p>
            <a:r>
              <a:rPr lang="en-US"/>
              <a:t>Does not include cancelling instruction to attend state championships</a:t>
            </a:r>
          </a:p>
          <a:p>
            <a:endParaRPr lang="en-US"/>
          </a:p>
          <a:p>
            <a:r>
              <a:rPr lang="en-US"/>
              <a:t>If first six left, can apply to days below 75%. However, cannot be included when requesting forgiven time.</a:t>
            </a:r>
          </a:p>
          <a:p>
            <a:endParaRPr lang="en-US"/>
          </a:p>
          <a:p>
            <a:r>
              <a:rPr lang="en-US"/>
              <a:t>Forgiven cannot be applied to cancelled days of professional development that is being counted instruction time.</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State of Emergency</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8421D-591B-49E6-AA9F-37CDAC9FD7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87152-88D0-C757-5DD7-9F164F4ED3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D064A-D456-0AB3-47A4-D63734E6DFE1}"/>
              </a:ext>
            </a:extLst>
          </p:cNvPr>
          <p:cNvSpPr>
            <a:spLocks noGrp="1"/>
          </p:cNvSpPr>
          <p:nvPr>
            <p:ph type="body" idx="1"/>
          </p:nvPr>
        </p:nvSpPr>
        <p:spPr/>
        <p:txBody>
          <a:bodyPr/>
          <a:lstStyle/>
          <a:p>
            <a:r>
              <a:rPr lang="en-US"/>
              <a:t>State of Emergency</a:t>
            </a:r>
          </a:p>
        </p:txBody>
      </p:sp>
      <p:sp>
        <p:nvSpPr>
          <p:cNvPr id="4" name="Slide Number Placeholder 3">
            <a:extLst>
              <a:ext uri="{FF2B5EF4-FFF2-40B4-BE49-F238E27FC236}">
                <a16:creationId xmlns:a16="http://schemas.microsoft.com/office/drawing/2014/main" id="{512C6431-167F-C526-FE1C-4B562F9A1358}"/>
              </a:ext>
            </a:extLst>
          </p:cNvPr>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7961757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pupils in grades 9-12, participating in a cooperative education program, full-time equated (FTE) membership must not be reduced solely due to the effect of the pupil’s participation in the cooperative education program or special education program, including necessary travel time, on the number of class hours provided by the district. If the pupil would otherwise meet the requirements for full-time membership absent the travel time associated with the cooperative education experience, the pupil must be counted as a full-time equated pupil. Districts are no longer required to obtain a waiver for travel time associated with cooperative education programs.</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DCB79-2D0D-105D-E42B-6489A5E16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7B9FE5-29BF-E025-0193-3EFFDA6725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BBECC4-BF7D-6F3A-CD60-0C2228BC9501}"/>
              </a:ext>
            </a:extLst>
          </p:cNvPr>
          <p:cNvSpPr>
            <a:spLocks noGrp="1"/>
          </p:cNvSpPr>
          <p:nvPr>
            <p:ph type="body" idx="1"/>
          </p:nvPr>
        </p:nvSpPr>
        <p:spPr/>
        <p:txBody>
          <a:bodyPr/>
          <a:lstStyle/>
          <a:p>
            <a:r>
              <a:rPr lang="en-US"/>
              <a:t>Speak to how districts should be looking at days that haven’t been counted yet, like PD….</a:t>
            </a:r>
            <a:br>
              <a:rPr lang="en-US"/>
            </a:br>
            <a:br>
              <a:rPr lang="en-US"/>
            </a:br>
            <a:r>
              <a:rPr lang="en-US"/>
              <a:t>Off-site educational opportunities</a:t>
            </a:r>
            <a:br>
              <a:rPr lang="en-US"/>
            </a:br>
            <a:r>
              <a:rPr lang="en-US"/>
              <a:t>Career days, educational fairs, field trips, etc. </a:t>
            </a:r>
          </a:p>
          <a:p>
            <a:r>
              <a:rPr lang="en-US"/>
              <a:t>Count qualifying Professional Development under Section 101(10)</a:t>
            </a:r>
            <a:br>
              <a:rPr lang="en-US"/>
            </a:br>
            <a:r>
              <a:rPr lang="en-US"/>
              <a:t>PD may offset lost days if statutory requirements are met. Retroactive committee/board approval may still be possible. </a:t>
            </a:r>
          </a:p>
          <a:p>
            <a:r>
              <a:rPr lang="en-US"/>
              <a:t>Add distance learning days under PAM Section 5-O-A</a:t>
            </a:r>
            <a:br>
              <a:rPr lang="en-US"/>
            </a:br>
            <a:r>
              <a:rPr lang="en-US"/>
              <a:t>Live instruction with attendance, assignments, and teacher availability throughout the class period. </a:t>
            </a:r>
          </a:p>
          <a:p>
            <a:r>
              <a:rPr lang="en-US"/>
              <a:t>Accept the state aid penalty</a:t>
            </a:r>
            <a:br>
              <a:rPr lang="en-US"/>
            </a:br>
            <a:r>
              <a:rPr lang="en-US"/>
              <a:t>Estimated deduction: approximately $66,200. Based on current calculations, there does not appear to be an instructional hour shortfall. </a:t>
            </a:r>
          </a:p>
          <a:p>
            <a:r>
              <a:rPr lang="en-US"/>
              <a:t>Add virtual instruction under PAM Section 5-O-D</a:t>
            </a:r>
            <a:br>
              <a:rPr lang="en-US"/>
            </a:br>
            <a:r>
              <a:rPr lang="en-US"/>
              <a:t>Virtual courses may be used for one or more days if requirements are met, including: </a:t>
            </a:r>
          </a:p>
          <a:p>
            <a:pPr lvl="1"/>
            <a:r>
              <a:rPr lang="en-US"/>
              <a:t>Parent consent </a:t>
            </a:r>
          </a:p>
          <a:p>
            <a:pPr lvl="1"/>
            <a:r>
              <a:rPr lang="en-US"/>
              <a:t>Access to technology </a:t>
            </a:r>
          </a:p>
          <a:p>
            <a:pPr lvl="1"/>
            <a:r>
              <a:rPr lang="en-US"/>
              <a:t>Teacher of record assigned and available </a:t>
            </a:r>
          </a:p>
          <a:p>
            <a:pPr lvl="1"/>
            <a:r>
              <a:rPr lang="en-US"/>
              <a:t>Courses on student schedules and board approved </a:t>
            </a:r>
          </a:p>
          <a:p>
            <a:r>
              <a:rPr lang="en-US" b="1"/>
              <a:t>Key 5-O-D Notes</a:t>
            </a:r>
          </a:p>
          <a:p>
            <a:r>
              <a:rPr lang="en-US"/>
              <a:t>Attendance follows 5-O-D participation requirements. </a:t>
            </a:r>
          </a:p>
          <a:p>
            <a:r>
              <a:rPr lang="en-US"/>
              <a:t>In-person attendance during the regular year may satisfy two-way interaction expectations. </a:t>
            </a:r>
          </a:p>
          <a:p>
            <a:r>
              <a:rPr lang="en-US"/>
              <a:t>Auditors will expect calendar documentation and evidence of instructional time. </a:t>
            </a:r>
          </a:p>
          <a:p>
            <a:r>
              <a:rPr lang="en-US"/>
              <a:t>If the district already meets the 1,098-hour requirement, virtual days may be shorter instructional days and still satisfy the day requirement.</a:t>
            </a:r>
          </a:p>
          <a:p>
            <a:endParaRPr lang="en-US"/>
          </a:p>
        </p:txBody>
      </p:sp>
      <p:sp>
        <p:nvSpPr>
          <p:cNvPr id="4" name="Slide Number Placeholder 3">
            <a:extLst>
              <a:ext uri="{FF2B5EF4-FFF2-40B4-BE49-F238E27FC236}">
                <a16:creationId xmlns:a16="http://schemas.microsoft.com/office/drawing/2014/main" id="{CE46BF2D-5CB4-BBD5-79AB-3E1F9DB455E0}"/>
              </a:ext>
            </a:extLst>
          </p:cNvPr>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34245588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IEP Reduced</a:t>
            </a:r>
          </a:p>
          <a:p>
            <a:r>
              <a:rPr lang="en-US"/>
              <a:t>H/H</a:t>
            </a:r>
          </a:p>
          <a:p>
            <a:r>
              <a:rPr lang="en-US"/>
              <a:t>Homebased</a:t>
            </a:r>
          </a:p>
          <a:p>
            <a:r>
              <a:rPr lang="en-US"/>
              <a:t>Virtual – Teacher time and Student time </a:t>
            </a:r>
          </a:p>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4E8E1-505A-4FE8-FA18-FBD698C8D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F4BFB2-B49D-F289-942A-505D9AEF7B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DEBAAC-FEB0-8E6A-A04E-84C9932A5C9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714FE1-CA20-2C69-FB50-3F3E549DD3C3}"/>
              </a:ext>
            </a:extLst>
          </p:cNvPr>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390809449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Just so you know, there was once an option to use up to 15 days of virtual instruction.  That has been removed.</a:t>
            </a:r>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Speak to the 60%</a:t>
            </a:r>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2.png"/></Relationships>
</file>

<file path=ppt/slides/_rels/slide16.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17.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0.png"/><Relationship Id="rId4" Type="http://schemas.openxmlformats.org/officeDocument/2006/relationships/image" Target="../media/image39.png"/></Relationships>
</file>

<file path=ppt/slides/_rels/slide18.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43.png"/><Relationship Id="rId4" Type="http://schemas.openxmlformats.org/officeDocument/2006/relationships/image" Target="../media/image42.png"/></Relationships>
</file>

<file path=ppt/slides/_rels/slide19.xml.rels><?xml version="1.0" encoding="UTF-8" standalone="yes"?>
<Relationships xmlns="http://schemas.openxmlformats.org/package/2006/relationships"><Relationship Id="rId3" Type="http://schemas.openxmlformats.org/officeDocument/2006/relationships/image" Target="../media/image38.jpeg"/><Relationship Id="rId7" Type="http://schemas.openxmlformats.org/officeDocument/2006/relationships/image" Target="../media/image47.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0.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50.png"/><Relationship Id="rId4" Type="http://schemas.openxmlformats.org/officeDocument/2006/relationships/image" Target="../media/image49.png"/></Relationships>
</file>

<file path=ppt/slides/_rels/slide21.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54.png"/><Relationship Id="rId5" Type="http://schemas.openxmlformats.org/officeDocument/2006/relationships/image" Target="../media/image53.png"/><Relationship Id="rId4" Type="http://schemas.openxmlformats.org/officeDocument/2006/relationships/image" Target="../media/image52.png"/></Relationships>
</file>

<file path=ppt/slides/_rels/slide22.xml.rels><?xml version="1.0" encoding="UTF-8" standalone="yes"?>
<Relationships xmlns="http://schemas.openxmlformats.org/package/2006/relationships"><Relationship Id="rId3" Type="http://schemas.openxmlformats.org/officeDocument/2006/relationships/image" Target="../media/image55.jpe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57.png"/><Relationship Id="rId4" Type="http://schemas.openxmlformats.org/officeDocument/2006/relationships/image" Target="../media/image56.png"/></Relationships>
</file>

<file path=ppt/slides/_rels/slide23.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58.png"/></Relationships>
</file>

<file path=ppt/slides/_rels/slide24.xml.rels><?xml version="1.0" encoding="UTF-8" standalone="yes"?>
<Relationships xmlns="http://schemas.openxmlformats.org/package/2006/relationships"><Relationship Id="rId3" Type="http://schemas.openxmlformats.org/officeDocument/2006/relationships/image" Target="../media/image59.jpe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61.png"/><Relationship Id="rId4" Type="http://schemas.openxmlformats.org/officeDocument/2006/relationships/image" Target="../media/image60.png"/></Relationships>
</file>

<file path=ppt/slides/_rels/slide25.xml.rels><?xml version="1.0" encoding="UTF-8" standalone="yes"?>
<Relationships xmlns="http://schemas.openxmlformats.org/package/2006/relationships"><Relationship Id="rId3" Type="http://schemas.openxmlformats.org/officeDocument/2006/relationships/image" Target="../media/image62.jpe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57.png"/><Relationship Id="rId4" Type="http://schemas.openxmlformats.org/officeDocument/2006/relationships/image" Target="../media/image63.png"/></Relationships>
</file>

<file path=ppt/slides/_rels/slide26.xml.rels><?xml version="1.0" encoding="UTF-8" standalone="yes"?>
<Relationships xmlns="http://schemas.openxmlformats.org/package/2006/relationships"><Relationship Id="rId3" Type="http://schemas.openxmlformats.org/officeDocument/2006/relationships/image" Target="../media/image64.png"/><Relationship Id="rId7" Type="http://schemas.openxmlformats.org/officeDocument/2006/relationships/image" Target="../media/image68.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s>
</file>

<file path=ppt/slides/_rels/slide27.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69.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70.jpe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72.png"/><Relationship Id="rId4" Type="http://schemas.openxmlformats.org/officeDocument/2006/relationships/image" Target="../media/image71.png"/></Relationships>
</file>

<file path=ppt/slides/_rels/slide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3.jpe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75.png"/><Relationship Id="rId4" Type="http://schemas.openxmlformats.org/officeDocument/2006/relationships/image" Target="../media/image74.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76.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7.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78.jpeg"/><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image" Target="../media/image80.png"/><Relationship Id="rId4" Type="http://schemas.openxmlformats.org/officeDocument/2006/relationships/image" Target="../media/image79.png"/></Relationships>
</file>

<file path=ppt/slides/_rels/slide36.xml.rels><?xml version="1.0" encoding="UTF-8" standalone="yes"?>
<Relationships xmlns="http://schemas.openxmlformats.org/package/2006/relationships"><Relationship Id="rId3" Type="http://schemas.openxmlformats.org/officeDocument/2006/relationships/image" Target="../media/image81.jpe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76.png"/></Relationships>
</file>

<file path=ppt/slides/_rels/slide3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82.jpe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83.jpeg"/><Relationship Id="rId7" Type="http://schemas.openxmlformats.org/officeDocument/2006/relationships/image" Target="../media/image87.png"/><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image" Target="../media/image86.png"/><Relationship Id="rId5" Type="http://schemas.openxmlformats.org/officeDocument/2006/relationships/image" Target="../media/image85.png"/><Relationship Id="rId4" Type="http://schemas.openxmlformats.org/officeDocument/2006/relationships/image" Target="../media/image84.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73.jpeg"/><Relationship Id="rId2" Type="http://schemas.openxmlformats.org/officeDocument/2006/relationships/notesSlide" Target="../notesSlides/notesSlide40.xml"/><Relationship Id="rId1" Type="http://schemas.openxmlformats.org/officeDocument/2006/relationships/slideLayout" Target="../slideLayouts/slideLayout1.xml"/><Relationship Id="rId5" Type="http://schemas.openxmlformats.org/officeDocument/2006/relationships/image" Target="../media/image75.png"/><Relationship Id="rId4" Type="http://schemas.openxmlformats.org/officeDocument/2006/relationships/image" Target="../media/image74.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88.jpeg"/><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image" Target="../media/image57.png"/><Relationship Id="rId4" Type="http://schemas.openxmlformats.org/officeDocument/2006/relationships/image" Target="../media/image89.png"/></Relationships>
</file>

<file path=ppt/slides/_rels/slide44.xml.rels><?xml version="1.0" encoding="UTF-8" standalone="yes"?>
<Relationships xmlns="http://schemas.openxmlformats.org/package/2006/relationships"><Relationship Id="rId3" Type="http://schemas.openxmlformats.org/officeDocument/2006/relationships/image" Target="../media/image90.jpeg"/><Relationship Id="rId7" Type="http://schemas.openxmlformats.org/officeDocument/2006/relationships/image" Target="../media/image94.png"/><Relationship Id="rId2" Type="http://schemas.openxmlformats.org/officeDocument/2006/relationships/notesSlide" Target="../notesSlides/notesSlide44.xml"/><Relationship Id="rId1" Type="http://schemas.openxmlformats.org/officeDocument/2006/relationships/slideLayout" Target="../slideLayouts/slideLayout1.xml"/><Relationship Id="rId6" Type="http://schemas.openxmlformats.org/officeDocument/2006/relationships/image" Target="../media/image93.png"/><Relationship Id="rId5" Type="http://schemas.openxmlformats.org/officeDocument/2006/relationships/image" Target="../media/image92.png"/><Relationship Id="rId4" Type="http://schemas.openxmlformats.org/officeDocument/2006/relationships/image" Target="../media/image91.png"/></Relationships>
</file>

<file path=ppt/slides/_rels/slide4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70.jpe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58.png"/><Relationship Id="rId4" Type="http://schemas.openxmlformats.org/officeDocument/2006/relationships/image" Target="../media/image95.png"/></Relationships>
</file>

<file path=ppt/slides/_rels/slide47.xml.rels><?xml version="1.0" encoding="UTF-8" standalone="yes"?>
<Relationships xmlns="http://schemas.openxmlformats.org/package/2006/relationships"><Relationship Id="rId3" Type="http://schemas.openxmlformats.org/officeDocument/2006/relationships/image" Target="../media/image96.jpe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98.png"/><Relationship Id="rId4" Type="http://schemas.openxmlformats.org/officeDocument/2006/relationships/image" Target="../media/image97.png"/></Relationships>
</file>

<file path=ppt/slides/_rels/slide4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image" Target="../media/image99.jpe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100.png"/></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50.xml.rels><?xml version="1.0" encoding="UTF-8" standalone="yes"?>
<Relationships xmlns="http://schemas.openxmlformats.org/package/2006/relationships"><Relationship Id="rId3" Type="http://schemas.openxmlformats.org/officeDocument/2006/relationships/image" Target="../media/image38.jpeg"/><Relationship Id="rId7" Type="http://schemas.openxmlformats.org/officeDocument/2006/relationships/image" Target="../media/image104.png"/><Relationship Id="rId2" Type="http://schemas.openxmlformats.org/officeDocument/2006/relationships/notesSlide" Target="../notesSlides/notesSlide50.xml"/><Relationship Id="rId1" Type="http://schemas.openxmlformats.org/officeDocument/2006/relationships/slideLayout" Target="../slideLayouts/slideLayout1.xml"/><Relationship Id="rId6" Type="http://schemas.openxmlformats.org/officeDocument/2006/relationships/image" Target="../media/image103.png"/><Relationship Id="rId5" Type="http://schemas.openxmlformats.org/officeDocument/2006/relationships/image" Target="../media/image102.png"/><Relationship Id="rId4" Type="http://schemas.openxmlformats.org/officeDocument/2006/relationships/image" Target="../media/image101.png"/></Relationships>
</file>

<file path=ppt/slides/_rels/slide51.xml.rels><?xml version="1.0" encoding="UTF-8" standalone="yes"?>
<Relationships xmlns="http://schemas.openxmlformats.org/package/2006/relationships"><Relationship Id="rId3" Type="http://schemas.openxmlformats.org/officeDocument/2006/relationships/image" Target="../media/image105.jpeg"/><Relationship Id="rId7" Type="http://schemas.openxmlformats.org/officeDocument/2006/relationships/image" Target="../media/image109.png"/><Relationship Id="rId2" Type="http://schemas.openxmlformats.org/officeDocument/2006/relationships/notesSlide" Target="../notesSlides/notesSlide51.xml"/><Relationship Id="rId1" Type="http://schemas.openxmlformats.org/officeDocument/2006/relationships/slideLayout" Target="../slideLayouts/slideLayout1.xml"/><Relationship Id="rId6" Type="http://schemas.openxmlformats.org/officeDocument/2006/relationships/image" Target="../media/image108.png"/><Relationship Id="rId5" Type="http://schemas.openxmlformats.org/officeDocument/2006/relationships/image" Target="../media/image107.png"/><Relationship Id="rId4" Type="http://schemas.openxmlformats.org/officeDocument/2006/relationships/image" Target="../media/image106.png"/></Relationships>
</file>

<file path=ppt/slides/_rels/slide52.xml.rels><?xml version="1.0" encoding="UTF-8" standalone="yes"?>
<Relationships xmlns="http://schemas.openxmlformats.org/package/2006/relationships"><Relationship Id="rId3" Type="http://schemas.openxmlformats.org/officeDocument/2006/relationships/image" Target="../media/image110.jpeg"/><Relationship Id="rId7" Type="http://schemas.openxmlformats.org/officeDocument/2006/relationships/image" Target="../media/image114.png"/><Relationship Id="rId2" Type="http://schemas.openxmlformats.org/officeDocument/2006/relationships/notesSlide" Target="../notesSlides/notesSlide52.xml"/><Relationship Id="rId1" Type="http://schemas.openxmlformats.org/officeDocument/2006/relationships/slideLayout" Target="../slideLayouts/slideLayout1.xml"/><Relationship Id="rId6" Type="http://schemas.openxmlformats.org/officeDocument/2006/relationships/image" Target="../media/image113.png"/><Relationship Id="rId5" Type="http://schemas.openxmlformats.org/officeDocument/2006/relationships/image" Target="../media/image112.png"/><Relationship Id="rId4" Type="http://schemas.openxmlformats.org/officeDocument/2006/relationships/image" Target="../media/image111.png"/></Relationships>
</file>

<file path=ppt/slides/_rels/slide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26.png"/><Relationship Id="rId4"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04284" y="3143250"/>
            <a:ext cx="3011091" cy="1744067"/>
          </a:xfrm>
          <a:prstGeom prst="rect">
            <a:avLst/>
          </a:prstGeom>
          <a:noFill/>
          <a:ln/>
        </p:spPr>
        <p:txBody>
          <a:bodyPr wrap="square" lIns="0" tIns="0" rIns="0" bIns="0" rtlCol="0" anchor="t">
            <a:spAutoFit/>
          </a:bodyPr>
          <a:lstStyle/>
          <a:p>
            <a:pPr marL="0" indent="0" algn="r">
              <a:lnSpc>
                <a:spcPts val="6800"/>
              </a:lnSpc>
              <a:buNone/>
            </a:pPr>
            <a:r>
              <a:rPr lang="en-US" sz="6218" b="1">
                <a:solidFill>
                  <a:srgbClr val="2C3E50">
                    <a:alpha val="3000"/>
                  </a:srgbClr>
                </a:solidFill>
                <a:latin typeface="Playfair Display" pitchFamily="34" charset="0"/>
                <a:ea typeface="Playfair Display" pitchFamily="34" charset="-122"/>
                <a:cs typeface="Playfair Display" pitchFamily="34" charset="-120"/>
              </a:rPr>
              <a:t>MPAAA
2026</a:t>
            </a:r>
            <a:endParaRPr lang="en-US" sz="6218"/>
          </a:p>
        </p:txBody>
      </p:sp>
      <p:sp>
        <p:nvSpPr>
          <p:cNvPr id="4" name="Shape 1"/>
          <p:cNvSpPr/>
          <p:nvPr/>
        </p:nvSpPr>
        <p:spPr>
          <a:xfrm>
            <a:off x="571500" y="1164794"/>
            <a:ext cx="5000625" cy="2813912"/>
          </a:xfrm>
          <a:prstGeom prst="rect">
            <a:avLst/>
          </a:prstGeom>
          <a:solidFill>
            <a:srgbClr val="FFFFFF"/>
          </a:solidFill>
          <a:ln/>
        </p:spPr>
        <p:txBody>
          <a:bodyPr/>
          <a:lstStyle/>
          <a:p>
            <a:endParaRPr lang="en-US"/>
          </a:p>
        </p:txBody>
      </p:sp>
      <p:sp>
        <p:nvSpPr>
          <p:cNvPr id="5" name="Shape 2"/>
          <p:cNvSpPr/>
          <p:nvPr/>
        </p:nvSpPr>
        <p:spPr>
          <a:xfrm>
            <a:off x="571500" y="1164794"/>
            <a:ext cx="57150" cy="2813912"/>
          </a:xfrm>
          <a:prstGeom prst="rect">
            <a:avLst/>
          </a:prstGeom>
          <a:solidFill>
            <a:srgbClr val="38B2AC"/>
          </a:solidFill>
          <a:ln/>
        </p:spPr>
        <p:txBody>
          <a:bodyPr/>
          <a:lstStyle/>
          <a:p>
            <a:endParaRPr lang="en-US"/>
          </a:p>
        </p:txBody>
      </p:sp>
      <p:sp>
        <p:nvSpPr>
          <p:cNvPr id="6" name="Text 3"/>
          <p:cNvSpPr/>
          <p:nvPr/>
        </p:nvSpPr>
        <p:spPr>
          <a:xfrm>
            <a:off x="1000125" y="1593419"/>
            <a:ext cx="4143375" cy="502909"/>
          </a:xfrm>
          <a:prstGeom prst="rect">
            <a:avLst/>
          </a:prstGeom>
          <a:noFill/>
          <a:ln/>
        </p:spPr>
        <p:txBody>
          <a:bodyPr wrap="none" lIns="0" tIns="0" rIns="0" bIns="0" rtlCol="0" anchor="t">
            <a:spAutoFit/>
          </a:bodyPr>
          <a:lstStyle/>
          <a:p>
            <a:pPr marL="0" indent="0" algn="l">
              <a:lnSpc>
                <a:spcPts val="4000"/>
              </a:lnSpc>
              <a:buNone/>
            </a:pPr>
            <a:r>
              <a:rPr lang="en-US" sz="3294" b="1">
                <a:solidFill>
                  <a:srgbClr val="2C3E50"/>
                </a:solidFill>
                <a:latin typeface="Playfair Display" pitchFamily="34" charset="0"/>
                <a:ea typeface="Playfair Display" pitchFamily="34" charset="-122"/>
                <a:cs typeface="Playfair Display" pitchFamily="34" charset="-120"/>
              </a:rPr>
              <a:t>Days and Hours</a:t>
            </a:r>
            <a:endParaRPr lang="en-US" sz="3294"/>
          </a:p>
        </p:txBody>
      </p:sp>
      <p:sp>
        <p:nvSpPr>
          <p:cNvPr id="7" name="Text 4"/>
          <p:cNvSpPr/>
          <p:nvPr/>
        </p:nvSpPr>
        <p:spPr>
          <a:xfrm>
            <a:off x="1000125" y="2239203"/>
            <a:ext cx="2863348" cy="269304"/>
          </a:xfrm>
          <a:prstGeom prst="rect">
            <a:avLst/>
          </a:prstGeom>
          <a:noFill/>
          <a:ln/>
        </p:spPr>
        <p:txBody>
          <a:bodyPr wrap="none" lIns="0" tIns="0" rIns="0" bIns="0" rtlCol="0" anchor="t">
            <a:spAutoFit/>
          </a:bodyPr>
          <a:lstStyle/>
          <a:p>
            <a:pPr marL="0" indent="0" algn="l">
              <a:lnSpc>
                <a:spcPts val="2200"/>
              </a:lnSpc>
              <a:buNone/>
            </a:pPr>
            <a:r>
              <a:rPr lang="en-US" sz="1704" kern="0" spc="1">
                <a:solidFill>
                  <a:srgbClr val="D69E2E"/>
                </a:solidFill>
                <a:latin typeface="Inter" pitchFamily="34" charset="0"/>
                <a:ea typeface="Inter" pitchFamily="34" charset="-122"/>
                <a:cs typeface="Inter" pitchFamily="34" charset="-120"/>
              </a:rPr>
              <a:t>2026 MPAAA Spring Conference</a:t>
            </a:r>
            <a:endParaRPr lang="en-US" sz="1704"/>
          </a:p>
        </p:txBody>
      </p:sp>
      <p:sp>
        <p:nvSpPr>
          <p:cNvPr id="8" name="Text 5"/>
          <p:cNvSpPr/>
          <p:nvPr/>
        </p:nvSpPr>
        <p:spPr>
          <a:xfrm>
            <a:off x="1000125" y="2873211"/>
            <a:ext cx="4143375" cy="137517"/>
          </a:xfrm>
          <a:prstGeom prst="rect">
            <a:avLst/>
          </a:prstGeom>
          <a:noFill/>
          <a:ln/>
        </p:spPr>
        <p:txBody>
          <a:bodyPr wrap="none" lIns="0" tIns="0" rIns="0" bIns="0" rtlCol="0" anchor="t">
            <a:spAutoFit/>
          </a:bodyPr>
          <a:lstStyle/>
          <a:p>
            <a:pPr marL="0" indent="0" algn="l">
              <a:lnSpc>
                <a:spcPts val="1100"/>
              </a:lnSpc>
              <a:buNone/>
            </a:pPr>
            <a:r>
              <a:rPr lang="en-US" sz="784" b="1" kern="0" spc="2">
                <a:solidFill>
                  <a:srgbClr val="A0AEC0"/>
                </a:solidFill>
                <a:latin typeface="Inter" pitchFamily="34" charset="0"/>
                <a:ea typeface="Inter" pitchFamily="34" charset="-122"/>
                <a:cs typeface="Inter" pitchFamily="34" charset="-120"/>
              </a:rPr>
              <a:t>PRESENTED BY</a:t>
            </a:r>
            <a:endParaRPr lang="en-US" sz="784"/>
          </a:p>
        </p:txBody>
      </p:sp>
      <p:pic>
        <p:nvPicPr>
          <p:cNvPr id="9" name="Image 1" descr="preencoded.png"/>
          <p:cNvPicPr>
            <a:picLocks noChangeAspect="1"/>
          </p:cNvPicPr>
          <p:nvPr/>
        </p:nvPicPr>
        <p:blipFill>
          <a:blip r:embed="rId4"/>
          <a:stretch>
            <a:fillRect/>
          </a:stretch>
        </p:blipFill>
        <p:spPr>
          <a:xfrm>
            <a:off x="1000125" y="3140208"/>
            <a:ext cx="128588" cy="128588"/>
          </a:xfrm>
          <a:prstGeom prst="rect">
            <a:avLst/>
          </a:prstGeom>
        </p:spPr>
      </p:pic>
      <p:sp>
        <p:nvSpPr>
          <p:cNvPr id="10" name="Text 6"/>
          <p:cNvSpPr/>
          <p:nvPr/>
        </p:nvSpPr>
        <p:spPr>
          <a:xfrm>
            <a:off x="1235869" y="3117884"/>
            <a:ext cx="832247" cy="173236"/>
          </a:xfrm>
          <a:prstGeom prst="rect">
            <a:avLst/>
          </a:prstGeom>
          <a:noFill/>
          <a:ln/>
        </p:spPr>
        <p:txBody>
          <a:bodyPr wrap="none" lIns="0" tIns="0" rIns="0" bIns="0" rtlCol="0" anchor="t">
            <a:spAutoFit/>
          </a:bodyPr>
          <a:lstStyle/>
          <a:p>
            <a:pPr marL="0" indent="0" algn="l">
              <a:lnSpc>
                <a:spcPts val="1400"/>
              </a:lnSpc>
              <a:buNone/>
            </a:pPr>
            <a:r>
              <a:rPr lang="en-US" sz="1050">
                <a:solidFill>
                  <a:srgbClr val="4A5568"/>
                </a:solidFill>
                <a:latin typeface="Inter" pitchFamily="34" charset="0"/>
                <a:ea typeface="Inter" pitchFamily="34" charset="-122"/>
                <a:cs typeface="Inter" pitchFamily="34" charset="-120"/>
              </a:rPr>
              <a:t>Brian Ciloski</a:t>
            </a:r>
            <a:endParaRPr lang="en-US" sz="1050"/>
          </a:p>
        </p:txBody>
      </p:sp>
      <p:pic>
        <p:nvPicPr>
          <p:cNvPr id="11" name="Image 2" descr="preencoded.png"/>
          <p:cNvPicPr>
            <a:picLocks noChangeAspect="1"/>
          </p:cNvPicPr>
          <p:nvPr/>
        </p:nvPicPr>
        <p:blipFill>
          <a:blip r:embed="rId5"/>
          <a:stretch>
            <a:fillRect/>
          </a:stretch>
        </p:blipFill>
        <p:spPr>
          <a:xfrm>
            <a:off x="1000125" y="3399169"/>
            <a:ext cx="128588" cy="128588"/>
          </a:xfrm>
          <a:prstGeom prst="rect">
            <a:avLst/>
          </a:prstGeom>
        </p:spPr>
      </p:pic>
      <p:sp>
        <p:nvSpPr>
          <p:cNvPr id="12" name="Text 7"/>
          <p:cNvSpPr/>
          <p:nvPr/>
        </p:nvSpPr>
        <p:spPr>
          <a:xfrm>
            <a:off x="1235869" y="3376845"/>
            <a:ext cx="1019770" cy="173236"/>
          </a:xfrm>
          <a:prstGeom prst="rect">
            <a:avLst/>
          </a:prstGeom>
          <a:noFill/>
          <a:ln/>
        </p:spPr>
        <p:txBody>
          <a:bodyPr wrap="none" lIns="0" tIns="0" rIns="0" bIns="0" rtlCol="0" anchor="t">
            <a:spAutoFit/>
          </a:bodyPr>
          <a:lstStyle/>
          <a:p>
            <a:pPr marL="0" indent="0" algn="l">
              <a:lnSpc>
                <a:spcPts val="1400"/>
              </a:lnSpc>
              <a:buNone/>
            </a:pPr>
            <a:r>
              <a:rPr lang="en-US" sz="1050">
                <a:solidFill>
                  <a:srgbClr val="4A5568"/>
                </a:solidFill>
                <a:latin typeface="Inter" pitchFamily="34" charset="0"/>
                <a:ea typeface="Inter" pitchFamily="34" charset="-122"/>
                <a:cs typeface="Inter" pitchFamily="34" charset="-120"/>
              </a:rPr>
              <a:t>Jessica Beagle</a:t>
            </a:r>
            <a:endParaRPr lang="en-US" sz="105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865287" y="1810048"/>
            <a:ext cx="7413426" cy="1523405"/>
          </a:xfrm>
          <a:prstGeom prst="rect">
            <a:avLst/>
          </a:prstGeom>
          <a:noFill/>
          <a:ln/>
        </p:spPr>
        <p:txBody>
          <a:bodyPr wrap="none" lIns="0" tIns="0" rIns="0" bIns="0" rtlCol="0" anchor="t">
            <a:spAutoFit/>
          </a:bodyPr>
          <a:lstStyle/>
          <a:p>
            <a:pPr marL="0" indent="0" algn="l">
              <a:lnSpc>
                <a:spcPts val="10800"/>
              </a:lnSpc>
              <a:buNone/>
            </a:pPr>
            <a:r>
              <a:rPr lang="en-US" sz="8291" b="1">
                <a:solidFill>
                  <a:srgbClr val="FDFBF7">
                    <a:alpha val="10000"/>
                  </a:srgbClr>
                </a:solidFill>
                <a:latin typeface="Playfair Display" pitchFamily="34" charset="0"/>
                <a:ea typeface="Playfair Display" pitchFamily="34" charset="-122"/>
                <a:cs typeface="Playfair Display" pitchFamily="34" charset="-120"/>
              </a:rPr>
              <a:t>Requirements</a:t>
            </a:r>
            <a:endParaRPr lang="en-US" sz="8291"/>
          </a:p>
        </p:txBody>
      </p:sp>
      <p:sp>
        <p:nvSpPr>
          <p:cNvPr id="4" name="Text 1"/>
          <p:cNvSpPr/>
          <p:nvPr/>
        </p:nvSpPr>
        <p:spPr>
          <a:xfrm>
            <a:off x="2434233" y="2062758"/>
            <a:ext cx="4275534"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Requirements</a:t>
            </a:r>
            <a:endParaRPr lang="en-US" sz="4145"/>
          </a:p>
        </p:txBody>
      </p:sp>
      <p:sp>
        <p:nvSpPr>
          <p:cNvPr id="5" name="Text 2"/>
          <p:cNvSpPr/>
          <p:nvPr/>
        </p:nvSpPr>
        <p:spPr>
          <a:xfrm>
            <a:off x="8597503" y="4720233"/>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10</a:t>
            </a:r>
            <a:endParaRPr lang="en-US" sz="834"/>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2000250" cy="411463"/>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Requirements</a:t>
            </a:r>
            <a:endParaRPr lang="en-US" sz="2436"/>
          </a:p>
        </p:txBody>
      </p:sp>
      <p:sp>
        <p:nvSpPr>
          <p:cNvPr id="4" name="Text 1"/>
          <p:cNvSpPr/>
          <p:nvPr/>
        </p:nvSpPr>
        <p:spPr>
          <a:xfrm>
            <a:off x="571500" y="1090120"/>
            <a:ext cx="200025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The Three Requirements</a:t>
            </a:r>
            <a:endParaRPr lang="en-US" sz="1269"/>
          </a:p>
        </p:txBody>
      </p:sp>
      <p:sp>
        <p:nvSpPr>
          <p:cNvPr id="5" name="Shape 2"/>
          <p:cNvSpPr/>
          <p:nvPr/>
        </p:nvSpPr>
        <p:spPr>
          <a:xfrm>
            <a:off x="3143250" y="571500"/>
            <a:ext cx="5429250" cy="1571625"/>
          </a:xfrm>
          <a:prstGeom prst="rect">
            <a:avLst/>
          </a:prstGeom>
          <a:solidFill>
            <a:srgbClr val="38B2AC">
              <a:alpha val="5000"/>
            </a:srgbClr>
          </a:solidFill>
          <a:ln/>
        </p:spPr>
        <p:txBody>
          <a:bodyPr/>
          <a:lstStyle/>
          <a:p>
            <a:endParaRPr lang="en-US"/>
          </a:p>
        </p:txBody>
      </p:sp>
      <p:sp>
        <p:nvSpPr>
          <p:cNvPr id="6" name="Shape 3"/>
          <p:cNvSpPr/>
          <p:nvPr/>
        </p:nvSpPr>
        <p:spPr>
          <a:xfrm>
            <a:off x="3143250" y="571500"/>
            <a:ext cx="5429250" cy="28575"/>
          </a:xfrm>
          <a:prstGeom prst="rect">
            <a:avLst/>
          </a:prstGeom>
          <a:solidFill>
            <a:srgbClr val="38B2AC"/>
          </a:solidFill>
          <a:ln/>
        </p:spPr>
        <p:txBody>
          <a:bodyPr/>
          <a:lstStyle/>
          <a:p>
            <a:endParaRPr lang="en-US"/>
          </a:p>
        </p:txBody>
      </p:sp>
      <p:sp>
        <p:nvSpPr>
          <p:cNvPr id="7" name="Text 4"/>
          <p:cNvSpPr/>
          <p:nvPr/>
        </p:nvSpPr>
        <p:spPr>
          <a:xfrm>
            <a:off x="3464719" y="821531"/>
            <a:ext cx="4786313" cy="266105"/>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Days and Hours</a:t>
            </a:r>
            <a:endParaRPr lang="en-US" sz="1397"/>
          </a:p>
        </p:txBody>
      </p:sp>
      <p:sp>
        <p:nvSpPr>
          <p:cNvPr id="8" name="Text 5"/>
          <p:cNvSpPr/>
          <p:nvPr/>
        </p:nvSpPr>
        <p:spPr>
          <a:xfrm>
            <a:off x="3464719" y="1123355"/>
            <a:ext cx="4786313" cy="155377"/>
          </a:xfrm>
          <a:prstGeom prst="rect">
            <a:avLst/>
          </a:prstGeom>
          <a:noFill/>
          <a:ln/>
        </p:spPr>
        <p:txBody>
          <a:bodyPr wrap="none" lIns="0" tIns="0" rIns="0" bIns="0" rtlCol="0" anchor="t">
            <a:spAutoFit/>
          </a:bodyPr>
          <a:lstStyle/>
          <a:p>
            <a:pPr marL="0" indent="0" algn="l">
              <a:lnSpc>
                <a:spcPts val="1100"/>
              </a:lnSpc>
              <a:buNone/>
            </a:pPr>
            <a:r>
              <a:rPr lang="en-US" sz="834" kern="0" spc="1">
                <a:solidFill>
                  <a:srgbClr val="A0AEC0"/>
                </a:solidFill>
                <a:latin typeface="monospace" pitchFamily="34" charset="0"/>
                <a:ea typeface="monospace" pitchFamily="34" charset="-122"/>
                <a:cs typeface="monospace" pitchFamily="34" charset="-120"/>
              </a:rPr>
              <a:t>MCL 388.1701(3)(a)</a:t>
            </a:r>
            <a:endParaRPr lang="en-US" sz="834"/>
          </a:p>
        </p:txBody>
      </p:sp>
      <p:sp>
        <p:nvSpPr>
          <p:cNvPr id="9" name="Text 6"/>
          <p:cNvSpPr/>
          <p:nvPr/>
        </p:nvSpPr>
        <p:spPr>
          <a:xfrm>
            <a:off x="3464719" y="1457325"/>
            <a:ext cx="4786313" cy="502909"/>
          </a:xfrm>
          <a:prstGeom prst="rect">
            <a:avLst/>
          </a:prstGeom>
          <a:noFill/>
          <a:ln/>
        </p:spPr>
        <p:txBody>
          <a:bodyPr wrap="square" lIns="0" tIns="0" rIns="0" bIns="0" rtlCol="0" anchor="t">
            <a:spAutoFit/>
          </a:bodyPr>
          <a:lstStyle/>
          <a:p>
            <a:pPr marL="0" indent="0" algn="l">
              <a:lnSpc>
                <a:spcPts val="2000"/>
              </a:lnSpc>
              <a:buNone/>
            </a:pPr>
            <a:r>
              <a:rPr lang="en-US" sz="1159" i="1">
                <a:solidFill>
                  <a:srgbClr val="4A5568"/>
                </a:solidFill>
                <a:latin typeface="Inter" pitchFamily="34" charset="0"/>
                <a:ea typeface="Inter" pitchFamily="34" charset="-122"/>
                <a:cs typeface="Inter" pitchFamily="34" charset="-120"/>
              </a:rPr>
              <a:t>Except as otherwise provided in this section, each district shall provide at least </a:t>
            </a:r>
            <a:r>
              <a:rPr lang="en-US" sz="1090" b="1">
                <a:solidFill>
                  <a:srgbClr val="2C3E50"/>
                </a:solidFill>
                <a:latin typeface="Inter" pitchFamily="34" charset="0"/>
                <a:ea typeface="Inter" pitchFamily="34" charset="-122"/>
                <a:cs typeface="Inter" pitchFamily="34" charset="-120"/>
              </a:rPr>
              <a:t>1,098 hours</a:t>
            </a:r>
            <a:r>
              <a:rPr lang="en-US" sz="1159" i="1">
                <a:solidFill>
                  <a:srgbClr val="4A5568"/>
                </a:solidFill>
                <a:latin typeface="Inter" pitchFamily="34" charset="0"/>
                <a:ea typeface="Inter" pitchFamily="34" charset="-122"/>
                <a:cs typeface="Inter" pitchFamily="34" charset="-120"/>
              </a:rPr>
              <a:t> and </a:t>
            </a:r>
            <a:r>
              <a:rPr lang="en-US" sz="1090" b="1">
                <a:solidFill>
                  <a:srgbClr val="2C3E50"/>
                </a:solidFill>
                <a:latin typeface="Inter" pitchFamily="34" charset="0"/>
                <a:ea typeface="Inter" pitchFamily="34" charset="-122"/>
                <a:cs typeface="Inter" pitchFamily="34" charset="-120"/>
              </a:rPr>
              <a:t>180 days</a:t>
            </a:r>
            <a:r>
              <a:rPr lang="en-US" sz="1159" i="1">
                <a:solidFill>
                  <a:srgbClr val="4A5568"/>
                </a:solidFill>
                <a:latin typeface="Inter" pitchFamily="34" charset="0"/>
                <a:ea typeface="Inter" pitchFamily="34" charset="-122"/>
                <a:cs typeface="Inter" pitchFamily="34" charset="-120"/>
              </a:rPr>
              <a:t> of pupil instruction.</a:t>
            </a:r>
            <a:endParaRPr lang="en-US" sz="1159"/>
          </a:p>
        </p:txBody>
      </p:sp>
      <p:sp>
        <p:nvSpPr>
          <p:cNvPr id="10" name="Shape 7"/>
          <p:cNvSpPr/>
          <p:nvPr/>
        </p:nvSpPr>
        <p:spPr>
          <a:xfrm>
            <a:off x="3143250" y="2428875"/>
            <a:ext cx="5429250" cy="1920218"/>
          </a:xfrm>
          <a:prstGeom prst="rect">
            <a:avLst/>
          </a:prstGeom>
          <a:solidFill>
            <a:srgbClr val="D69E2E">
              <a:alpha val="5000"/>
            </a:srgbClr>
          </a:solidFill>
          <a:ln/>
        </p:spPr>
        <p:txBody>
          <a:bodyPr/>
          <a:lstStyle/>
          <a:p>
            <a:endParaRPr lang="en-US"/>
          </a:p>
        </p:txBody>
      </p:sp>
      <p:sp>
        <p:nvSpPr>
          <p:cNvPr id="11" name="Shape 8"/>
          <p:cNvSpPr/>
          <p:nvPr/>
        </p:nvSpPr>
        <p:spPr>
          <a:xfrm>
            <a:off x="3143250" y="2428875"/>
            <a:ext cx="5429250" cy="28575"/>
          </a:xfrm>
          <a:prstGeom prst="rect">
            <a:avLst/>
          </a:prstGeom>
          <a:solidFill>
            <a:srgbClr val="D69E2E"/>
          </a:solidFill>
          <a:ln/>
        </p:spPr>
        <p:txBody>
          <a:bodyPr/>
          <a:lstStyle/>
          <a:p>
            <a:endParaRPr lang="en-US"/>
          </a:p>
        </p:txBody>
      </p:sp>
      <p:sp>
        <p:nvSpPr>
          <p:cNvPr id="12" name="Text 9"/>
          <p:cNvSpPr/>
          <p:nvPr/>
        </p:nvSpPr>
        <p:spPr>
          <a:xfrm>
            <a:off x="3214688" y="1243013"/>
            <a:ext cx="169664" cy="571500"/>
          </a:xfrm>
          <a:prstGeom prst="rect">
            <a:avLst/>
          </a:prstGeom>
          <a:noFill/>
          <a:ln/>
        </p:spPr>
        <p:txBody>
          <a:bodyPr wrap="none" lIns="0" tIns="0" rIns="0" bIns="0" rtlCol="0" anchor="t">
            <a:spAutoFit/>
          </a:bodyPr>
          <a:lstStyle/>
          <a:p>
            <a:pPr marL="0" indent="0" algn="l">
              <a:lnSpc>
                <a:spcPts val="4500"/>
              </a:lnSpc>
              <a:buNone/>
            </a:pPr>
            <a:r>
              <a:rPr lang="en-US" sz="4410" i="1">
                <a:solidFill>
                  <a:srgbClr val="38B2AC">
                    <a:alpha val="20000"/>
                  </a:srgbClr>
                </a:solidFill>
                <a:latin typeface="Playfair Display" pitchFamily="34" charset="0"/>
                <a:ea typeface="Playfair Display" pitchFamily="34" charset="-122"/>
                <a:cs typeface="Playfair Display" pitchFamily="34" charset="-120"/>
              </a:rPr>
              <a:t>\"</a:t>
            </a:r>
            <a:endParaRPr lang="en-US" sz="4410"/>
          </a:p>
        </p:txBody>
      </p:sp>
      <p:sp>
        <p:nvSpPr>
          <p:cNvPr id="13" name="Text 10"/>
          <p:cNvSpPr/>
          <p:nvPr/>
        </p:nvSpPr>
        <p:spPr>
          <a:xfrm>
            <a:off x="3464719" y="2678906"/>
            <a:ext cx="4786313" cy="266105"/>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Attendance</a:t>
            </a:r>
            <a:endParaRPr lang="en-US" sz="1397"/>
          </a:p>
        </p:txBody>
      </p:sp>
      <p:sp>
        <p:nvSpPr>
          <p:cNvPr id="14" name="Text 11"/>
          <p:cNvSpPr/>
          <p:nvPr/>
        </p:nvSpPr>
        <p:spPr>
          <a:xfrm>
            <a:off x="3464719" y="2980730"/>
            <a:ext cx="4786313" cy="155377"/>
          </a:xfrm>
          <a:prstGeom prst="rect">
            <a:avLst/>
          </a:prstGeom>
          <a:noFill/>
          <a:ln/>
        </p:spPr>
        <p:txBody>
          <a:bodyPr wrap="none" lIns="0" tIns="0" rIns="0" bIns="0" rtlCol="0" anchor="t">
            <a:spAutoFit/>
          </a:bodyPr>
          <a:lstStyle/>
          <a:p>
            <a:pPr marL="0" indent="0" algn="l">
              <a:lnSpc>
                <a:spcPts val="1100"/>
              </a:lnSpc>
              <a:buNone/>
            </a:pPr>
            <a:r>
              <a:rPr lang="en-US" sz="834" kern="0" spc="1">
                <a:solidFill>
                  <a:srgbClr val="A0AEC0"/>
                </a:solidFill>
                <a:latin typeface="monospace" pitchFamily="34" charset="0"/>
                <a:ea typeface="monospace" pitchFamily="34" charset="-122"/>
                <a:cs typeface="monospace" pitchFamily="34" charset="-120"/>
              </a:rPr>
              <a:t>MCL 388.1701(3)(d)</a:t>
            </a:r>
            <a:endParaRPr lang="en-US" sz="834"/>
          </a:p>
        </p:txBody>
      </p:sp>
      <p:sp>
        <p:nvSpPr>
          <p:cNvPr id="15" name="Text 12"/>
          <p:cNvSpPr/>
          <p:nvPr/>
        </p:nvSpPr>
        <p:spPr>
          <a:xfrm>
            <a:off x="3464719" y="3314700"/>
            <a:ext cx="4786313" cy="1005818"/>
          </a:xfrm>
          <a:prstGeom prst="rect">
            <a:avLst/>
          </a:prstGeom>
          <a:noFill/>
          <a:ln/>
        </p:spPr>
        <p:txBody>
          <a:bodyPr wrap="square" lIns="0" tIns="0" rIns="0" bIns="0" rtlCol="0" anchor="t">
            <a:spAutoFit/>
          </a:bodyPr>
          <a:lstStyle/>
          <a:p>
            <a:pPr marL="0" indent="0" algn="l">
              <a:lnSpc>
                <a:spcPts val="2000"/>
              </a:lnSpc>
              <a:buNone/>
            </a:pPr>
            <a:r>
              <a:rPr lang="en-US" sz="1159" i="1">
                <a:solidFill>
                  <a:srgbClr val="4A5568"/>
                </a:solidFill>
                <a:latin typeface="Inter" pitchFamily="34" charset="0"/>
                <a:ea typeface="Inter" pitchFamily="34" charset="-122"/>
                <a:cs typeface="Inter" pitchFamily="34" charset="-120"/>
              </a:rPr>
              <a:t>...if a district does not have at least </a:t>
            </a:r>
            <a:r>
              <a:rPr lang="en-US" sz="1090" b="1">
                <a:solidFill>
                  <a:srgbClr val="2C3E50"/>
                </a:solidFill>
                <a:latin typeface="Inter" pitchFamily="34" charset="0"/>
                <a:ea typeface="Inter" pitchFamily="34" charset="-122"/>
                <a:cs typeface="Inter" pitchFamily="34" charset="-120"/>
              </a:rPr>
              <a:t>75%</a:t>
            </a:r>
            <a:r>
              <a:rPr lang="en-US" sz="1159" i="1">
                <a:solidFill>
                  <a:srgbClr val="4A5568"/>
                </a:solidFill>
                <a:latin typeface="Inter" pitchFamily="34" charset="0"/>
                <a:ea typeface="Inter" pitchFamily="34" charset="-122"/>
                <a:cs typeface="Inter" pitchFamily="34" charset="-120"/>
              </a:rPr>
              <a:t> of the district's membership in attendance on any day of pupil instruction, the department shall pay the district state aid in that proportion of 1/180 that the actual percent of attendance bears to 75%.</a:t>
            </a:r>
            <a:endParaRPr lang="en-US" sz="1159"/>
          </a:p>
        </p:txBody>
      </p:sp>
      <p:sp>
        <p:nvSpPr>
          <p:cNvPr id="16" name="Text 13"/>
          <p:cNvSpPr/>
          <p:nvPr/>
        </p:nvSpPr>
        <p:spPr>
          <a:xfrm>
            <a:off x="8622506" y="4720233"/>
            <a:ext cx="9286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11</a:t>
            </a:r>
            <a:endParaRPr lang="en-US" sz="834"/>
          </a:p>
        </p:txBody>
      </p:sp>
      <p:sp>
        <p:nvSpPr>
          <p:cNvPr id="17" name="Text 14"/>
          <p:cNvSpPr/>
          <p:nvPr/>
        </p:nvSpPr>
        <p:spPr>
          <a:xfrm>
            <a:off x="3214688" y="3100388"/>
            <a:ext cx="169664" cy="571500"/>
          </a:xfrm>
          <a:prstGeom prst="rect">
            <a:avLst/>
          </a:prstGeom>
          <a:noFill/>
          <a:ln/>
        </p:spPr>
        <p:txBody>
          <a:bodyPr wrap="none" lIns="0" tIns="0" rIns="0" bIns="0" rtlCol="0" anchor="t">
            <a:spAutoFit/>
          </a:bodyPr>
          <a:lstStyle/>
          <a:p>
            <a:pPr marL="0" indent="0" algn="l">
              <a:lnSpc>
                <a:spcPts val="4500"/>
              </a:lnSpc>
              <a:buNone/>
            </a:pPr>
            <a:r>
              <a:rPr lang="en-US" sz="4410" i="1">
                <a:solidFill>
                  <a:srgbClr val="D69E2E">
                    <a:alpha val="20000"/>
                  </a:srgbClr>
                </a:solidFill>
                <a:latin typeface="Playfair Display" pitchFamily="34" charset="0"/>
                <a:ea typeface="Playfair Display" pitchFamily="34" charset="-122"/>
                <a:cs typeface="Playfair Display" pitchFamily="34" charset="-120"/>
              </a:rPr>
              <a:t>\"</a:t>
            </a:r>
            <a:endParaRPr lang="en-US" sz="441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Requirements</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All Three Must Be Met</a:t>
            </a:r>
            <a:endParaRPr lang="en-US" sz="1269"/>
          </a:p>
        </p:txBody>
      </p:sp>
      <p:sp>
        <p:nvSpPr>
          <p:cNvPr id="5" name="Text 2"/>
          <p:cNvSpPr/>
          <p:nvPr/>
        </p:nvSpPr>
        <p:spPr>
          <a:xfrm>
            <a:off x="571500" y="1664494"/>
            <a:ext cx="1143000" cy="400050"/>
          </a:xfrm>
          <a:prstGeom prst="rect">
            <a:avLst/>
          </a:prstGeom>
          <a:noFill/>
          <a:ln/>
        </p:spPr>
        <p:txBody>
          <a:bodyPr wrap="none" lIns="0" tIns="0" rIns="0" bIns="0" rtlCol="0" anchor="t">
            <a:spAutoFit/>
          </a:bodyPr>
          <a:lstStyle/>
          <a:p>
            <a:pPr marL="0" indent="0" algn="l">
              <a:lnSpc>
                <a:spcPts val="3200"/>
              </a:lnSpc>
              <a:buNone/>
            </a:pPr>
            <a:r>
              <a:rPr lang="en-US" sz="2862" b="1">
                <a:solidFill>
                  <a:srgbClr val="38B2AC"/>
                </a:solidFill>
                <a:latin typeface="Playfair Display" pitchFamily="34" charset="0"/>
                <a:ea typeface="Playfair Display" pitchFamily="34" charset="-122"/>
                <a:cs typeface="Playfair Display" pitchFamily="34" charset="-120"/>
              </a:rPr>
              <a:t>180</a:t>
            </a:r>
            <a:endParaRPr lang="en-US" sz="2862"/>
          </a:p>
        </p:txBody>
      </p:sp>
      <p:sp>
        <p:nvSpPr>
          <p:cNvPr id="6" name="Text 3"/>
          <p:cNvSpPr/>
          <p:nvPr/>
        </p:nvSpPr>
        <p:spPr>
          <a:xfrm>
            <a:off x="1714500" y="1752005"/>
            <a:ext cx="2182416" cy="225028"/>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Inter" pitchFamily="34" charset="0"/>
                <a:ea typeface="Inter" pitchFamily="34" charset="-122"/>
                <a:cs typeface="Inter" pitchFamily="34" charset="-120"/>
              </a:rPr>
              <a:t>Days of pupil instruction</a:t>
            </a:r>
            <a:endParaRPr lang="en-US" sz="1295"/>
          </a:p>
        </p:txBody>
      </p:sp>
      <p:sp>
        <p:nvSpPr>
          <p:cNvPr id="7" name="Text 4"/>
          <p:cNvSpPr/>
          <p:nvPr/>
        </p:nvSpPr>
        <p:spPr>
          <a:xfrm>
            <a:off x="571500" y="2278856"/>
            <a:ext cx="1143000" cy="400050"/>
          </a:xfrm>
          <a:prstGeom prst="rect">
            <a:avLst/>
          </a:prstGeom>
          <a:noFill/>
          <a:ln/>
        </p:spPr>
        <p:txBody>
          <a:bodyPr wrap="none" lIns="0" tIns="0" rIns="0" bIns="0" rtlCol="0" anchor="t">
            <a:spAutoFit/>
          </a:bodyPr>
          <a:lstStyle/>
          <a:p>
            <a:pPr marL="0" indent="0" algn="l">
              <a:lnSpc>
                <a:spcPts val="3200"/>
              </a:lnSpc>
              <a:buNone/>
            </a:pPr>
            <a:r>
              <a:rPr lang="en-US" sz="2862" b="1">
                <a:solidFill>
                  <a:srgbClr val="38B2AC"/>
                </a:solidFill>
                <a:latin typeface="Playfair Display" pitchFamily="34" charset="0"/>
                <a:ea typeface="Playfair Display" pitchFamily="34" charset="-122"/>
                <a:cs typeface="Playfair Display" pitchFamily="34" charset="-120"/>
              </a:rPr>
              <a:t>1,098</a:t>
            </a:r>
            <a:endParaRPr lang="en-US" sz="2862"/>
          </a:p>
        </p:txBody>
      </p:sp>
      <p:sp>
        <p:nvSpPr>
          <p:cNvPr id="8" name="Text 5"/>
          <p:cNvSpPr/>
          <p:nvPr/>
        </p:nvSpPr>
        <p:spPr>
          <a:xfrm>
            <a:off x="1714500" y="2366367"/>
            <a:ext cx="2275284" cy="225028"/>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Inter" pitchFamily="34" charset="0"/>
                <a:ea typeface="Inter" pitchFamily="34" charset="-122"/>
                <a:cs typeface="Inter" pitchFamily="34" charset="-120"/>
              </a:rPr>
              <a:t>Hours of pupil instruction</a:t>
            </a:r>
            <a:endParaRPr lang="en-US" sz="1295"/>
          </a:p>
        </p:txBody>
      </p:sp>
      <p:sp>
        <p:nvSpPr>
          <p:cNvPr id="9" name="Text 6"/>
          <p:cNvSpPr/>
          <p:nvPr/>
        </p:nvSpPr>
        <p:spPr>
          <a:xfrm>
            <a:off x="571500" y="2918222"/>
            <a:ext cx="1114118" cy="400050"/>
          </a:xfrm>
          <a:prstGeom prst="rect">
            <a:avLst/>
          </a:prstGeom>
          <a:noFill/>
          <a:ln/>
        </p:spPr>
        <p:txBody>
          <a:bodyPr wrap="none" lIns="0" tIns="0" rIns="0" bIns="0" rtlCol="0" anchor="t">
            <a:spAutoFit/>
          </a:bodyPr>
          <a:lstStyle/>
          <a:p>
            <a:pPr marL="0" indent="0" algn="l">
              <a:lnSpc>
                <a:spcPts val="3200"/>
              </a:lnSpc>
              <a:buNone/>
            </a:pPr>
            <a:r>
              <a:rPr lang="en-US" sz="2862" b="1">
                <a:solidFill>
                  <a:srgbClr val="38B2AC"/>
                </a:solidFill>
                <a:latin typeface="Playfair Display" pitchFamily="34" charset="0"/>
                <a:ea typeface="Playfair Display" pitchFamily="34" charset="-122"/>
                <a:cs typeface="Playfair Display" pitchFamily="34" charset="-120"/>
              </a:rPr>
              <a:t>75%</a:t>
            </a:r>
            <a:endParaRPr lang="en-US" sz="2862"/>
          </a:p>
        </p:txBody>
      </p:sp>
      <p:sp>
        <p:nvSpPr>
          <p:cNvPr id="10" name="Text 7"/>
          <p:cNvSpPr/>
          <p:nvPr/>
        </p:nvSpPr>
        <p:spPr>
          <a:xfrm>
            <a:off x="1685618" y="2893219"/>
            <a:ext cx="3086407" cy="450056"/>
          </a:xfrm>
          <a:prstGeom prst="rect">
            <a:avLst/>
          </a:prstGeom>
          <a:noFill/>
          <a:ln/>
        </p:spPr>
        <p:txBody>
          <a:bodyPr wrap="square" lIns="0" tIns="0" rIns="0" bIns="0" rtlCol="0" anchor="t">
            <a:spAutoFit/>
          </a:bodyPr>
          <a:lstStyle/>
          <a:p>
            <a:pPr marL="0" indent="0" algn="l">
              <a:lnSpc>
                <a:spcPts val="1800"/>
              </a:lnSpc>
              <a:buNone/>
            </a:pPr>
            <a:r>
              <a:rPr lang="en-US" sz="1295" b="1">
                <a:solidFill>
                  <a:srgbClr val="2C3E50"/>
                </a:solidFill>
                <a:latin typeface="Inter" pitchFamily="34" charset="0"/>
                <a:ea typeface="Inter" pitchFamily="34" charset="-122"/>
                <a:cs typeface="Inter" pitchFamily="34" charset="-120"/>
              </a:rPr>
              <a:t>Attendance on each scheduled day</a:t>
            </a:r>
            <a:endParaRPr lang="en-US" sz="1295"/>
          </a:p>
        </p:txBody>
      </p:sp>
      <p:sp>
        <p:nvSpPr>
          <p:cNvPr id="11" name="Text 8"/>
          <p:cNvSpPr/>
          <p:nvPr/>
        </p:nvSpPr>
        <p:spPr>
          <a:xfrm>
            <a:off x="571500" y="3700463"/>
            <a:ext cx="4200525" cy="457200"/>
          </a:xfrm>
          <a:prstGeom prst="rect">
            <a:avLst/>
          </a:prstGeom>
          <a:noFill/>
          <a:ln/>
        </p:spPr>
        <p:txBody>
          <a:bodyPr wrap="square" lIns="170053" tIns="0" rIns="0" bIns="0" rtlCol="0" anchor="t">
            <a:spAutoFit/>
          </a:bodyPr>
          <a:lstStyle/>
          <a:p>
            <a:pPr marL="0" indent="0" algn="l">
              <a:lnSpc>
                <a:spcPts val="1800"/>
              </a:lnSpc>
              <a:buNone/>
            </a:pPr>
            <a:r>
              <a:rPr lang="en-US" sz="1050">
                <a:solidFill>
                  <a:srgbClr val="4A5568"/>
                </a:solidFill>
                <a:latin typeface="Inter" pitchFamily="34" charset="0"/>
                <a:ea typeface="Inter" pitchFamily="34" charset="-122"/>
                <a:cs typeface="Inter" pitchFamily="34" charset="-120"/>
              </a:rPr>
              <a:t>These requirements apply to specialized programs, such as shared time, and to all grades K–12.</a:t>
            </a:r>
            <a:endParaRPr lang="en-US" sz="1050"/>
          </a:p>
        </p:txBody>
      </p:sp>
      <p:sp>
        <p:nvSpPr>
          <p:cNvPr id="12" name="Shape 9"/>
          <p:cNvSpPr/>
          <p:nvPr/>
        </p:nvSpPr>
        <p:spPr>
          <a:xfrm>
            <a:off x="5200650" y="1664494"/>
            <a:ext cx="3371850" cy="3346847"/>
          </a:xfrm>
          <a:prstGeom prst="rect">
            <a:avLst/>
          </a:prstGeom>
          <a:solidFill>
            <a:srgbClr val="38B2AC">
              <a:alpha val="5000"/>
            </a:srgbClr>
          </a:solidFill>
          <a:ln/>
        </p:spPr>
        <p:txBody>
          <a:bodyPr/>
          <a:lstStyle/>
          <a:p>
            <a:endParaRPr lang="en-US"/>
          </a:p>
        </p:txBody>
      </p:sp>
      <p:sp>
        <p:nvSpPr>
          <p:cNvPr id="13" name="Shape 10"/>
          <p:cNvSpPr/>
          <p:nvPr/>
        </p:nvSpPr>
        <p:spPr>
          <a:xfrm>
            <a:off x="5200650" y="1664494"/>
            <a:ext cx="3371850" cy="42863"/>
          </a:xfrm>
          <a:prstGeom prst="rect">
            <a:avLst/>
          </a:prstGeom>
          <a:solidFill>
            <a:srgbClr val="38B2AC"/>
          </a:solidFill>
          <a:ln/>
        </p:spPr>
        <p:txBody>
          <a:bodyPr/>
          <a:lstStyle/>
          <a:p>
            <a:endParaRPr lang="en-US"/>
          </a:p>
        </p:txBody>
      </p:sp>
      <p:sp>
        <p:nvSpPr>
          <p:cNvPr id="14" name="Text 11"/>
          <p:cNvSpPr/>
          <p:nvPr/>
        </p:nvSpPr>
        <p:spPr>
          <a:xfrm>
            <a:off x="5486400" y="1950244"/>
            <a:ext cx="2800350"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Exceptions Include:</a:t>
            </a:r>
            <a:endParaRPr lang="en-US" sz="1602"/>
          </a:p>
        </p:txBody>
      </p:sp>
      <p:sp>
        <p:nvSpPr>
          <p:cNvPr id="15" name="Text 12"/>
          <p:cNvSpPr/>
          <p:nvPr/>
        </p:nvSpPr>
        <p:spPr>
          <a:xfrm>
            <a:off x="5486400" y="2482453"/>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16" name="Text 13"/>
          <p:cNvSpPr/>
          <p:nvPr/>
        </p:nvSpPr>
        <p:spPr>
          <a:xfrm>
            <a:off x="5664994" y="2468166"/>
            <a:ext cx="2621756" cy="214313"/>
          </a:xfrm>
          <a:prstGeom prst="rect">
            <a:avLst/>
          </a:prstGeom>
          <a:noFill/>
          <a:ln/>
        </p:spPr>
        <p:txBody>
          <a:bodyPr wrap="none" lIns="0"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Collective Bargaining Agreement</a:t>
            </a:r>
            <a:endParaRPr lang="en-US" sz="987"/>
          </a:p>
        </p:txBody>
      </p:sp>
      <p:sp>
        <p:nvSpPr>
          <p:cNvPr id="17" name="Text 14"/>
          <p:cNvSpPr/>
          <p:nvPr/>
        </p:nvSpPr>
        <p:spPr>
          <a:xfrm>
            <a:off x="5664994" y="2728913"/>
            <a:ext cx="2489597" cy="348258"/>
          </a:xfrm>
          <a:prstGeom prst="rect">
            <a:avLst/>
          </a:prstGeom>
          <a:noFill/>
          <a:ln/>
        </p:spPr>
        <p:txBody>
          <a:bodyPr wrap="square" lIns="0"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With a complete school calendar in place as of June 24, 2014.</a:t>
            </a:r>
            <a:endParaRPr lang="en-US" sz="942"/>
          </a:p>
        </p:txBody>
      </p:sp>
      <p:sp>
        <p:nvSpPr>
          <p:cNvPr id="18" name="Text 15"/>
          <p:cNvSpPr/>
          <p:nvPr/>
        </p:nvSpPr>
        <p:spPr>
          <a:xfrm>
            <a:off x="5486400" y="3289697"/>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19" name="Text 16"/>
          <p:cNvSpPr/>
          <p:nvPr/>
        </p:nvSpPr>
        <p:spPr>
          <a:xfrm>
            <a:off x="5664994" y="3275409"/>
            <a:ext cx="2621756" cy="214313"/>
          </a:xfrm>
          <a:prstGeom prst="rect">
            <a:avLst/>
          </a:prstGeom>
          <a:noFill/>
          <a:ln/>
        </p:spPr>
        <p:txBody>
          <a:bodyPr wrap="none" lIns="0"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Kindergarten</a:t>
            </a:r>
            <a:endParaRPr lang="en-US" sz="987"/>
          </a:p>
        </p:txBody>
      </p:sp>
      <p:sp>
        <p:nvSpPr>
          <p:cNvPr id="20" name="Text 17"/>
          <p:cNvSpPr/>
          <p:nvPr/>
        </p:nvSpPr>
        <p:spPr>
          <a:xfrm>
            <a:off x="5664994" y="3536156"/>
            <a:ext cx="2027039" cy="348258"/>
          </a:xfrm>
          <a:prstGeom prst="rect">
            <a:avLst/>
          </a:prstGeom>
          <a:noFill/>
          <a:ln/>
        </p:spPr>
        <p:txBody>
          <a:bodyPr wrap="square" lIns="0"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No day requirement (Sec. 101(5)); membership is hours-based only.</a:t>
            </a:r>
            <a:endParaRPr lang="en-US" sz="942"/>
          </a:p>
        </p:txBody>
      </p:sp>
      <p:sp>
        <p:nvSpPr>
          <p:cNvPr id="21" name="Text 18"/>
          <p:cNvSpPr/>
          <p:nvPr/>
        </p:nvSpPr>
        <p:spPr>
          <a:xfrm>
            <a:off x="5486400" y="4082653"/>
            <a:ext cx="2800350" cy="600075"/>
          </a:xfrm>
          <a:prstGeom prst="rect">
            <a:avLst/>
          </a:prstGeom>
          <a:noFill/>
          <a:ln/>
        </p:spPr>
        <p:txBody>
          <a:bodyPr wrap="square" lIns="212598" tIns="0" rIns="0" bIns="0" rtlCol="0" anchor="t">
            <a:spAutoFit/>
          </a:bodyPr>
          <a:lstStyle/>
          <a:p>
            <a:pPr marL="0" indent="0" algn="l">
              <a:lnSpc>
                <a:spcPts val="1500"/>
              </a:lnSpc>
              <a:buNone/>
            </a:pPr>
            <a:r>
              <a:rPr lang="en-US" sz="987" b="1">
                <a:solidFill>
                  <a:srgbClr val="2C3E50"/>
                </a:solidFill>
                <a:latin typeface="Inter" pitchFamily="34" charset="0"/>
                <a:ea typeface="Inter" pitchFamily="34" charset="-122"/>
                <a:cs typeface="Inter" pitchFamily="34" charset="-120"/>
              </a:rPr>
              <a:t>Approved Waivers</a:t>
            </a:r>
            <a:r>
              <a:rPr lang="en-US" sz="942">
                <a:solidFill>
                  <a:srgbClr val="4A5568"/>
                </a:solidFill>
                <a:latin typeface="Inter" pitchFamily="34" charset="0"/>
                <a:ea typeface="Inter" pitchFamily="34" charset="-122"/>
                <a:cs typeface="Inter" pitchFamily="34" charset="-120"/>
              </a:rPr>
              <a:t> Districts with an approved waiver under Sec. 101(9) or Sec. 101(3)(h).</a:t>
            </a:r>
            <a:endParaRPr lang="en-US" sz="987"/>
          </a:p>
        </p:txBody>
      </p:sp>
      <p:sp>
        <p:nvSpPr>
          <p:cNvPr id="22" name="Text 19"/>
          <p:cNvSpPr/>
          <p:nvPr/>
        </p:nvSpPr>
        <p:spPr>
          <a:xfrm>
            <a:off x="8599289" y="4720233"/>
            <a:ext cx="116086"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12</a:t>
            </a:r>
            <a:endParaRPr lang="en-US" sz="834"/>
          </a:p>
        </p:txBody>
      </p:sp>
      <p:sp>
        <p:nvSpPr>
          <p:cNvPr id="23" name="Text 20"/>
          <p:cNvSpPr/>
          <p:nvPr/>
        </p:nvSpPr>
        <p:spPr>
          <a:xfrm>
            <a:off x="5486400" y="4096941"/>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2308324" y="1524298"/>
            <a:ext cx="4527351" cy="2094905"/>
          </a:xfrm>
          <a:prstGeom prst="rect">
            <a:avLst/>
          </a:prstGeom>
          <a:noFill/>
          <a:ln/>
        </p:spPr>
        <p:txBody>
          <a:bodyPr wrap="none" lIns="0" tIns="0" rIns="0" bIns="0" rtlCol="0" anchor="t">
            <a:spAutoFit/>
          </a:bodyPr>
          <a:lstStyle/>
          <a:p>
            <a:pPr marL="0" indent="0" algn="l">
              <a:lnSpc>
                <a:spcPts val="14900"/>
              </a:lnSpc>
              <a:buNone/>
            </a:pPr>
            <a:r>
              <a:rPr lang="en-US" sz="11400" b="1">
                <a:solidFill>
                  <a:srgbClr val="FDFBF7">
                    <a:alpha val="10000"/>
                  </a:srgbClr>
                </a:solidFill>
                <a:latin typeface="Playfair Display" pitchFamily="34" charset="0"/>
                <a:ea typeface="Playfair Display" pitchFamily="34" charset="-122"/>
                <a:cs typeface="Playfair Display" pitchFamily="34" charset="-120"/>
              </a:rPr>
              <a:t>Hours</a:t>
            </a:r>
            <a:endParaRPr lang="en-US" sz="11400"/>
          </a:p>
        </p:txBody>
      </p:sp>
      <p:sp>
        <p:nvSpPr>
          <p:cNvPr id="4" name="Text 1"/>
          <p:cNvSpPr/>
          <p:nvPr/>
        </p:nvSpPr>
        <p:spPr>
          <a:xfrm>
            <a:off x="3462933" y="2062758"/>
            <a:ext cx="2218134"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Hours</a:t>
            </a:r>
            <a:endParaRPr lang="en-US" sz="4145"/>
          </a:p>
        </p:txBody>
      </p:sp>
      <p:sp>
        <p:nvSpPr>
          <p:cNvPr id="5" name="Text 2"/>
          <p:cNvSpPr/>
          <p:nvPr/>
        </p:nvSpPr>
        <p:spPr>
          <a:xfrm>
            <a:off x="8597503" y="4720233"/>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13</a:t>
            </a:r>
            <a:endParaRPr lang="en-US" sz="834"/>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The Requirement</a:t>
            </a:r>
            <a:endParaRPr lang="en-US" sz="1269"/>
          </a:p>
        </p:txBody>
      </p:sp>
      <p:sp>
        <p:nvSpPr>
          <p:cNvPr id="5" name="Text 2"/>
          <p:cNvSpPr/>
          <p:nvPr/>
        </p:nvSpPr>
        <p:spPr>
          <a:xfrm>
            <a:off x="571500" y="1764506"/>
            <a:ext cx="2908929" cy="155377"/>
          </a:xfrm>
          <a:prstGeom prst="rect">
            <a:avLst/>
          </a:prstGeom>
          <a:noFill/>
          <a:ln/>
        </p:spPr>
        <p:txBody>
          <a:bodyPr wrap="none" lIns="0" tIns="0" rIns="0" bIns="0" rtlCol="0" anchor="t">
            <a:spAutoFit/>
          </a:bodyPr>
          <a:lstStyle/>
          <a:p>
            <a:pPr marL="0" indent="0" algn="l">
              <a:lnSpc>
                <a:spcPts val="1200"/>
              </a:lnSpc>
              <a:buNone/>
            </a:pPr>
            <a:r>
              <a:rPr lang="en-US" sz="942" kern="0" spc="1">
                <a:solidFill>
                  <a:srgbClr val="A0AEC0"/>
                </a:solidFill>
                <a:latin typeface="Inter" pitchFamily="34" charset="0"/>
                <a:ea typeface="Inter" pitchFamily="34" charset="-122"/>
                <a:cs typeface="Inter" pitchFamily="34" charset="-120"/>
              </a:rPr>
              <a:t>MCL 388.1701(3)(A)</a:t>
            </a:r>
            <a:endParaRPr lang="en-US" sz="942"/>
          </a:p>
        </p:txBody>
      </p:sp>
      <p:sp>
        <p:nvSpPr>
          <p:cNvPr id="6" name="Text 3"/>
          <p:cNvSpPr/>
          <p:nvPr/>
        </p:nvSpPr>
        <p:spPr>
          <a:xfrm>
            <a:off x="571500" y="2062758"/>
            <a:ext cx="2908929" cy="928688"/>
          </a:xfrm>
          <a:prstGeom prst="rect">
            <a:avLst/>
          </a:prstGeom>
          <a:noFill/>
          <a:ln/>
        </p:spPr>
        <p:txBody>
          <a:bodyPr wrap="none" lIns="0" tIns="0" rIns="0" bIns="0" rtlCol="0" anchor="t">
            <a:spAutoFit/>
          </a:bodyPr>
          <a:lstStyle/>
          <a:p>
            <a:pPr marL="0" indent="0" algn="l">
              <a:lnSpc>
                <a:spcPts val="7300"/>
              </a:lnSpc>
              <a:buNone/>
            </a:pPr>
            <a:r>
              <a:rPr lang="en-US" sz="6736" b="1" kern="0" spc="-2">
                <a:solidFill>
                  <a:srgbClr val="38B2AC"/>
                </a:solidFill>
                <a:latin typeface="Playfair Display" pitchFamily="34" charset="0"/>
                <a:ea typeface="Playfair Display" pitchFamily="34" charset="-122"/>
                <a:cs typeface="Playfair Display" pitchFamily="34" charset="-120"/>
              </a:rPr>
              <a:t>1,098</a:t>
            </a:r>
            <a:endParaRPr lang="en-US" sz="6736"/>
          </a:p>
        </p:txBody>
      </p:sp>
      <p:sp>
        <p:nvSpPr>
          <p:cNvPr id="7" name="Text 4"/>
          <p:cNvSpPr/>
          <p:nvPr/>
        </p:nvSpPr>
        <p:spPr>
          <a:xfrm>
            <a:off x="571500" y="3062883"/>
            <a:ext cx="2908929" cy="480027"/>
          </a:xfrm>
          <a:prstGeom prst="rect">
            <a:avLst/>
          </a:prstGeom>
          <a:noFill/>
          <a:ln/>
        </p:spPr>
        <p:txBody>
          <a:bodyPr wrap="square" lIns="0" tIns="0" rIns="0" bIns="0" rtlCol="0" anchor="t">
            <a:spAutoFit/>
          </a:bodyPr>
          <a:lstStyle/>
          <a:p>
            <a:pPr marL="0" indent="0" algn="l">
              <a:lnSpc>
                <a:spcPts val="1900"/>
              </a:lnSpc>
              <a:buNone/>
            </a:pPr>
            <a:r>
              <a:rPr lang="en-US" sz="1397" b="1">
                <a:solidFill>
                  <a:srgbClr val="2C3E50"/>
                </a:solidFill>
                <a:latin typeface="Inter" pitchFamily="34" charset="0"/>
                <a:ea typeface="Inter" pitchFamily="34" charset="-122"/>
                <a:cs typeface="Inter" pitchFamily="34" charset="-120"/>
              </a:rPr>
              <a:t>Instructional Hours
Scheduled Per Year</a:t>
            </a:r>
            <a:endParaRPr lang="en-US" sz="1397"/>
          </a:p>
        </p:txBody>
      </p:sp>
      <p:sp>
        <p:nvSpPr>
          <p:cNvPr id="8" name="Text 5"/>
          <p:cNvSpPr/>
          <p:nvPr/>
        </p:nvSpPr>
        <p:spPr>
          <a:xfrm>
            <a:off x="4209092" y="1807369"/>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9" name="Text 6"/>
          <p:cNvSpPr/>
          <p:nvPr/>
        </p:nvSpPr>
        <p:spPr>
          <a:xfrm>
            <a:off x="4459123" y="1764506"/>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Grades K–12</a:t>
            </a:r>
            <a:endParaRPr lang="en-US" sz="1397"/>
          </a:p>
        </p:txBody>
      </p:sp>
      <p:sp>
        <p:nvSpPr>
          <p:cNvPr id="10" name="Text 7"/>
          <p:cNvSpPr/>
          <p:nvPr/>
        </p:nvSpPr>
        <p:spPr>
          <a:xfrm>
            <a:off x="4459123" y="2172035"/>
            <a:ext cx="4073723" cy="440764"/>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1,098 instructional hours scheduled per year equals 1.0 Full-Time Equated (FTE) membership.</a:t>
            </a:r>
            <a:endParaRPr lang="en-US" sz="1159"/>
          </a:p>
        </p:txBody>
      </p:sp>
      <p:sp>
        <p:nvSpPr>
          <p:cNvPr id="11" name="Text 8"/>
          <p:cNvSpPr/>
          <p:nvPr/>
        </p:nvSpPr>
        <p:spPr>
          <a:xfrm>
            <a:off x="4209092" y="2816033"/>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12" name="Text 9"/>
          <p:cNvSpPr/>
          <p:nvPr/>
        </p:nvSpPr>
        <p:spPr>
          <a:xfrm>
            <a:off x="4459123" y="2773170"/>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Proration</a:t>
            </a:r>
            <a:endParaRPr lang="en-US" sz="1397"/>
          </a:p>
        </p:txBody>
      </p:sp>
      <p:sp>
        <p:nvSpPr>
          <p:cNvPr id="13" name="Text 10"/>
          <p:cNvSpPr/>
          <p:nvPr/>
        </p:nvSpPr>
        <p:spPr>
          <a:xfrm>
            <a:off x="4459123" y="3180699"/>
            <a:ext cx="3975497" cy="440764"/>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FTE must be prorated if fewer than 1,098 instructional hours are scheduled for a pupil.</a:t>
            </a:r>
            <a:endParaRPr lang="en-US" sz="1159"/>
          </a:p>
        </p:txBody>
      </p:sp>
      <p:sp>
        <p:nvSpPr>
          <p:cNvPr id="14" name="Text 11"/>
          <p:cNvSpPr/>
          <p:nvPr/>
        </p:nvSpPr>
        <p:spPr>
          <a:xfrm>
            <a:off x="4209092" y="3824697"/>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15" name="Text 12"/>
          <p:cNvSpPr/>
          <p:nvPr/>
        </p:nvSpPr>
        <p:spPr>
          <a:xfrm>
            <a:off x="4459123" y="3781834"/>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Kindergarten Exception</a:t>
            </a:r>
            <a:endParaRPr lang="en-US" sz="1397"/>
          </a:p>
        </p:txBody>
      </p:sp>
      <p:sp>
        <p:nvSpPr>
          <p:cNvPr id="16" name="Text 13"/>
          <p:cNvSpPr/>
          <p:nvPr/>
        </p:nvSpPr>
        <p:spPr>
          <a:xfrm>
            <a:off x="4459123" y="4189363"/>
            <a:ext cx="4063008" cy="692218"/>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Kindergarten has no day requirement. Membership is calculated simply by dividing the total hours scheduled by 1,098.</a:t>
            </a:r>
            <a:endParaRPr lang="en-US" sz="1159"/>
          </a:p>
        </p:txBody>
      </p:sp>
      <p:sp>
        <p:nvSpPr>
          <p:cNvPr id="17" name="Text 14"/>
          <p:cNvSpPr/>
          <p:nvPr/>
        </p:nvSpPr>
        <p:spPr>
          <a:xfrm>
            <a:off x="8595717" y="4720233"/>
            <a:ext cx="119658"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14</a:t>
            </a:r>
            <a:endParaRPr lang="en-US" sz="834"/>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Core Definition</a:t>
            </a:r>
            <a:endParaRPr lang="en-US" sz="1269"/>
          </a:p>
        </p:txBody>
      </p:sp>
      <p:sp>
        <p:nvSpPr>
          <p:cNvPr id="5" name="Text 2"/>
          <p:cNvSpPr/>
          <p:nvPr/>
        </p:nvSpPr>
        <p:spPr>
          <a:xfrm>
            <a:off x="571500" y="1978819"/>
            <a:ext cx="2204349" cy="1285875"/>
          </a:xfrm>
          <a:prstGeom prst="rect">
            <a:avLst/>
          </a:prstGeom>
          <a:noFill/>
          <a:ln/>
        </p:spPr>
        <p:txBody>
          <a:bodyPr wrap="square" lIns="0" tIns="0" rIns="0" bIns="0" rtlCol="0" anchor="t">
            <a:spAutoFit/>
          </a:bodyPr>
          <a:lstStyle/>
          <a:p>
            <a:pPr marL="0" indent="0" algn="l">
              <a:lnSpc>
                <a:spcPts val="5100"/>
              </a:lnSpc>
              <a:buNone/>
            </a:pPr>
            <a:r>
              <a:rPr lang="en-US" sz="5182" b="1">
                <a:solidFill>
                  <a:srgbClr val="38B2AC">
                    <a:alpha val="15000"/>
                  </a:srgbClr>
                </a:solidFill>
                <a:latin typeface="Playfair Display" pitchFamily="34" charset="0"/>
                <a:ea typeface="Playfair Display" pitchFamily="34" charset="-122"/>
                <a:cs typeface="Playfair Display" pitchFamily="34" charset="-120"/>
              </a:rPr>
              <a:t>Core
Def.</a:t>
            </a:r>
            <a:endParaRPr lang="en-US" sz="5182"/>
          </a:p>
        </p:txBody>
      </p:sp>
      <p:sp>
        <p:nvSpPr>
          <p:cNvPr id="6" name="Shape 3"/>
          <p:cNvSpPr/>
          <p:nvPr/>
        </p:nvSpPr>
        <p:spPr>
          <a:xfrm>
            <a:off x="3061599" y="1835944"/>
            <a:ext cx="5510901" cy="3139678"/>
          </a:xfrm>
          <a:prstGeom prst="rect">
            <a:avLst/>
          </a:prstGeom>
          <a:solidFill>
            <a:srgbClr val="38B2AC">
              <a:alpha val="5000"/>
            </a:srgbClr>
          </a:solidFill>
          <a:ln/>
        </p:spPr>
        <p:txBody>
          <a:bodyPr/>
          <a:lstStyle/>
          <a:p>
            <a:endParaRPr lang="en-US"/>
          </a:p>
        </p:txBody>
      </p:sp>
      <p:sp>
        <p:nvSpPr>
          <p:cNvPr id="7" name="Shape 4"/>
          <p:cNvSpPr/>
          <p:nvPr/>
        </p:nvSpPr>
        <p:spPr>
          <a:xfrm>
            <a:off x="3061599" y="1835944"/>
            <a:ext cx="5510901" cy="42863"/>
          </a:xfrm>
          <a:prstGeom prst="rect">
            <a:avLst/>
          </a:prstGeom>
          <a:solidFill>
            <a:srgbClr val="38B2AC"/>
          </a:solidFill>
          <a:ln/>
        </p:spPr>
        <p:txBody>
          <a:bodyPr/>
          <a:lstStyle/>
          <a:p>
            <a:endParaRPr lang="en-US"/>
          </a:p>
        </p:txBody>
      </p:sp>
      <p:sp>
        <p:nvSpPr>
          <p:cNvPr id="8" name="Text 5"/>
          <p:cNvSpPr/>
          <p:nvPr/>
        </p:nvSpPr>
        <p:spPr>
          <a:xfrm>
            <a:off x="3418787" y="2121694"/>
            <a:ext cx="4796526"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A "class" is countable when:</a:t>
            </a:r>
            <a:endParaRPr lang="en-US" sz="1602"/>
          </a:p>
        </p:txBody>
      </p:sp>
      <p:pic>
        <p:nvPicPr>
          <p:cNvPr id="9" name="Image 1" descr="preencoded.png"/>
          <p:cNvPicPr>
            <a:picLocks noChangeAspect="1"/>
          </p:cNvPicPr>
          <p:nvPr/>
        </p:nvPicPr>
        <p:blipFill>
          <a:blip r:embed="rId4"/>
          <a:stretch>
            <a:fillRect/>
          </a:stretch>
        </p:blipFill>
        <p:spPr>
          <a:xfrm>
            <a:off x="3418787" y="2639616"/>
            <a:ext cx="150019" cy="200025"/>
          </a:xfrm>
          <a:prstGeom prst="rect">
            <a:avLst/>
          </a:prstGeom>
        </p:spPr>
      </p:pic>
      <p:sp>
        <p:nvSpPr>
          <p:cNvPr id="10" name="Text 6"/>
          <p:cNvSpPr/>
          <p:nvPr/>
        </p:nvSpPr>
        <p:spPr>
          <a:xfrm>
            <a:off x="3711680" y="2639616"/>
            <a:ext cx="4503632"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Instruction is Taking Place</a:t>
            </a:r>
            <a:endParaRPr lang="en-US" sz="1193"/>
          </a:p>
        </p:txBody>
      </p:sp>
      <p:sp>
        <p:nvSpPr>
          <p:cNvPr id="11" name="Text 7"/>
          <p:cNvSpPr/>
          <p:nvPr/>
        </p:nvSpPr>
        <p:spPr>
          <a:xfrm>
            <a:off x="3711680" y="2903934"/>
            <a:ext cx="4503632" cy="428625"/>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Pupils and a teacher appropriately placed under a valid certificate, substitute permit, authorization, or approval are together.</a:t>
            </a:r>
            <a:endParaRPr lang="en-US" sz="1050"/>
          </a:p>
        </p:txBody>
      </p:sp>
      <p:pic>
        <p:nvPicPr>
          <p:cNvPr id="12" name="Image 2" descr="preencoded.png"/>
          <p:cNvPicPr>
            <a:picLocks noChangeAspect="1"/>
          </p:cNvPicPr>
          <p:nvPr/>
        </p:nvPicPr>
        <p:blipFill>
          <a:blip r:embed="rId4"/>
          <a:stretch>
            <a:fillRect/>
          </a:stretch>
        </p:blipFill>
        <p:spPr>
          <a:xfrm>
            <a:off x="3418787" y="3546872"/>
            <a:ext cx="150019" cy="200025"/>
          </a:xfrm>
          <a:prstGeom prst="rect">
            <a:avLst/>
          </a:prstGeom>
        </p:spPr>
      </p:pic>
      <p:sp>
        <p:nvSpPr>
          <p:cNvPr id="13" name="Text 8"/>
          <p:cNvSpPr/>
          <p:nvPr/>
        </p:nvSpPr>
        <p:spPr>
          <a:xfrm>
            <a:off x="3711680" y="3546872"/>
            <a:ext cx="3486150"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Credit or Progression</a:t>
            </a:r>
            <a:endParaRPr lang="en-US" sz="1193"/>
          </a:p>
        </p:txBody>
      </p:sp>
      <p:sp>
        <p:nvSpPr>
          <p:cNvPr id="14" name="Text 9"/>
          <p:cNvSpPr/>
          <p:nvPr/>
        </p:nvSpPr>
        <p:spPr>
          <a:xfrm>
            <a:off x="3711680" y="3811191"/>
            <a:ext cx="3486150" cy="214313"/>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class is offered for credit or grade progression.</a:t>
            </a:r>
            <a:endParaRPr lang="en-US" sz="1050"/>
          </a:p>
        </p:txBody>
      </p:sp>
      <p:pic>
        <p:nvPicPr>
          <p:cNvPr id="15" name="Image 3" descr="preencoded.png"/>
          <p:cNvPicPr>
            <a:picLocks noChangeAspect="1"/>
          </p:cNvPicPr>
          <p:nvPr/>
        </p:nvPicPr>
        <p:blipFill>
          <a:blip r:embed="rId4"/>
          <a:stretch>
            <a:fillRect/>
          </a:stretch>
        </p:blipFill>
        <p:spPr>
          <a:xfrm>
            <a:off x="3418787" y="4239816"/>
            <a:ext cx="150019" cy="200025"/>
          </a:xfrm>
          <a:prstGeom prst="rect">
            <a:avLst/>
          </a:prstGeom>
        </p:spPr>
      </p:pic>
      <p:sp>
        <p:nvSpPr>
          <p:cNvPr id="16" name="Text 10"/>
          <p:cNvSpPr/>
          <p:nvPr/>
        </p:nvSpPr>
        <p:spPr>
          <a:xfrm>
            <a:off x="3711680" y="4239816"/>
            <a:ext cx="4503632"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Appropriately Placed</a:t>
            </a:r>
            <a:endParaRPr lang="en-US" sz="1193"/>
          </a:p>
        </p:txBody>
      </p:sp>
      <p:sp>
        <p:nvSpPr>
          <p:cNvPr id="17" name="Text 11"/>
          <p:cNvSpPr/>
          <p:nvPr/>
        </p:nvSpPr>
        <p:spPr>
          <a:xfrm>
            <a:off x="3711680" y="4504134"/>
            <a:ext cx="4503632" cy="428625"/>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Means holding a valid Michigan educator credential with the required grade range and discipline (MCL 388.1606(8)).</a:t>
            </a:r>
            <a:endParaRPr lang="en-US" sz="1050"/>
          </a:p>
        </p:txBody>
      </p:sp>
      <p:sp>
        <p:nvSpPr>
          <p:cNvPr id="18" name="Text 12"/>
          <p:cNvSpPr/>
          <p:nvPr/>
        </p:nvSpPr>
        <p:spPr>
          <a:xfrm>
            <a:off x="8601075" y="4720233"/>
            <a:ext cx="114300"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15</a:t>
            </a:r>
            <a:endParaRPr lang="en-US" sz="834"/>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418534"/>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Passing Time</a:t>
            </a:r>
            <a:endParaRPr lang="en-US" sz="1269"/>
          </a:p>
        </p:txBody>
      </p:sp>
      <p:sp>
        <p:nvSpPr>
          <p:cNvPr id="5" name="Shape 2"/>
          <p:cNvSpPr/>
          <p:nvPr/>
        </p:nvSpPr>
        <p:spPr>
          <a:xfrm>
            <a:off x="571500" y="1593056"/>
            <a:ext cx="3857625" cy="3825478"/>
          </a:xfrm>
          <a:prstGeom prst="rect">
            <a:avLst/>
          </a:prstGeom>
          <a:solidFill>
            <a:srgbClr val="38B2AC">
              <a:alpha val="5000"/>
            </a:srgbClr>
          </a:solidFill>
          <a:ln/>
        </p:spPr>
        <p:txBody>
          <a:bodyPr/>
          <a:lstStyle/>
          <a:p>
            <a:endParaRPr lang="en-US"/>
          </a:p>
        </p:txBody>
      </p:sp>
      <p:sp>
        <p:nvSpPr>
          <p:cNvPr id="6" name="Shape 3"/>
          <p:cNvSpPr/>
          <p:nvPr/>
        </p:nvSpPr>
        <p:spPr>
          <a:xfrm>
            <a:off x="571500" y="1593056"/>
            <a:ext cx="3857625"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1930598"/>
            <a:ext cx="200025" cy="200025"/>
          </a:xfrm>
          <a:prstGeom prst="rect">
            <a:avLst/>
          </a:prstGeom>
        </p:spPr>
      </p:pic>
      <p:sp>
        <p:nvSpPr>
          <p:cNvPr id="8" name="Text 4"/>
          <p:cNvSpPr/>
          <p:nvPr/>
        </p:nvSpPr>
        <p:spPr>
          <a:xfrm>
            <a:off x="1164431" y="1878806"/>
            <a:ext cx="1085850"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Countable</a:t>
            </a:r>
            <a:endParaRPr lang="en-US" sz="1602"/>
          </a:p>
        </p:txBody>
      </p:sp>
      <p:sp>
        <p:nvSpPr>
          <p:cNvPr id="9" name="Text 5"/>
          <p:cNvSpPr/>
          <p:nvPr/>
        </p:nvSpPr>
        <p:spPr>
          <a:xfrm>
            <a:off x="857250" y="2396728"/>
            <a:ext cx="3286125" cy="176138"/>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Up to </a:t>
            </a:r>
            <a:r>
              <a:rPr lang="en-US" sz="885" b="1">
                <a:solidFill>
                  <a:srgbClr val="2C3E50"/>
                </a:solidFill>
                <a:latin typeface="Inter" pitchFamily="34" charset="0"/>
                <a:ea typeface="Inter" pitchFamily="34" charset="-122"/>
                <a:cs typeface="Inter" pitchFamily="34" charset="-120"/>
              </a:rPr>
              <a:t>30 minutes</a:t>
            </a:r>
            <a:r>
              <a:rPr lang="en-US" sz="942">
                <a:solidFill>
                  <a:srgbClr val="4A5568"/>
                </a:solidFill>
                <a:latin typeface="Inter" pitchFamily="34" charset="0"/>
                <a:ea typeface="Inter" pitchFamily="34" charset="-122"/>
                <a:cs typeface="Inter" pitchFamily="34" charset="-120"/>
              </a:rPr>
              <a:t> of passing time per day.</a:t>
            </a:r>
            <a:endParaRPr lang="en-US" sz="942"/>
          </a:p>
        </p:txBody>
      </p:sp>
      <p:sp>
        <p:nvSpPr>
          <p:cNvPr id="10" name="Text 6"/>
          <p:cNvSpPr/>
          <p:nvPr/>
        </p:nvSpPr>
        <p:spPr>
          <a:xfrm>
            <a:off x="857250" y="2925366"/>
            <a:ext cx="3286125" cy="192881"/>
          </a:xfrm>
          <a:prstGeom prst="rect">
            <a:avLst/>
          </a:prstGeom>
          <a:noFill/>
          <a:ln/>
        </p:spPr>
        <p:txBody>
          <a:bodyPr wrap="non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Allowed for </a:t>
            </a:r>
            <a:r>
              <a:rPr lang="en-US" sz="885" b="1">
                <a:solidFill>
                  <a:srgbClr val="2C3E50"/>
                </a:solidFill>
                <a:latin typeface="Inter" pitchFamily="34" charset="0"/>
                <a:ea typeface="Inter" pitchFamily="34" charset="-122"/>
                <a:cs typeface="Inter" pitchFamily="34" charset="-120"/>
              </a:rPr>
              <a:t>virtual placements</a:t>
            </a:r>
            <a:r>
              <a:rPr lang="en-US" sz="942">
                <a:solidFill>
                  <a:srgbClr val="4A5568"/>
                </a:solidFill>
                <a:latin typeface="Inter" pitchFamily="34" charset="0"/>
                <a:ea typeface="Inter" pitchFamily="34" charset="-122"/>
                <a:cs typeface="Inter" pitchFamily="34" charset="-120"/>
              </a:rPr>
              <a:t>.</a:t>
            </a:r>
            <a:endParaRPr lang="en-US" sz="942"/>
          </a:p>
        </p:txBody>
      </p:sp>
      <p:sp>
        <p:nvSpPr>
          <p:cNvPr id="11" name="Text 7"/>
          <p:cNvSpPr/>
          <p:nvPr/>
        </p:nvSpPr>
        <p:spPr>
          <a:xfrm>
            <a:off x="857250" y="3261122"/>
            <a:ext cx="3286125" cy="578644"/>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Allowed for </a:t>
            </a:r>
            <a:r>
              <a:rPr lang="en-US" sz="885" b="1">
                <a:solidFill>
                  <a:srgbClr val="2C3E50"/>
                </a:solidFill>
                <a:latin typeface="Inter" pitchFamily="34" charset="0"/>
                <a:ea typeface="Inter" pitchFamily="34" charset="-122"/>
                <a:cs typeface="Inter" pitchFamily="34" charset="-120"/>
              </a:rPr>
              <a:t>shared time</a:t>
            </a:r>
            <a:r>
              <a:rPr lang="en-US" sz="942">
                <a:solidFill>
                  <a:srgbClr val="4A5568"/>
                </a:solidFill>
                <a:latin typeface="Inter" pitchFamily="34" charset="0"/>
                <a:ea typeface="Inter" pitchFamily="34" charset="-122"/>
                <a:cs typeface="Inter" pitchFamily="34" charset="-120"/>
              </a:rPr>
              <a:t> when the student has two or more shared-time classes scheduled adjacently.</a:t>
            </a:r>
            <a:endParaRPr lang="en-US" sz="942"/>
          </a:p>
        </p:txBody>
      </p:sp>
      <p:sp>
        <p:nvSpPr>
          <p:cNvPr id="12" name="Text 8"/>
          <p:cNvSpPr/>
          <p:nvPr/>
        </p:nvSpPr>
        <p:spPr>
          <a:xfrm>
            <a:off x="857250" y="3982641"/>
            <a:ext cx="3286125" cy="385763"/>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Passing time can be used for </a:t>
            </a:r>
            <a:r>
              <a:rPr lang="en-US" sz="885" b="1">
                <a:solidFill>
                  <a:srgbClr val="2C3E50"/>
                </a:solidFill>
                <a:latin typeface="Inter" pitchFamily="34" charset="0"/>
                <a:ea typeface="Inter" pitchFamily="34" charset="-122"/>
                <a:cs typeface="Inter" pitchFamily="34" charset="-120"/>
              </a:rPr>
              <a:t>intra-district travel</a:t>
            </a:r>
            <a:r>
              <a:rPr lang="en-US" sz="942">
                <a:solidFill>
                  <a:srgbClr val="4A5568"/>
                </a:solidFill>
                <a:latin typeface="Inter" pitchFamily="34" charset="0"/>
                <a:ea typeface="Inter" pitchFamily="34" charset="-122"/>
                <a:cs typeface="Inter" pitchFamily="34" charset="-120"/>
              </a:rPr>
              <a:t> between buildings.</a:t>
            </a:r>
            <a:endParaRPr lang="en-US" sz="942"/>
          </a:p>
        </p:txBody>
      </p:sp>
      <p:sp>
        <p:nvSpPr>
          <p:cNvPr id="13" name="Text 9"/>
          <p:cNvSpPr/>
          <p:nvPr/>
        </p:nvSpPr>
        <p:spPr>
          <a:xfrm>
            <a:off x="857250" y="4511278"/>
            <a:ext cx="3286125" cy="578644"/>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Additional passing time can be approved by the ISD auditor if the district can demonstrate the need.</a:t>
            </a:r>
            <a:endParaRPr lang="en-US" sz="942"/>
          </a:p>
        </p:txBody>
      </p:sp>
      <p:sp>
        <p:nvSpPr>
          <p:cNvPr id="14" name="Shape 10"/>
          <p:cNvSpPr/>
          <p:nvPr/>
        </p:nvSpPr>
        <p:spPr>
          <a:xfrm>
            <a:off x="4714875" y="1593056"/>
            <a:ext cx="3857625" cy="3782616"/>
          </a:xfrm>
          <a:prstGeom prst="rect">
            <a:avLst/>
          </a:prstGeom>
          <a:solidFill>
            <a:srgbClr val="D69E2E">
              <a:alpha val="5000"/>
            </a:srgbClr>
          </a:solidFill>
          <a:ln/>
        </p:spPr>
        <p:txBody>
          <a:bodyPr/>
          <a:lstStyle/>
          <a:p>
            <a:endParaRPr lang="en-US"/>
          </a:p>
        </p:txBody>
      </p:sp>
      <p:sp>
        <p:nvSpPr>
          <p:cNvPr id="15" name="Shape 11"/>
          <p:cNvSpPr/>
          <p:nvPr/>
        </p:nvSpPr>
        <p:spPr>
          <a:xfrm>
            <a:off x="4714875" y="1593056"/>
            <a:ext cx="3857625" cy="42863"/>
          </a:xfrm>
          <a:prstGeom prst="rect">
            <a:avLst/>
          </a:prstGeom>
          <a:solidFill>
            <a:srgbClr val="D69E2E"/>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857250" y="2411016"/>
            <a:ext cx="114300" cy="171450"/>
          </a:xfrm>
          <a:prstGeom prst="rect">
            <a:avLst/>
          </a:prstGeom>
        </p:spPr>
      </p:pic>
      <p:pic>
        <p:nvPicPr>
          <p:cNvPr id="17" name="Image 3" descr="preencoded.png"/>
          <p:cNvPicPr>
            <a:picLocks noChangeAspect="1"/>
          </p:cNvPicPr>
          <p:nvPr/>
        </p:nvPicPr>
        <p:blipFill>
          <a:blip r:embed="rId5"/>
          <a:stretch>
            <a:fillRect/>
          </a:stretch>
        </p:blipFill>
        <p:spPr>
          <a:xfrm>
            <a:off x="857250" y="2939653"/>
            <a:ext cx="114300" cy="171450"/>
          </a:xfrm>
          <a:prstGeom prst="rect">
            <a:avLst/>
          </a:prstGeom>
        </p:spPr>
      </p:pic>
      <p:pic>
        <p:nvPicPr>
          <p:cNvPr id="18" name="Image 4" descr="preencoded.png"/>
          <p:cNvPicPr>
            <a:picLocks noChangeAspect="1"/>
          </p:cNvPicPr>
          <p:nvPr/>
        </p:nvPicPr>
        <p:blipFill>
          <a:blip r:embed="rId5"/>
          <a:stretch>
            <a:fillRect/>
          </a:stretch>
        </p:blipFill>
        <p:spPr>
          <a:xfrm>
            <a:off x="857250" y="3275409"/>
            <a:ext cx="114300" cy="171450"/>
          </a:xfrm>
          <a:prstGeom prst="rect">
            <a:avLst/>
          </a:prstGeom>
        </p:spPr>
      </p:pic>
      <p:pic>
        <p:nvPicPr>
          <p:cNvPr id="19" name="Image 5" descr="preencoded.png"/>
          <p:cNvPicPr>
            <a:picLocks noChangeAspect="1"/>
          </p:cNvPicPr>
          <p:nvPr/>
        </p:nvPicPr>
        <p:blipFill>
          <a:blip r:embed="rId5"/>
          <a:stretch>
            <a:fillRect/>
          </a:stretch>
        </p:blipFill>
        <p:spPr>
          <a:xfrm>
            <a:off x="857250" y="3996928"/>
            <a:ext cx="114300" cy="171450"/>
          </a:xfrm>
          <a:prstGeom prst="rect">
            <a:avLst/>
          </a:prstGeom>
        </p:spPr>
      </p:pic>
      <p:pic>
        <p:nvPicPr>
          <p:cNvPr id="20" name="Image 6" descr="preencoded.png"/>
          <p:cNvPicPr>
            <a:picLocks noChangeAspect="1"/>
          </p:cNvPicPr>
          <p:nvPr/>
        </p:nvPicPr>
        <p:blipFill>
          <a:blip r:embed="rId5"/>
          <a:stretch>
            <a:fillRect/>
          </a:stretch>
        </p:blipFill>
        <p:spPr>
          <a:xfrm>
            <a:off x="857250" y="4525566"/>
            <a:ext cx="114300" cy="171450"/>
          </a:xfrm>
          <a:prstGeom prst="rect">
            <a:avLst/>
          </a:prstGeom>
        </p:spPr>
      </p:pic>
      <p:pic>
        <p:nvPicPr>
          <p:cNvPr id="21" name="Image 7" descr="preencoded.png"/>
          <p:cNvPicPr>
            <a:picLocks noChangeAspect="1"/>
          </p:cNvPicPr>
          <p:nvPr/>
        </p:nvPicPr>
        <p:blipFill>
          <a:blip r:embed="rId6"/>
          <a:stretch>
            <a:fillRect/>
          </a:stretch>
        </p:blipFill>
        <p:spPr>
          <a:xfrm>
            <a:off x="5000625" y="1930598"/>
            <a:ext cx="200025" cy="200025"/>
          </a:xfrm>
          <a:prstGeom prst="rect">
            <a:avLst/>
          </a:prstGeom>
        </p:spPr>
      </p:pic>
      <p:sp>
        <p:nvSpPr>
          <p:cNvPr id="22" name="Text 12"/>
          <p:cNvSpPr/>
          <p:nvPr/>
        </p:nvSpPr>
        <p:spPr>
          <a:xfrm>
            <a:off x="5307806" y="1878806"/>
            <a:ext cx="1505545"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Not Countable</a:t>
            </a:r>
            <a:endParaRPr lang="en-US" sz="1602"/>
          </a:p>
        </p:txBody>
      </p:sp>
      <p:sp>
        <p:nvSpPr>
          <p:cNvPr id="23" name="Text 13"/>
          <p:cNvSpPr/>
          <p:nvPr/>
        </p:nvSpPr>
        <p:spPr>
          <a:xfrm>
            <a:off x="5000625" y="2396728"/>
            <a:ext cx="3286125" cy="385763"/>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Passing time to the </a:t>
            </a:r>
            <a:r>
              <a:rPr lang="en-US" sz="885" b="1">
                <a:solidFill>
                  <a:srgbClr val="2C3E50"/>
                </a:solidFill>
                <a:latin typeface="Inter" pitchFamily="34" charset="0"/>
                <a:ea typeface="Inter" pitchFamily="34" charset="-122"/>
                <a:cs typeface="Inter" pitchFamily="34" charset="-120"/>
              </a:rPr>
              <a:t>first period</a:t>
            </a:r>
            <a:r>
              <a:rPr lang="en-US" sz="942">
                <a:solidFill>
                  <a:srgbClr val="4A5568"/>
                </a:solidFill>
                <a:latin typeface="Inter" pitchFamily="34" charset="0"/>
                <a:ea typeface="Inter" pitchFamily="34" charset="-122"/>
                <a:cs typeface="Inter" pitchFamily="34" charset="-120"/>
              </a:rPr>
              <a:t> and from the </a:t>
            </a:r>
            <a:r>
              <a:rPr lang="en-US" sz="885" b="1">
                <a:solidFill>
                  <a:srgbClr val="2C3E50"/>
                </a:solidFill>
                <a:latin typeface="Inter" pitchFamily="34" charset="0"/>
                <a:ea typeface="Inter" pitchFamily="34" charset="-122"/>
                <a:cs typeface="Inter" pitchFamily="34" charset="-120"/>
              </a:rPr>
              <a:t>last period</a:t>
            </a:r>
            <a:r>
              <a:rPr lang="en-US" sz="942">
                <a:solidFill>
                  <a:srgbClr val="4A5568"/>
                </a:solidFill>
                <a:latin typeface="Inter" pitchFamily="34" charset="0"/>
                <a:ea typeface="Inter" pitchFamily="34" charset="-122"/>
                <a:cs typeface="Inter" pitchFamily="34" charset="-120"/>
              </a:rPr>
              <a:t>.</a:t>
            </a:r>
            <a:endParaRPr lang="en-US" sz="942"/>
          </a:p>
        </p:txBody>
      </p:sp>
      <p:sp>
        <p:nvSpPr>
          <p:cNvPr id="24" name="Text 14"/>
          <p:cNvSpPr/>
          <p:nvPr/>
        </p:nvSpPr>
        <p:spPr>
          <a:xfrm>
            <a:off x="5000625" y="2925366"/>
            <a:ext cx="3286125" cy="385763"/>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Passing from/to the </a:t>
            </a:r>
            <a:r>
              <a:rPr lang="en-US" sz="885" b="1">
                <a:solidFill>
                  <a:srgbClr val="2C3E50"/>
                </a:solidFill>
                <a:latin typeface="Inter" pitchFamily="34" charset="0"/>
                <a:ea typeface="Inter" pitchFamily="34" charset="-122"/>
                <a:cs typeface="Inter" pitchFamily="34" charset="-120"/>
              </a:rPr>
              <a:t>bus</a:t>
            </a:r>
            <a:r>
              <a:rPr lang="en-US" sz="942">
                <a:solidFill>
                  <a:srgbClr val="4A5568"/>
                </a:solidFill>
                <a:latin typeface="Inter" pitchFamily="34" charset="0"/>
                <a:ea typeface="Inter" pitchFamily="34" charset="-122"/>
                <a:cs typeface="Inter" pitchFamily="34" charset="-120"/>
              </a:rPr>
              <a:t> at the beginning or end of the school day.</a:t>
            </a:r>
            <a:endParaRPr lang="en-US" sz="942"/>
          </a:p>
        </p:txBody>
      </p:sp>
      <p:sp>
        <p:nvSpPr>
          <p:cNvPr id="25" name="Text 15"/>
          <p:cNvSpPr/>
          <p:nvPr/>
        </p:nvSpPr>
        <p:spPr>
          <a:xfrm>
            <a:off x="5000625" y="3454003"/>
            <a:ext cx="3286125" cy="385763"/>
          </a:xfrm>
          <a:prstGeom prst="rect">
            <a:avLst/>
          </a:prstGeom>
          <a:noFill/>
          <a:ln/>
        </p:spPr>
        <p:txBody>
          <a:bodyPr wrap="square" lIns="255143"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Only </a:t>
            </a:r>
            <a:r>
              <a:rPr lang="en-US" sz="885" b="1">
                <a:solidFill>
                  <a:srgbClr val="2C3E50"/>
                </a:solidFill>
                <a:latin typeface="Inter" pitchFamily="34" charset="0"/>
                <a:ea typeface="Inter" pitchFamily="34" charset="-122"/>
                <a:cs typeface="Inter" pitchFamily="34" charset="-120"/>
              </a:rPr>
              <a:t>one</a:t>
            </a:r>
            <a:r>
              <a:rPr lang="en-US" sz="942">
                <a:solidFill>
                  <a:srgbClr val="4A5568"/>
                </a:solidFill>
                <a:latin typeface="Inter" pitchFamily="34" charset="0"/>
                <a:ea typeface="Inter" pitchFamily="34" charset="-122"/>
                <a:cs typeface="Inter" pitchFamily="34" charset="-120"/>
              </a:rPr>
              <a:t> passing time to or from lunch may be counted.</a:t>
            </a:r>
            <a:endParaRPr lang="en-US" sz="942"/>
          </a:p>
        </p:txBody>
      </p:sp>
      <p:sp>
        <p:nvSpPr>
          <p:cNvPr id="26" name="Text 16"/>
          <p:cNvSpPr/>
          <p:nvPr/>
        </p:nvSpPr>
        <p:spPr>
          <a:xfrm>
            <a:off x="8597503" y="4952405"/>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16</a:t>
            </a:r>
            <a:endParaRPr lang="en-US" sz="834"/>
          </a:p>
        </p:txBody>
      </p:sp>
      <p:pic>
        <p:nvPicPr>
          <p:cNvPr id="27" name="Image 8" descr="preencoded.png"/>
          <p:cNvPicPr>
            <a:picLocks noChangeAspect="1"/>
          </p:cNvPicPr>
          <p:nvPr/>
        </p:nvPicPr>
        <p:blipFill>
          <a:blip r:embed="rId7"/>
          <a:stretch>
            <a:fillRect/>
          </a:stretch>
        </p:blipFill>
        <p:spPr>
          <a:xfrm>
            <a:off x="5000625" y="2411016"/>
            <a:ext cx="71438" cy="171450"/>
          </a:xfrm>
          <a:prstGeom prst="rect">
            <a:avLst/>
          </a:prstGeom>
        </p:spPr>
      </p:pic>
      <p:pic>
        <p:nvPicPr>
          <p:cNvPr id="28" name="Image 9" descr="preencoded.png"/>
          <p:cNvPicPr>
            <a:picLocks noChangeAspect="1"/>
          </p:cNvPicPr>
          <p:nvPr/>
        </p:nvPicPr>
        <p:blipFill>
          <a:blip r:embed="rId7"/>
          <a:stretch>
            <a:fillRect/>
          </a:stretch>
        </p:blipFill>
        <p:spPr>
          <a:xfrm>
            <a:off x="5000625" y="2939653"/>
            <a:ext cx="71438" cy="171450"/>
          </a:xfrm>
          <a:prstGeom prst="rect">
            <a:avLst/>
          </a:prstGeom>
        </p:spPr>
      </p:pic>
      <p:pic>
        <p:nvPicPr>
          <p:cNvPr id="29" name="Image 10" descr="preencoded.png"/>
          <p:cNvPicPr>
            <a:picLocks noChangeAspect="1"/>
          </p:cNvPicPr>
          <p:nvPr/>
        </p:nvPicPr>
        <p:blipFill>
          <a:blip r:embed="rId7"/>
          <a:stretch>
            <a:fillRect/>
          </a:stretch>
        </p:blipFill>
        <p:spPr>
          <a:xfrm>
            <a:off x="5000625" y="3468291"/>
            <a:ext cx="71438" cy="17145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Breakfast &amp; Lunch</a:t>
            </a:r>
            <a:endParaRPr lang="en-US" sz="1486"/>
          </a:p>
        </p:txBody>
      </p:sp>
      <p:sp>
        <p:nvSpPr>
          <p:cNvPr id="5" name="Shape 2"/>
          <p:cNvSpPr/>
          <p:nvPr/>
        </p:nvSpPr>
        <p:spPr>
          <a:xfrm>
            <a:off x="571500" y="1657350"/>
            <a:ext cx="3086100" cy="3000375"/>
          </a:xfrm>
          <a:prstGeom prst="rect">
            <a:avLst/>
          </a:prstGeom>
          <a:solidFill>
            <a:srgbClr val="D69E2E">
              <a:alpha val="8000"/>
            </a:srgbClr>
          </a:solidFill>
          <a:ln/>
        </p:spPr>
        <p:txBody>
          <a:bodyPr/>
          <a:lstStyle/>
          <a:p>
            <a:endParaRPr lang="en-US"/>
          </a:p>
        </p:txBody>
      </p:sp>
      <p:sp>
        <p:nvSpPr>
          <p:cNvPr id="6" name="Shape 3"/>
          <p:cNvSpPr/>
          <p:nvPr/>
        </p:nvSpPr>
        <p:spPr>
          <a:xfrm>
            <a:off x="571500" y="1657350"/>
            <a:ext cx="3086100" cy="42863"/>
          </a:xfrm>
          <a:prstGeom prst="rect">
            <a:avLst/>
          </a:prstGeom>
          <a:solidFill>
            <a:srgbClr val="D69E2E"/>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742950" y="1853803"/>
            <a:ext cx="321469" cy="257175"/>
          </a:xfrm>
          <a:prstGeom prst="rect">
            <a:avLst/>
          </a:prstGeom>
        </p:spPr>
      </p:pic>
      <p:sp>
        <p:nvSpPr>
          <p:cNvPr id="8" name="Text 4"/>
          <p:cNvSpPr/>
          <p:nvPr/>
        </p:nvSpPr>
        <p:spPr>
          <a:xfrm>
            <a:off x="742950" y="2227064"/>
            <a:ext cx="2743200"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Breakfast</a:t>
            </a:r>
            <a:endParaRPr lang="en-US" sz="1808"/>
          </a:p>
        </p:txBody>
      </p:sp>
      <p:sp>
        <p:nvSpPr>
          <p:cNvPr id="9" name="Text 5"/>
          <p:cNvSpPr/>
          <p:nvPr/>
        </p:nvSpPr>
        <p:spPr>
          <a:xfrm>
            <a:off x="742950" y="2641402"/>
            <a:ext cx="2743200" cy="173236"/>
          </a:xfrm>
          <a:prstGeom prst="rect">
            <a:avLst/>
          </a:prstGeom>
          <a:noFill/>
          <a:ln/>
        </p:spPr>
        <p:txBody>
          <a:bodyPr wrap="none" lIns="0" tIns="0" rIns="0" bIns="0" rtlCol="0" anchor="t">
            <a:spAutoFit/>
          </a:bodyPr>
          <a:lstStyle/>
          <a:p>
            <a:pPr marL="0" indent="0" algn="l">
              <a:lnSpc>
                <a:spcPts val="1400"/>
              </a:lnSpc>
              <a:buNone/>
            </a:pPr>
            <a:r>
              <a:rPr lang="en-US" sz="987" b="1" kern="0" spc="1">
                <a:solidFill>
                  <a:srgbClr val="2C3E50"/>
                </a:solidFill>
                <a:latin typeface="Inter" pitchFamily="34" charset="0"/>
                <a:ea typeface="Inter" pitchFamily="34" charset="-122"/>
                <a:cs typeface="Inter" pitchFamily="34" charset="-120"/>
              </a:rPr>
              <a:t>COUNTABLE WHEN:</a:t>
            </a:r>
            <a:endParaRPr lang="en-US" sz="987"/>
          </a:p>
        </p:txBody>
      </p:sp>
      <p:sp>
        <p:nvSpPr>
          <p:cNvPr id="10" name="Text 6"/>
          <p:cNvSpPr/>
          <p:nvPr/>
        </p:nvSpPr>
        <p:spPr>
          <a:xfrm>
            <a:off x="742950" y="2943225"/>
            <a:ext cx="2743200" cy="621506"/>
          </a:xfrm>
          <a:prstGeom prst="rect">
            <a:avLst/>
          </a:prstGeom>
          <a:noFill/>
          <a:ln/>
        </p:spPr>
        <p:txBody>
          <a:bodyPr wrap="square" lIns="212598"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Served in the classroom with instruction provided by a certified teacher</a:t>
            </a:r>
            <a:endParaRPr lang="en-US" sz="1050"/>
          </a:p>
        </p:txBody>
      </p:sp>
      <p:sp>
        <p:nvSpPr>
          <p:cNvPr id="11" name="Text 7"/>
          <p:cNvSpPr/>
          <p:nvPr/>
        </p:nvSpPr>
        <p:spPr>
          <a:xfrm>
            <a:off x="742950" y="2986088"/>
            <a:ext cx="51792" cy="124262"/>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12" name="Shape 8"/>
          <p:cNvSpPr/>
          <p:nvPr/>
        </p:nvSpPr>
        <p:spPr>
          <a:xfrm>
            <a:off x="3943350" y="1680827"/>
            <a:ext cx="4629150" cy="3486150"/>
          </a:xfrm>
          <a:prstGeom prst="rect">
            <a:avLst/>
          </a:prstGeom>
          <a:solidFill>
            <a:srgbClr val="38B2AC">
              <a:alpha val="8000"/>
            </a:srgbClr>
          </a:solidFill>
          <a:ln/>
        </p:spPr>
        <p:txBody>
          <a:bodyPr/>
          <a:lstStyle/>
          <a:p>
            <a:endParaRPr lang="en-US"/>
          </a:p>
        </p:txBody>
      </p:sp>
      <p:sp>
        <p:nvSpPr>
          <p:cNvPr id="13" name="Shape 9"/>
          <p:cNvSpPr/>
          <p:nvPr/>
        </p:nvSpPr>
        <p:spPr>
          <a:xfrm>
            <a:off x="3943350" y="1657350"/>
            <a:ext cx="4629150" cy="42863"/>
          </a:xfrm>
          <a:prstGeom prst="rect">
            <a:avLst/>
          </a:prstGeom>
          <a:solidFill>
            <a:srgbClr val="38B2AC"/>
          </a:solidFill>
          <a:ln/>
        </p:spPr>
        <p:txBody>
          <a:bodyPr/>
          <a:lstStyle/>
          <a:p>
            <a:endParaRPr lang="en-US"/>
          </a:p>
        </p:txBody>
      </p:sp>
      <p:pic>
        <p:nvPicPr>
          <p:cNvPr id="14" name="Image 2" descr="preencoded.png"/>
          <p:cNvPicPr>
            <a:picLocks noChangeAspect="1"/>
          </p:cNvPicPr>
          <p:nvPr/>
        </p:nvPicPr>
        <p:blipFill>
          <a:blip r:embed="rId5"/>
          <a:stretch>
            <a:fillRect/>
          </a:stretch>
        </p:blipFill>
        <p:spPr>
          <a:xfrm>
            <a:off x="4114800" y="1853803"/>
            <a:ext cx="225028" cy="257175"/>
          </a:xfrm>
          <a:prstGeom prst="rect">
            <a:avLst/>
          </a:prstGeom>
        </p:spPr>
      </p:pic>
      <p:sp>
        <p:nvSpPr>
          <p:cNvPr id="15" name="Text 10"/>
          <p:cNvSpPr/>
          <p:nvPr/>
        </p:nvSpPr>
        <p:spPr>
          <a:xfrm>
            <a:off x="4114800" y="2227064"/>
            <a:ext cx="4286250"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Lunch</a:t>
            </a:r>
            <a:endParaRPr lang="en-US" sz="1808"/>
          </a:p>
        </p:txBody>
      </p:sp>
      <p:sp>
        <p:nvSpPr>
          <p:cNvPr id="16" name="Text 11"/>
          <p:cNvSpPr/>
          <p:nvPr/>
        </p:nvSpPr>
        <p:spPr>
          <a:xfrm>
            <a:off x="4114800" y="2641402"/>
            <a:ext cx="4286250" cy="173236"/>
          </a:xfrm>
          <a:prstGeom prst="rect">
            <a:avLst/>
          </a:prstGeom>
          <a:noFill/>
          <a:ln/>
        </p:spPr>
        <p:txBody>
          <a:bodyPr wrap="none" lIns="0" tIns="0" rIns="0" bIns="0" rtlCol="0" anchor="t">
            <a:spAutoFit/>
          </a:bodyPr>
          <a:lstStyle/>
          <a:p>
            <a:pPr marL="0" indent="0" algn="l">
              <a:lnSpc>
                <a:spcPts val="1400"/>
              </a:lnSpc>
              <a:buNone/>
            </a:pPr>
            <a:r>
              <a:rPr lang="en-US" sz="987" b="1" kern="0" spc="1">
                <a:solidFill>
                  <a:srgbClr val="2C3E50"/>
                </a:solidFill>
                <a:latin typeface="Inter" pitchFamily="34" charset="0"/>
                <a:ea typeface="Inter" pitchFamily="34" charset="-122"/>
                <a:cs typeface="Inter" pitchFamily="34" charset="-120"/>
              </a:rPr>
              <a:t>COUNTABLE WHEN:</a:t>
            </a:r>
            <a:endParaRPr lang="en-US" sz="987"/>
          </a:p>
        </p:txBody>
      </p:sp>
      <p:sp>
        <p:nvSpPr>
          <p:cNvPr id="17" name="Text 12"/>
          <p:cNvSpPr/>
          <p:nvPr/>
        </p:nvSpPr>
        <p:spPr>
          <a:xfrm>
            <a:off x="4114800" y="2814638"/>
            <a:ext cx="2057400" cy="621506"/>
          </a:xfrm>
          <a:prstGeom prst="rect">
            <a:avLst/>
          </a:prstGeom>
          <a:noFill/>
          <a:ln/>
        </p:spPr>
        <p:txBody>
          <a:bodyPr wrap="square" lIns="212598"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On a half day while a certified teacher is providing instruction</a:t>
            </a:r>
            <a:endParaRPr lang="en-US" sz="1050"/>
          </a:p>
        </p:txBody>
      </p:sp>
      <p:sp>
        <p:nvSpPr>
          <p:cNvPr id="18" name="Text 13"/>
          <p:cNvSpPr/>
          <p:nvPr/>
        </p:nvSpPr>
        <p:spPr>
          <a:xfrm>
            <a:off x="4082653" y="3416141"/>
            <a:ext cx="2057400" cy="828675"/>
          </a:xfrm>
          <a:prstGeom prst="rect">
            <a:avLst/>
          </a:prstGeom>
          <a:noFill/>
          <a:ln/>
        </p:spPr>
        <p:txBody>
          <a:bodyPr wrap="square" lIns="212598"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On a half day during homeroom (not more than 15 minutes) while a certified teacher is present</a:t>
            </a:r>
            <a:endParaRPr lang="en-US" sz="1050"/>
          </a:p>
        </p:txBody>
      </p:sp>
      <p:sp>
        <p:nvSpPr>
          <p:cNvPr id="19" name="Text 14"/>
          <p:cNvSpPr/>
          <p:nvPr/>
        </p:nvSpPr>
        <p:spPr>
          <a:xfrm>
            <a:off x="4065982" y="4175522"/>
            <a:ext cx="2373216" cy="804964"/>
          </a:xfrm>
          <a:prstGeom prst="rect">
            <a:avLst/>
          </a:prstGeom>
          <a:noFill/>
          <a:ln/>
        </p:spPr>
        <p:txBody>
          <a:bodyPr wrap="square" lIns="212598"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When pupils did not receive a lunch period due to an educational activity but were served lunch during the next instructional period</a:t>
            </a:r>
            <a:endParaRPr lang="en-US" sz="1050"/>
          </a:p>
        </p:txBody>
      </p:sp>
      <p:sp>
        <p:nvSpPr>
          <p:cNvPr id="20" name="Text 15"/>
          <p:cNvSpPr/>
          <p:nvPr/>
        </p:nvSpPr>
        <p:spPr>
          <a:xfrm>
            <a:off x="6455271" y="3857625"/>
            <a:ext cx="2057400" cy="1243013"/>
          </a:xfrm>
          <a:prstGeom prst="rect">
            <a:avLst/>
          </a:prstGeom>
          <a:noFill/>
          <a:ln/>
        </p:spPr>
        <p:txBody>
          <a:bodyPr wrap="square" lIns="212598"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When a certified special education teacher is present and the pupil's IEP includes goals and objectives addressable through lunchtime activities</a:t>
            </a:r>
            <a:endParaRPr lang="en-US" sz="1050"/>
          </a:p>
        </p:txBody>
      </p:sp>
      <p:sp>
        <p:nvSpPr>
          <p:cNvPr id="21" name="Text 16"/>
          <p:cNvSpPr/>
          <p:nvPr/>
        </p:nvSpPr>
        <p:spPr>
          <a:xfrm>
            <a:off x="8604647" y="4720233"/>
            <a:ext cx="110728"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17</a:t>
            </a:r>
            <a:endParaRPr lang="en-US" sz="834"/>
          </a:p>
        </p:txBody>
      </p:sp>
      <p:sp>
        <p:nvSpPr>
          <p:cNvPr id="22" name="Text 17"/>
          <p:cNvSpPr/>
          <p:nvPr/>
        </p:nvSpPr>
        <p:spPr>
          <a:xfrm>
            <a:off x="4114800" y="2986088"/>
            <a:ext cx="51792" cy="124262"/>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23" name="Text 18"/>
          <p:cNvSpPr/>
          <p:nvPr/>
        </p:nvSpPr>
        <p:spPr>
          <a:xfrm>
            <a:off x="4114800" y="3693319"/>
            <a:ext cx="51792" cy="124262"/>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24" name="Text 19"/>
          <p:cNvSpPr/>
          <p:nvPr/>
        </p:nvSpPr>
        <p:spPr>
          <a:xfrm>
            <a:off x="4114800" y="4607719"/>
            <a:ext cx="51792" cy="124262"/>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25" name="Text 20"/>
          <p:cNvSpPr/>
          <p:nvPr/>
        </p:nvSpPr>
        <p:spPr>
          <a:xfrm>
            <a:off x="6343650" y="3900488"/>
            <a:ext cx="51792" cy="124262"/>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468541"/>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Recess &amp; Homeroom</a:t>
            </a:r>
            <a:endParaRPr lang="en-US" sz="1486"/>
          </a:p>
        </p:txBody>
      </p:sp>
      <p:sp>
        <p:nvSpPr>
          <p:cNvPr id="5" name="Shape 2"/>
          <p:cNvSpPr/>
          <p:nvPr/>
        </p:nvSpPr>
        <p:spPr>
          <a:xfrm>
            <a:off x="571500" y="1457325"/>
            <a:ext cx="4629150" cy="3725466"/>
          </a:xfrm>
          <a:prstGeom prst="rect">
            <a:avLst/>
          </a:prstGeom>
          <a:solidFill>
            <a:srgbClr val="38B2AC">
              <a:alpha val="8000"/>
            </a:srgbClr>
          </a:solidFill>
          <a:ln/>
        </p:spPr>
        <p:txBody>
          <a:bodyPr/>
          <a:lstStyle/>
          <a:p>
            <a:endParaRPr lang="en-US"/>
          </a:p>
        </p:txBody>
      </p:sp>
      <p:sp>
        <p:nvSpPr>
          <p:cNvPr id="6" name="Shape 3"/>
          <p:cNvSpPr/>
          <p:nvPr/>
        </p:nvSpPr>
        <p:spPr>
          <a:xfrm>
            <a:off x="571500" y="1457325"/>
            <a:ext cx="4629150"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1768078"/>
            <a:ext cx="257175" cy="257175"/>
          </a:xfrm>
          <a:prstGeom prst="rect">
            <a:avLst/>
          </a:prstGeom>
        </p:spPr>
      </p:pic>
      <p:sp>
        <p:nvSpPr>
          <p:cNvPr id="8" name="Text 4"/>
          <p:cNvSpPr/>
          <p:nvPr/>
        </p:nvSpPr>
        <p:spPr>
          <a:xfrm>
            <a:off x="857250" y="2198489"/>
            <a:ext cx="4057650"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Recess</a:t>
            </a:r>
            <a:endParaRPr lang="en-US" sz="1808"/>
          </a:p>
        </p:txBody>
      </p:sp>
      <p:sp>
        <p:nvSpPr>
          <p:cNvPr id="9" name="Text 5"/>
          <p:cNvSpPr/>
          <p:nvPr/>
        </p:nvSpPr>
        <p:spPr>
          <a:xfrm>
            <a:off x="857250" y="2612827"/>
            <a:ext cx="4057650" cy="155377"/>
          </a:xfrm>
          <a:prstGeom prst="rect">
            <a:avLst/>
          </a:prstGeom>
          <a:noFill/>
          <a:ln/>
        </p:spPr>
        <p:txBody>
          <a:bodyPr wrap="none" lIns="0" tIns="0" rIns="0" bIns="0" rtlCol="0" anchor="t">
            <a:spAutoFit/>
          </a:bodyPr>
          <a:lstStyle/>
          <a:p>
            <a:pPr marL="0" indent="0" algn="l">
              <a:lnSpc>
                <a:spcPts val="1200"/>
              </a:lnSpc>
              <a:buNone/>
            </a:pPr>
            <a:r>
              <a:rPr lang="en-US" sz="885" b="1" kern="0" spc="1">
                <a:solidFill>
                  <a:srgbClr val="A0AEC0"/>
                </a:solidFill>
                <a:latin typeface="Inter" pitchFamily="34" charset="0"/>
                <a:ea typeface="Inter" pitchFamily="34" charset="-122"/>
                <a:cs typeface="Inter" pitchFamily="34" charset="-120"/>
              </a:rPr>
              <a:t>ELEMENTARY / MIDDLE SCHOOL</a:t>
            </a:r>
            <a:endParaRPr lang="en-US" sz="885"/>
          </a:p>
        </p:txBody>
      </p:sp>
      <p:sp>
        <p:nvSpPr>
          <p:cNvPr id="10" name="Text 6"/>
          <p:cNvSpPr/>
          <p:nvPr/>
        </p:nvSpPr>
        <p:spPr>
          <a:xfrm>
            <a:off x="857250" y="2946797"/>
            <a:ext cx="4057650" cy="385763"/>
          </a:xfrm>
          <a:prstGeom prst="rect">
            <a:avLst/>
          </a:prstGeom>
          <a:noFill/>
          <a:ln/>
        </p:spPr>
        <p:txBody>
          <a:bodyPr wrap="square" lIns="212598"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Countable if supervised by a teacher certified for the grade level (or valid substitute permit).</a:t>
            </a:r>
            <a:endParaRPr lang="en-US" sz="942"/>
          </a:p>
        </p:txBody>
      </p:sp>
      <p:sp>
        <p:nvSpPr>
          <p:cNvPr id="11" name="Text 7"/>
          <p:cNvSpPr/>
          <p:nvPr/>
        </p:nvSpPr>
        <p:spPr>
          <a:xfrm>
            <a:off x="857250" y="3446859"/>
            <a:ext cx="4057650" cy="385763"/>
          </a:xfrm>
          <a:prstGeom prst="rect">
            <a:avLst/>
          </a:prstGeom>
          <a:noFill/>
          <a:ln/>
        </p:spPr>
        <p:txBody>
          <a:bodyPr wrap="square" lIns="212598"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Total recess counted shall not exceed </a:t>
            </a:r>
            <a:r>
              <a:rPr lang="en-US" sz="885" b="1">
                <a:solidFill>
                  <a:srgbClr val="2C3E50"/>
                </a:solidFill>
                <a:latin typeface="Inter" pitchFamily="34" charset="0"/>
                <a:ea typeface="Inter" pitchFamily="34" charset="-122"/>
                <a:cs typeface="Inter" pitchFamily="34" charset="-120"/>
              </a:rPr>
              <a:t>30 minutes</a:t>
            </a:r>
            <a:r>
              <a:rPr lang="en-US" sz="942">
                <a:solidFill>
                  <a:srgbClr val="4A5568"/>
                </a:solidFill>
                <a:latin typeface="Inter" pitchFamily="34" charset="0"/>
                <a:ea typeface="Inter" pitchFamily="34" charset="-122"/>
                <a:cs typeface="Inter" pitchFamily="34" charset="-120"/>
              </a:rPr>
              <a:t> per school day.</a:t>
            </a:r>
            <a:endParaRPr lang="en-US" sz="942"/>
          </a:p>
        </p:txBody>
      </p:sp>
      <p:sp>
        <p:nvSpPr>
          <p:cNvPr id="12" name="Text 8"/>
          <p:cNvSpPr/>
          <p:nvPr/>
        </p:nvSpPr>
        <p:spPr>
          <a:xfrm>
            <a:off x="857250" y="3946922"/>
            <a:ext cx="4057650" cy="192881"/>
          </a:xfrm>
          <a:prstGeom prst="rect">
            <a:avLst/>
          </a:prstGeom>
          <a:noFill/>
          <a:ln/>
        </p:spPr>
        <p:txBody>
          <a:bodyPr wrap="none" lIns="212598"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Recess adjacent to lunch may be counted.</a:t>
            </a:r>
            <a:endParaRPr lang="en-US" sz="942"/>
          </a:p>
        </p:txBody>
      </p:sp>
      <p:sp>
        <p:nvSpPr>
          <p:cNvPr id="13" name="Text 9"/>
          <p:cNvSpPr/>
          <p:nvPr/>
        </p:nvSpPr>
        <p:spPr>
          <a:xfrm>
            <a:off x="857250" y="4254103"/>
            <a:ext cx="4057650" cy="385763"/>
          </a:xfrm>
          <a:prstGeom prst="rect">
            <a:avLst/>
          </a:prstGeom>
          <a:noFill/>
          <a:ln/>
        </p:spPr>
        <p:txBody>
          <a:bodyPr wrap="square" lIns="212598"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Not countable:</a:t>
            </a:r>
            <a:r>
              <a:rPr lang="en-US" sz="942">
                <a:solidFill>
                  <a:srgbClr val="4A5568"/>
                </a:solidFill>
                <a:latin typeface="Inter" pitchFamily="34" charset="0"/>
                <a:ea typeface="Inter" pitchFamily="34" charset="-122"/>
                <a:cs typeface="Inter" pitchFamily="34" charset="-120"/>
              </a:rPr>
              <a:t> recess used for passing from/to buses; recess to provide breakfast or lunch.</a:t>
            </a:r>
            <a:endParaRPr lang="en-US" sz="885"/>
          </a:p>
        </p:txBody>
      </p:sp>
      <p:sp>
        <p:nvSpPr>
          <p:cNvPr id="14" name="Text 10"/>
          <p:cNvSpPr/>
          <p:nvPr/>
        </p:nvSpPr>
        <p:spPr>
          <a:xfrm>
            <a:off x="857250" y="4754166"/>
            <a:ext cx="4057650" cy="385763"/>
          </a:xfrm>
          <a:prstGeom prst="rect">
            <a:avLst/>
          </a:prstGeom>
          <a:noFill/>
          <a:ln/>
        </p:spPr>
        <p:txBody>
          <a:bodyPr wrap="square" lIns="212598"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Not countable</a:t>
            </a:r>
            <a:r>
              <a:rPr lang="en-US" sz="942">
                <a:solidFill>
                  <a:srgbClr val="4A5568"/>
                </a:solidFill>
                <a:latin typeface="Inter" pitchFamily="34" charset="0"/>
                <a:ea typeface="Inter" pitchFamily="34" charset="-122"/>
                <a:cs typeface="Inter" pitchFamily="34" charset="-120"/>
              </a:rPr>
              <a:t> for pupils enrolled under Section 166b (MCL 388.1766b).</a:t>
            </a:r>
            <a:endParaRPr lang="en-US" sz="885"/>
          </a:p>
        </p:txBody>
      </p:sp>
      <p:sp>
        <p:nvSpPr>
          <p:cNvPr id="15" name="Text 11"/>
          <p:cNvSpPr/>
          <p:nvPr/>
        </p:nvSpPr>
        <p:spPr>
          <a:xfrm>
            <a:off x="857250" y="2961084"/>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6" name="Text 12"/>
          <p:cNvSpPr/>
          <p:nvPr/>
        </p:nvSpPr>
        <p:spPr>
          <a:xfrm>
            <a:off x="857250" y="3461147"/>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7" name="Text 13"/>
          <p:cNvSpPr/>
          <p:nvPr/>
        </p:nvSpPr>
        <p:spPr>
          <a:xfrm>
            <a:off x="857250" y="3961209"/>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8" name="Text 14"/>
          <p:cNvSpPr/>
          <p:nvPr/>
        </p:nvSpPr>
        <p:spPr>
          <a:xfrm>
            <a:off x="857250" y="4268391"/>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9" name="Text 15"/>
          <p:cNvSpPr/>
          <p:nvPr/>
        </p:nvSpPr>
        <p:spPr>
          <a:xfrm>
            <a:off x="857250" y="4768453"/>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20" name="Shape 16"/>
          <p:cNvSpPr/>
          <p:nvPr/>
        </p:nvSpPr>
        <p:spPr>
          <a:xfrm>
            <a:off x="5486400" y="1421606"/>
            <a:ext cx="3086100" cy="3000375"/>
          </a:xfrm>
          <a:prstGeom prst="rect">
            <a:avLst/>
          </a:prstGeom>
          <a:solidFill>
            <a:srgbClr val="D69E2E">
              <a:alpha val="8000"/>
            </a:srgbClr>
          </a:solidFill>
          <a:ln/>
        </p:spPr>
        <p:txBody>
          <a:bodyPr/>
          <a:lstStyle/>
          <a:p>
            <a:endParaRPr lang="en-US"/>
          </a:p>
        </p:txBody>
      </p:sp>
      <p:sp>
        <p:nvSpPr>
          <p:cNvPr id="21" name="Shape 17"/>
          <p:cNvSpPr/>
          <p:nvPr/>
        </p:nvSpPr>
        <p:spPr>
          <a:xfrm>
            <a:off x="5486400" y="1421606"/>
            <a:ext cx="3086100" cy="42863"/>
          </a:xfrm>
          <a:prstGeom prst="rect">
            <a:avLst/>
          </a:prstGeom>
          <a:solidFill>
            <a:srgbClr val="D69E2E"/>
          </a:solidFill>
          <a:ln/>
        </p:spPr>
        <p:txBody>
          <a:bodyPr/>
          <a:lstStyle/>
          <a:p>
            <a:endParaRPr lang="en-US"/>
          </a:p>
        </p:txBody>
      </p:sp>
      <p:pic>
        <p:nvPicPr>
          <p:cNvPr id="22" name="Image 2" descr="preencoded.png"/>
          <p:cNvPicPr>
            <a:picLocks noChangeAspect="1"/>
          </p:cNvPicPr>
          <p:nvPr/>
        </p:nvPicPr>
        <p:blipFill>
          <a:blip r:embed="rId5"/>
          <a:stretch>
            <a:fillRect/>
          </a:stretch>
        </p:blipFill>
        <p:spPr>
          <a:xfrm>
            <a:off x="5772150" y="1732359"/>
            <a:ext cx="321469" cy="257175"/>
          </a:xfrm>
          <a:prstGeom prst="rect">
            <a:avLst/>
          </a:prstGeom>
        </p:spPr>
      </p:pic>
      <p:sp>
        <p:nvSpPr>
          <p:cNvPr id="23" name="Text 18"/>
          <p:cNvSpPr/>
          <p:nvPr/>
        </p:nvSpPr>
        <p:spPr>
          <a:xfrm>
            <a:off x="5772150" y="2162770"/>
            <a:ext cx="2514600"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Homeroom</a:t>
            </a:r>
            <a:endParaRPr lang="en-US" sz="1808"/>
          </a:p>
        </p:txBody>
      </p:sp>
      <p:sp>
        <p:nvSpPr>
          <p:cNvPr id="24" name="Text 19"/>
          <p:cNvSpPr/>
          <p:nvPr/>
        </p:nvSpPr>
        <p:spPr>
          <a:xfrm>
            <a:off x="5772150" y="2577108"/>
            <a:ext cx="2514600" cy="155377"/>
          </a:xfrm>
          <a:prstGeom prst="rect">
            <a:avLst/>
          </a:prstGeom>
          <a:noFill/>
          <a:ln/>
        </p:spPr>
        <p:txBody>
          <a:bodyPr wrap="none" lIns="0" tIns="0" rIns="0" bIns="0" rtlCol="0" anchor="t">
            <a:spAutoFit/>
          </a:bodyPr>
          <a:lstStyle/>
          <a:p>
            <a:pPr marL="0" indent="0" algn="l">
              <a:lnSpc>
                <a:spcPts val="1200"/>
              </a:lnSpc>
              <a:buNone/>
            </a:pPr>
            <a:r>
              <a:rPr lang="en-US" sz="885" b="1" kern="0" spc="1">
                <a:solidFill>
                  <a:srgbClr val="A0AEC0"/>
                </a:solidFill>
                <a:latin typeface="Inter" pitchFamily="34" charset="0"/>
                <a:ea typeface="Inter" pitchFamily="34" charset="-122"/>
                <a:cs typeface="Inter" pitchFamily="34" charset="-120"/>
              </a:rPr>
              <a:t>GENERAL RULES</a:t>
            </a:r>
            <a:endParaRPr lang="en-US" sz="885"/>
          </a:p>
        </p:txBody>
      </p:sp>
      <p:sp>
        <p:nvSpPr>
          <p:cNvPr id="25" name="Text 20"/>
          <p:cNvSpPr/>
          <p:nvPr/>
        </p:nvSpPr>
        <p:spPr>
          <a:xfrm>
            <a:off x="5772150" y="2911078"/>
            <a:ext cx="2514600" cy="578644"/>
          </a:xfrm>
          <a:prstGeom prst="rect">
            <a:avLst/>
          </a:prstGeom>
          <a:noFill/>
          <a:ln/>
        </p:spPr>
        <p:txBody>
          <a:bodyPr wrap="square" lIns="212598"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Countable if of a reasonable length (no more than </a:t>
            </a:r>
            <a:r>
              <a:rPr lang="en-US" sz="885" b="1">
                <a:solidFill>
                  <a:srgbClr val="2C3E50"/>
                </a:solidFill>
                <a:latin typeface="Inter" pitchFamily="34" charset="0"/>
                <a:ea typeface="Inter" pitchFamily="34" charset="-122"/>
                <a:cs typeface="Inter" pitchFamily="34" charset="-120"/>
              </a:rPr>
              <a:t>15 minutes</a:t>
            </a:r>
            <a:r>
              <a:rPr lang="en-US" sz="942">
                <a:solidFill>
                  <a:srgbClr val="4A5568"/>
                </a:solidFill>
                <a:latin typeface="Inter" pitchFamily="34" charset="0"/>
                <a:ea typeface="Inter" pitchFamily="34" charset="-122"/>
                <a:cs typeface="Inter" pitchFamily="34" charset="-120"/>
              </a:rPr>
              <a:t>, including passing time).</a:t>
            </a:r>
            <a:endParaRPr lang="en-US" sz="942"/>
          </a:p>
        </p:txBody>
      </p:sp>
      <p:sp>
        <p:nvSpPr>
          <p:cNvPr id="26" name="Text 21"/>
          <p:cNvSpPr/>
          <p:nvPr/>
        </p:nvSpPr>
        <p:spPr>
          <a:xfrm>
            <a:off x="5772150" y="3604022"/>
            <a:ext cx="2514600" cy="385763"/>
          </a:xfrm>
          <a:prstGeom prst="rect">
            <a:avLst/>
          </a:prstGeom>
          <a:noFill/>
          <a:ln/>
        </p:spPr>
        <p:txBody>
          <a:bodyPr wrap="square" lIns="212598"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Must not be determined to be a study hall by the pupil membership auditor.</a:t>
            </a:r>
            <a:endParaRPr lang="en-US" sz="942"/>
          </a:p>
        </p:txBody>
      </p:sp>
      <p:sp>
        <p:nvSpPr>
          <p:cNvPr id="27" name="Text 22"/>
          <p:cNvSpPr/>
          <p:nvPr/>
        </p:nvSpPr>
        <p:spPr>
          <a:xfrm>
            <a:off x="8597503" y="5002411"/>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18</a:t>
            </a:r>
            <a:endParaRPr lang="en-US" sz="834"/>
          </a:p>
        </p:txBody>
      </p:sp>
      <p:sp>
        <p:nvSpPr>
          <p:cNvPr id="28" name="Text 23"/>
          <p:cNvSpPr/>
          <p:nvPr/>
        </p:nvSpPr>
        <p:spPr>
          <a:xfrm>
            <a:off x="5772150" y="2925366"/>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29" name="Text 24"/>
          <p:cNvSpPr/>
          <p:nvPr/>
        </p:nvSpPr>
        <p:spPr>
          <a:xfrm>
            <a:off x="5772150" y="3618309"/>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Study Halls</a:t>
            </a:r>
            <a:endParaRPr lang="en-US" sz="1486"/>
          </a:p>
        </p:txBody>
      </p:sp>
      <p:pic>
        <p:nvPicPr>
          <p:cNvPr id="5" name="Image 1" descr="preencoded.png"/>
          <p:cNvPicPr>
            <a:picLocks noChangeAspect="1"/>
          </p:cNvPicPr>
          <p:nvPr/>
        </p:nvPicPr>
        <p:blipFill>
          <a:blip r:embed="rId4"/>
          <a:stretch>
            <a:fillRect/>
          </a:stretch>
        </p:blipFill>
        <p:spPr>
          <a:xfrm>
            <a:off x="571500" y="1871663"/>
            <a:ext cx="200025" cy="228600"/>
          </a:xfrm>
          <a:prstGeom prst="rect">
            <a:avLst/>
          </a:prstGeom>
        </p:spPr>
      </p:pic>
      <p:sp>
        <p:nvSpPr>
          <p:cNvPr id="6" name="Text 2"/>
          <p:cNvSpPr/>
          <p:nvPr/>
        </p:nvSpPr>
        <p:spPr>
          <a:xfrm>
            <a:off x="914400" y="1871663"/>
            <a:ext cx="4200525" cy="300038"/>
          </a:xfrm>
          <a:prstGeom prst="rect">
            <a:avLst/>
          </a:prstGeom>
          <a:noFill/>
          <a:ln/>
        </p:spPr>
        <p:txBody>
          <a:bodyPr wrap="none" lIns="0" tIns="0" rIns="0" bIns="0" rtlCol="0" anchor="t">
            <a:spAutoFit/>
          </a:bodyPr>
          <a:lstStyle/>
          <a:p>
            <a:pPr marL="0" indent="0" algn="l">
              <a:lnSpc>
                <a:spcPts val="2400"/>
              </a:lnSpc>
              <a:buNone/>
            </a:pPr>
            <a:r>
              <a:rPr lang="en-US" sz="1397" b="1">
                <a:solidFill>
                  <a:srgbClr val="2C3E50"/>
                </a:solidFill>
                <a:latin typeface="Playfair Display" pitchFamily="34" charset="0"/>
                <a:ea typeface="Playfair Display" pitchFamily="34" charset="-122"/>
                <a:cs typeface="Playfair Display" pitchFamily="34" charset="-120"/>
              </a:rPr>
              <a:t>Maximum Two</a:t>
            </a:r>
            <a:endParaRPr lang="en-US" sz="1397"/>
          </a:p>
        </p:txBody>
      </p:sp>
      <p:sp>
        <p:nvSpPr>
          <p:cNvPr id="7" name="Text 3"/>
          <p:cNvSpPr/>
          <p:nvPr/>
        </p:nvSpPr>
        <p:spPr>
          <a:xfrm>
            <a:off x="914400" y="2252067"/>
            <a:ext cx="1103709"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Not more than</a:t>
            </a:r>
            <a:endParaRPr lang="en-US" sz="1159"/>
          </a:p>
        </p:txBody>
      </p:sp>
      <p:sp>
        <p:nvSpPr>
          <p:cNvPr id="8" name="Text 4"/>
          <p:cNvSpPr/>
          <p:nvPr/>
        </p:nvSpPr>
        <p:spPr>
          <a:xfrm>
            <a:off x="2018109" y="2252067"/>
            <a:ext cx="285750" cy="189309"/>
          </a:xfrm>
          <a:prstGeom prst="rect">
            <a:avLst/>
          </a:prstGeom>
          <a:noFill/>
          <a:ln/>
        </p:spPr>
        <p:txBody>
          <a:bodyPr wrap="none" lIns="0" tIns="0" rIns="0" bIns="0" rtlCol="0" anchor="t">
            <a:spAutoFit/>
          </a:bodyPr>
          <a:lstStyle/>
          <a:p>
            <a:pPr marL="0" indent="0" algn="l">
              <a:lnSpc>
                <a:spcPts val="1900"/>
              </a:lnSpc>
              <a:buNone/>
            </a:pPr>
            <a:r>
              <a:rPr lang="en-US" sz="1090" b="1">
                <a:solidFill>
                  <a:srgbClr val="4A5568"/>
                </a:solidFill>
                <a:latin typeface="Inter" pitchFamily="34" charset="0"/>
                <a:ea typeface="Inter" pitchFamily="34" charset="-122"/>
                <a:cs typeface="Inter" pitchFamily="34" charset="-120"/>
              </a:rPr>
              <a:t>two</a:t>
            </a:r>
            <a:endParaRPr lang="en-US" sz="1090"/>
          </a:p>
        </p:txBody>
      </p:sp>
      <p:sp>
        <p:nvSpPr>
          <p:cNvPr id="9" name="Text 5"/>
          <p:cNvSpPr/>
          <p:nvPr/>
        </p:nvSpPr>
        <p:spPr>
          <a:xfrm>
            <a:off x="2303859" y="2252067"/>
            <a:ext cx="2632472"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study halls may be counted toward</a:t>
            </a:r>
            <a:endParaRPr lang="en-US" sz="1159"/>
          </a:p>
        </p:txBody>
      </p:sp>
      <p:sp>
        <p:nvSpPr>
          <p:cNvPr id="10" name="Text 6"/>
          <p:cNvSpPr/>
          <p:nvPr/>
        </p:nvSpPr>
        <p:spPr>
          <a:xfrm>
            <a:off x="914400" y="2487811"/>
            <a:ext cx="1418034"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instructional hours.</a:t>
            </a:r>
            <a:endParaRPr lang="en-US" sz="1159"/>
          </a:p>
        </p:txBody>
      </p:sp>
      <p:pic>
        <p:nvPicPr>
          <p:cNvPr id="11" name="Image 2" descr="preencoded.png"/>
          <p:cNvPicPr>
            <a:picLocks noChangeAspect="1"/>
          </p:cNvPicPr>
          <p:nvPr/>
        </p:nvPicPr>
        <p:blipFill>
          <a:blip r:embed="rId5"/>
          <a:stretch>
            <a:fillRect/>
          </a:stretch>
        </p:blipFill>
        <p:spPr>
          <a:xfrm>
            <a:off x="571500" y="2986088"/>
            <a:ext cx="214313" cy="228600"/>
          </a:xfrm>
          <a:prstGeom prst="rect">
            <a:avLst/>
          </a:prstGeom>
        </p:spPr>
      </p:pic>
      <p:sp>
        <p:nvSpPr>
          <p:cNvPr id="12" name="Text 7"/>
          <p:cNvSpPr/>
          <p:nvPr/>
        </p:nvSpPr>
        <p:spPr>
          <a:xfrm>
            <a:off x="928688" y="2986088"/>
            <a:ext cx="4186238" cy="300038"/>
          </a:xfrm>
          <a:prstGeom prst="rect">
            <a:avLst/>
          </a:prstGeom>
          <a:noFill/>
          <a:ln/>
        </p:spPr>
        <p:txBody>
          <a:bodyPr wrap="none" lIns="0" tIns="0" rIns="0" bIns="0" rtlCol="0" anchor="t">
            <a:spAutoFit/>
          </a:bodyPr>
          <a:lstStyle/>
          <a:p>
            <a:pPr marL="0" indent="0" algn="l">
              <a:lnSpc>
                <a:spcPts val="2400"/>
              </a:lnSpc>
              <a:buNone/>
            </a:pPr>
            <a:r>
              <a:rPr lang="en-US" sz="1397" b="1">
                <a:solidFill>
                  <a:srgbClr val="2C3E50"/>
                </a:solidFill>
                <a:latin typeface="Playfair Display" pitchFamily="34" charset="0"/>
                <a:ea typeface="Playfair Display" pitchFamily="34" charset="-122"/>
                <a:cs typeface="Playfair Display" pitchFamily="34" charset="-120"/>
              </a:rPr>
              <a:t>Certified Supervision</a:t>
            </a:r>
            <a:endParaRPr lang="en-US" sz="1397"/>
          </a:p>
        </p:txBody>
      </p:sp>
      <p:sp>
        <p:nvSpPr>
          <p:cNvPr id="13" name="Text 8"/>
          <p:cNvSpPr/>
          <p:nvPr/>
        </p:nvSpPr>
        <p:spPr>
          <a:xfrm>
            <a:off x="928688" y="3366492"/>
            <a:ext cx="4095155"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Must be supervised by a teacher certified for the grade</a:t>
            </a:r>
            <a:endParaRPr lang="en-US" sz="1159"/>
          </a:p>
        </p:txBody>
      </p:sp>
      <p:sp>
        <p:nvSpPr>
          <p:cNvPr id="14" name="Text 9"/>
          <p:cNvSpPr/>
          <p:nvPr/>
        </p:nvSpPr>
        <p:spPr>
          <a:xfrm>
            <a:off x="928688" y="3602236"/>
            <a:ext cx="3102173"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level (or holding a valid substitute permit).</a:t>
            </a:r>
            <a:endParaRPr lang="en-US" sz="1159"/>
          </a:p>
        </p:txBody>
      </p:sp>
      <p:pic>
        <p:nvPicPr>
          <p:cNvPr id="15" name="Image 3" descr="preencoded.png"/>
          <p:cNvPicPr>
            <a:picLocks noChangeAspect="1"/>
          </p:cNvPicPr>
          <p:nvPr/>
        </p:nvPicPr>
        <p:blipFill>
          <a:blip r:embed="rId6"/>
          <a:stretch>
            <a:fillRect/>
          </a:stretch>
        </p:blipFill>
        <p:spPr>
          <a:xfrm>
            <a:off x="571500" y="4100513"/>
            <a:ext cx="200025" cy="228600"/>
          </a:xfrm>
          <a:prstGeom prst="rect">
            <a:avLst/>
          </a:prstGeom>
        </p:spPr>
      </p:pic>
      <p:sp>
        <p:nvSpPr>
          <p:cNvPr id="16" name="Text 10"/>
          <p:cNvSpPr/>
          <p:nvPr/>
        </p:nvSpPr>
        <p:spPr>
          <a:xfrm>
            <a:off x="914400" y="4100513"/>
            <a:ext cx="4200525" cy="300038"/>
          </a:xfrm>
          <a:prstGeom prst="rect">
            <a:avLst/>
          </a:prstGeom>
          <a:noFill/>
          <a:ln/>
        </p:spPr>
        <p:txBody>
          <a:bodyPr wrap="none" lIns="0" tIns="0" rIns="0" bIns="0" rtlCol="0" anchor="t">
            <a:spAutoFit/>
          </a:bodyPr>
          <a:lstStyle/>
          <a:p>
            <a:pPr marL="0" indent="0" algn="l">
              <a:lnSpc>
                <a:spcPts val="2400"/>
              </a:lnSpc>
              <a:buNone/>
            </a:pPr>
            <a:r>
              <a:rPr lang="en-US" sz="1397" b="1">
                <a:solidFill>
                  <a:srgbClr val="2C3E50"/>
                </a:solidFill>
                <a:latin typeface="Playfair Display" pitchFamily="34" charset="0"/>
                <a:ea typeface="Playfair Display" pitchFamily="34" charset="-122"/>
                <a:cs typeface="Playfair Display" pitchFamily="34" charset="-120"/>
              </a:rPr>
              <a:t>90 More Hours Threshold</a:t>
            </a:r>
            <a:endParaRPr lang="en-US" sz="1397"/>
          </a:p>
        </p:txBody>
      </p:sp>
      <p:sp>
        <p:nvSpPr>
          <p:cNvPr id="17" name="Text 11"/>
          <p:cNvSpPr/>
          <p:nvPr/>
        </p:nvSpPr>
        <p:spPr>
          <a:xfrm>
            <a:off x="914400" y="4480917"/>
            <a:ext cx="2473523"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district must provide at least</a:t>
            </a:r>
            <a:endParaRPr lang="en-US" sz="1159"/>
          </a:p>
        </p:txBody>
      </p:sp>
      <p:sp>
        <p:nvSpPr>
          <p:cNvPr id="18" name="Text 12"/>
          <p:cNvSpPr/>
          <p:nvPr/>
        </p:nvSpPr>
        <p:spPr>
          <a:xfrm>
            <a:off x="3387923" y="4480917"/>
            <a:ext cx="1109067" cy="189309"/>
          </a:xfrm>
          <a:prstGeom prst="rect">
            <a:avLst/>
          </a:prstGeom>
          <a:noFill/>
          <a:ln/>
        </p:spPr>
        <p:txBody>
          <a:bodyPr wrap="none" lIns="0" tIns="0" rIns="0" bIns="0" rtlCol="0" anchor="t">
            <a:spAutoFit/>
          </a:bodyPr>
          <a:lstStyle/>
          <a:p>
            <a:pPr marL="0" indent="0" algn="l">
              <a:lnSpc>
                <a:spcPts val="1900"/>
              </a:lnSpc>
              <a:buNone/>
            </a:pPr>
            <a:r>
              <a:rPr lang="en-US" sz="1090" b="1">
                <a:solidFill>
                  <a:srgbClr val="4A5568"/>
                </a:solidFill>
                <a:latin typeface="Inter" pitchFamily="34" charset="0"/>
                <a:ea typeface="Inter" pitchFamily="34" charset="-122"/>
                <a:cs typeface="Inter" pitchFamily="34" charset="-120"/>
              </a:rPr>
              <a:t>90 more hours</a:t>
            </a:r>
            <a:endParaRPr lang="en-US" sz="1090"/>
          </a:p>
        </p:txBody>
      </p:sp>
      <p:sp>
        <p:nvSpPr>
          <p:cNvPr id="19" name="Text 13"/>
          <p:cNvSpPr/>
          <p:nvPr/>
        </p:nvSpPr>
        <p:spPr>
          <a:xfrm>
            <a:off x="4496991" y="4480917"/>
            <a:ext cx="369689"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than</a:t>
            </a:r>
            <a:endParaRPr lang="en-US" sz="1159"/>
          </a:p>
        </p:txBody>
      </p:sp>
      <p:sp>
        <p:nvSpPr>
          <p:cNvPr id="20" name="Text 14"/>
          <p:cNvSpPr/>
          <p:nvPr/>
        </p:nvSpPr>
        <p:spPr>
          <a:xfrm>
            <a:off x="914400" y="4716661"/>
            <a:ext cx="4184452" cy="189309"/>
          </a:xfrm>
          <a:prstGeom prst="rect">
            <a:avLst/>
          </a:prstGeom>
          <a:noFill/>
          <a:ln/>
        </p:spPr>
        <p:txBody>
          <a:bodyPr wrap="non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minimum requirement (i.e., at least 1,188 hours/year).</a:t>
            </a:r>
            <a:endParaRPr lang="en-US" sz="1159"/>
          </a:p>
        </p:txBody>
      </p:sp>
      <p:sp>
        <p:nvSpPr>
          <p:cNvPr id="21" name="Shape 15"/>
          <p:cNvSpPr/>
          <p:nvPr/>
        </p:nvSpPr>
        <p:spPr>
          <a:xfrm>
            <a:off x="5543550" y="1871663"/>
            <a:ext cx="3028950" cy="2500313"/>
          </a:xfrm>
          <a:prstGeom prst="rect">
            <a:avLst/>
          </a:prstGeom>
          <a:solidFill>
            <a:srgbClr val="D69E2E">
              <a:alpha val="8000"/>
            </a:srgbClr>
          </a:solidFill>
          <a:ln/>
        </p:spPr>
        <p:txBody>
          <a:bodyPr/>
          <a:lstStyle/>
          <a:p>
            <a:endParaRPr lang="en-US"/>
          </a:p>
        </p:txBody>
      </p:sp>
      <p:sp>
        <p:nvSpPr>
          <p:cNvPr id="22" name="Shape 16"/>
          <p:cNvSpPr/>
          <p:nvPr/>
        </p:nvSpPr>
        <p:spPr>
          <a:xfrm>
            <a:off x="5543550" y="1871663"/>
            <a:ext cx="3028950" cy="42863"/>
          </a:xfrm>
          <a:prstGeom prst="rect">
            <a:avLst/>
          </a:prstGeom>
          <a:solidFill>
            <a:srgbClr val="D69E2E"/>
          </a:solidFill>
          <a:ln/>
        </p:spPr>
        <p:txBody>
          <a:bodyPr/>
          <a:lstStyle/>
          <a:p>
            <a:endParaRPr lang="en-US"/>
          </a:p>
        </p:txBody>
      </p:sp>
      <p:pic>
        <p:nvPicPr>
          <p:cNvPr id="23" name="Image 4" descr="preencoded.png"/>
          <p:cNvPicPr>
            <a:picLocks noChangeAspect="1"/>
          </p:cNvPicPr>
          <p:nvPr/>
        </p:nvPicPr>
        <p:blipFill>
          <a:blip r:embed="rId7"/>
          <a:stretch>
            <a:fillRect/>
          </a:stretch>
        </p:blipFill>
        <p:spPr>
          <a:xfrm>
            <a:off x="5829300" y="2209205"/>
            <a:ext cx="200025" cy="200025"/>
          </a:xfrm>
          <a:prstGeom prst="rect">
            <a:avLst/>
          </a:prstGeom>
        </p:spPr>
      </p:pic>
      <p:sp>
        <p:nvSpPr>
          <p:cNvPr id="24" name="Text 17"/>
          <p:cNvSpPr/>
          <p:nvPr/>
        </p:nvSpPr>
        <p:spPr>
          <a:xfrm>
            <a:off x="6136481" y="2157413"/>
            <a:ext cx="478631"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Note</a:t>
            </a:r>
            <a:endParaRPr lang="en-US" sz="1704"/>
          </a:p>
        </p:txBody>
      </p:sp>
      <p:sp>
        <p:nvSpPr>
          <p:cNvPr id="25" name="Text 18"/>
          <p:cNvSpPr/>
          <p:nvPr/>
        </p:nvSpPr>
        <p:spPr>
          <a:xfrm>
            <a:off x="5829300" y="2603897"/>
            <a:ext cx="2457450" cy="1600200"/>
          </a:xfrm>
          <a:prstGeom prst="rect">
            <a:avLst/>
          </a:prstGeom>
          <a:noFill/>
          <a:ln/>
        </p:spPr>
        <p:txBody>
          <a:bodyPr wrap="square" lIns="0" tIns="0" rIns="0" bIns="0" rtlCol="0" anchor="t">
            <a:spAutoFit/>
          </a:bodyPr>
          <a:lstStyle/>
          <a:p>
            <a:pPr marL="0" indent="0" algn="l">
              <a:lnSpc>
                <a:spcPts val="1800"/>
              </a:lnSpc>
              <a:buNone/>
            </a:pPr>
            <a:r>
              <a:rPr lang="en-US" sz="1050">
                <a:solidFill>
                  <a:srgbClr val="4A5568"/>
                </a:solidFill>
                <a:latin typeface="Inter" pitchFamily="34" charset="0"/>
                <a:ea typeface="Inter" pitchFamily="34" charset="-122"/>
                <a:cs typeface="Inter" pitchFamily="34" charset="-120"/>
              </a:rPr>
              <a:t>A study hall is a period when pupils from any grade level are individually working on homework for any class.
 The teacher's purpose is to </a:t>
            </a:r>
            <a:r>
              <a:rPr lang="en-US" sz="987" b="1">
                <a:solidFill>
                  <a:srgbClr val="2C3E50"/>
                </a:solidFill>
                <a:latin typeface="Inter" pitchFamily="34" charset="0"/>
                <a:ea typeface="Inter" pitchFamily="34" charset="-122"/>
                <a:cs typeface="Inter" pitchFamily="34" charset="-120"/>
              </a:rPr>
              <a:t>maintain order</a:t>
            </a:r>
            <a:r>
              <a:rPr lang="en-US" sz="1050">
                <a:solidFill>
                  <a:srgbClr val="4A5568"/>
                </a:solidFill>
                <a:latin typeface="Inter" pitchFamily="34" charset="0"/>
                <a:ea typeface="Inter" pitchFamily="34" charset="-122"/>
                <a:cs typeface="Inter" pitchFamily="34" charset="-120"/>
              </a:rPr>
              <a:t>, not to provide instruction.</a:t>
            </a:r>
            <a:endParaRPr lang="en-US" sz="1050"/>
          </a:p>
        </p:txBody>
      </p:sp>
      <p:sp>
        <p:nvSpPr>
          <p:cNvPr id="26" name="Text 19"/>
          <p:cNvSpPr/>
          <p:nvPr/>
        </p:nvSpPr>
        <p:spPr>
          <a:xfrm>
            <a:off x="8597503" y="4720233"/>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19</a:t>
            </a:r>
            <a:endParaRPr lang="en-US" sz="834"/>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857250"/>
            <a:ext cx="2214563" cy="411463"/>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Agenda</a:t>
            </a:r>
            <a:endParaRPr lang="en-US" sz="2436"/>
          </a:p>
        </p:txBody>
      </p:sp>
      <p:sp>
        <p:nvSpPr>
          <p:cNvPr id="4" name="Text 1"/>
          <p:cNvSpPr/>
          <p:nvPr/>
        </p:nvSpPr>
        <p:spPr>
          <a:xfrm>
            <a:off x="571500" y="1411588"/>
            <a:ext cx="2214563" cy="428625"/>
          </a:xfrm>
          <a:prstGeom prst="rect">
            <a:avLst/>
          </a:prstGeom>
          <a:noFill/>
          <a:ln/>
        </p:spPr>
        <p:txBody>
          <a:bodyPr wrap="square" lIns="0" tIns="0" rIns="0" bIns="0" rtlCol="0" anchor="t">
            <a:spAutoFit/>
          </a:bodyPr>
          <a:lstStyle/>
          <a:p>
            <a:pPr marL="0" indent="0" algn="l">
              <a:lnSpc>
                <a:spcPts val="1700"/>
              </a:lnSpc>
              <a:buNone/>
            </a:pPr>
            <a:r>
              <a:rPr lang="en-US" sz="1050">
                <a:solidFill>
                  <a:srgbClr val="D69E2E"/>
                </a:solidFill>
                <a:latin typeface="Inter" pitchFamily="34" charset="0"/>
                <a:ea typeface="Inter" pitchFamily="34" charset="-122"/>
                <a:cs typeface="Inter" pitchFamily="34" charset="-120"/>
              </a:rPr>
              <a:t>Roadmap for the 2026 MPAAA Spring Conference</a:t>
            </a:r>
            <a:endParaRPr lang="en-US" sz="1050"/>
          </a:p>
        </p:txBody>
      </p:sp>
      <p:sp>
        <p:nvSpPr>
          <p:cNvPr id="5" name="Shape 2"/>
          <p:cNvSpPr/>
          <p:nvPr/>
        </p:nvSpPr>
        <p:spPr>
          <a:xfrm>
            <a:off x="3500438" y="1000125"/>
            <a:ext cx="357188" cy="357188"/>
          </a:xfrm>
          <a:prstGeom prst="ellipse">
            <a:avLst/>
          </a:prstGeom>
          <a:solidFill>
            <a:srgbClr val="38B2AC">
              <a:alpha val="10000"/>
            </a:srgbClr>
          </a:solidFill>
          <a:ln/>
        </p:spPr>
        <p:txBody>
          <a:bodyPr/>
          <a:lstStyle/>
          <a:p>
            <a:endParaRPr lang="en-US"/>
          </a:p>
        </p:txBody>
      </p:sp>
      <p:pic>
        <p:nvPicPr>
          <p:cNvPr id="6" name="Image 1" descr="preencoded.png"/>
          <p:cNvPicPr>
            <a:picLocks noChangeAspect="1"/>
          </p:cNvPicPr>
          <p:nvPr/>
        </p:nvPicPr>
        <p:blipFill>
          <a:blip r:embed="rId4"/>
          <a:stretch>
            <a:fillRect/>
          </a:stretch>
        </p:blipFill>
        <p:spPr>
          <a:xfrm>
            <a:off x="3616523" y="1107281"/>
            <a:ext cx="125016" cy="142875"/>
          </a:xfrm>
          <a:prstGeom prst="rect">
            <a:avLst/>
          </a:prstGeom>
        </p:spPr>
      </p:pic>
      <p:sp>
        <p:nvSpPr>
          <p:cNvPr id="7" name="Text 3"/>
          <p:cNvSpPr/>
          <p:nvPr/>
        </p:nvSpPr>
        <p:spPr>
          <a:xfrm>
            <a:off x="4000500" y="1085850"/>
            <a:ext cx="1821656" cy="457200"/>
          </a:xfrm>
          <a:prstGeom prst="rect">
            <a:avLst/>
          </a:prstGeom>
          <a:noFill/>
          <a:ln/>
        </p:spPr>
        <p:txBody>
          <a:bodyPr wrap="squar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Understanding the Lingo</a:t>
            </a:r>
            <a:endParaRPr lang="en-US" sz="1193"/>
          </a:p>
        </p:txBody>
      </p:sp>
      <p:sp>
        <p:nvSpPr>
          <p:cNvPr id="8" name="Shape 4"/>
          <p:cNvSpPr/>
          <p:nvPr/>
        </p:nvSpPr>
        <p:spPr>
          <a:xfrm>
            <a:off x="6250781" y="1000125"/>
            <a:ext cx="357188" cy="357188"/>
          </a:xfrm>
          <a:prstGeom prst="ellipse">
            <a:avLst/>
          </a:prstGeom>
          <a:solidFill>
            <a:srgbClr val="38B2AC">
              <a:alpha val="10000"/>
            </a:srgbClr>
          </a:solidFill>
          <a:ln/>
        </p:spPr>
        <p:txBody>
          <a:bodyPr/>
          <a:lstStyle/>
          <a:p>
            <a:endParaRPr lang="en-US"/>
          </a:p>
        </p:txBody>
      </p:sp>
      <p:pic>
        <p:nvPicPr>
          <p:cNvPr id="9" name="Image 2" descr="preencoded.png"/>
          <p:cNvPicPr>
            <a:picLocks noChangeAspect="1"/>
          </p:cNvPicPr>
          <p:nvPr/>
        </p:nvPicPr>
        <p:blipFill>
          <a:blip r:embed="rId5"/>
          <a:stretch>
            <a:fillRect/>
          </a:stretch>
        </p:blipFill>
        <p:spPr>
          <a:xfrm>
            <a:off x="6375797" y="1107281"/>
            <a:ext cx="107156" cy="142875"/>
          </a:xfrm>
          <a:prstGeom prst="rect">
            <a:avLst/>
          </a:prstGeom>
        </p:spPr>
      </p:pic>
      <p:sp>
        <p:nvSpPr>
          <p:cNvPr id="10" name="Text 5"/>
          <p:cNvSpPr/>
          <p:nvPr/>
        </p:nvSpPr>
        <p:spPr>
          <a:xfrm>
            <a:off x="6750844" y="1085850"/>
            <a:ext cx="1107281"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Requirements</a:t>
            </a:r>
            <a:endParaRPr lang="en-US" sz="1193"/>
          </a:p>
        </p:txBody>
      </p:sp>
      <p:sp>
        <p:nvSpPr>
          <p:cNvPr id="11" name="Shape 6"/>
          <p:cNvSpPr/>
          <p:nvPr/>
        </p:nvSpPr>
        <p:spPr>
          <a:xfrm>
            <a:off x="3500438" y="1885950"/>
            <a:ext cx="357188" cy="357188"/>
          </a:xfrm>
          <a:prstGeom prst="ellipse">
            <a:avLst/>
          </a:prstGeom>
          <a:solidFill>
            <a:srgbClr val="38B2AC">
              <a:alpha val="10000"/>
            </a:srgbClr>
          </a:solidFill>
          <a:ln/>
        </p:spPr>
        <p:txBody>
          <a:bodyPr/>
          <a:lstStyle/>
          <a:p>
            <a:endParaRPr lang="en-US"/>
          </a:p>
        </p:txBody>
      </p:sp>
      <p:pic>
        <p:nvPicPr>
          <p:cNvPr id="12" name="Image 3" descr="preencoded.png"/>
          <p:cNvPicPr>
            <a:picLocks noChangeAspect="1"/>
          </p:cNvPicPr>
          <p:nvPr/>
        </p:nvPicPr>
        <p:blipFill>
          <a:blip r:embed="rId6"/>
          <a:stretch>
            <a:fillRect/>
          </a:stretch>
        </p:blipFill>
        <p:spPr>
          <a:xfrm>
            <a:off x="3607594" y="1993106"/>
            <a:ext cx="142875" cy="142875"/>
          </a:xfrm>
          <a:prstGeom prst="rect">
            <a:avLst/>
          </a:prstGeom>
        </p:spPr>
      </p:pic>
      <p:sp>
        <p:nvSpPr>
          <p:cNvPr id="13" name="Text 7"/>
          <p:cNvSpPr/>
          <p:nvPr/>
        </p:nvSpPr>
        <p:spPr>
          <a:xfrm>
            <a:off x="4000500" y="1971675"/>
            <a:ext cx="492919"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Hours</a:t>
            </a:r>
            <a:endParaRPr lang="en-US" sz="1193"/>
          </a:p>
        </p:txBody>
      </p:sp>
      <p:sp>
        <p:nvSpPr>
          <p:cNvPr id="14" name="Shape 8"/>
          <p:cNvSpPr/>
          <p:nvPr/>
        </p:nvSpPr>
        <p:spPr>
          <a:xfrm>
            <a:off x="6250781" y="1885950"/>
            <a:ext cx="357188" cy="357188"/>
          </a:xfrm>
          <a:prstGeom prst="ellipse">
            <a:avLst/>
          </a:prstGeom>
          <a:solidFill>
            <a:srgbClr val="38B2AC">
              <a:alpha val="10000"/>
            </a:srgbClr>
          </a:solidFill>
          <a:ln/>
        </p:spPr>
        <p:txBody>
          <a:bodyPr/>
          <a:lstStyle/>
          <a:p>
            <a:endParaRPr lang="en-US"/>
          </a:p>
        </p:txBody>
      </p:sp>
      <p:pic>
        <p:nvPicPr>
          <p:cNvPr id="15" name="Image 4" descr="preencoded.png"/>
          <p:cNvPicPr>
            <a:picLocks noChangeAspect="1"/>
          </p:cNvPicPr>
          <p:nvPr/>
        </p:nvPicPr>
        <p:blipFill>
          <a:blip r:embed="rId7"/>
          <a:stretch>
            <a:fillRect/>
          </a:stretch>
        </p:blipFill>
        <p:spPr>
          <a:xfrm>
            <a:off x="6366867" y="1993106"/>
            <a:ext cx="125016" cy="142875"/>
          </a:xfrm>
          <a:prstGeom prst="rect">
            <a:avLst/>
          </a:prstGeom>
        </p:spPr>
      </p:pic>
      <p:sp>
        <p:nvSpPr>
          <p:cNvPr id="16" name="Text 9"/>
          <p:cNvSpPr/>
          <p:nvPr/>
        </p:nvSpPr>
        <p:spPr>
          <a:xfrm>
            <a:off x="6750844" y="1971675"/>
            <a:ext cx="385763"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Days</a:t>
            </a:r>
            <a:endParaRPr lang="en-US" sz="1193"/>
          </a:p>
        </p:txBody>
      </p:sp>
      <p:sp>
        <p:nvSpPr>
          <p:cNvPr id="17" name="Shape 10"/>
          <p:cNvSpPr/>
          <p:nvPr/>
        </p:nvSpPr>
        <p:spPr>
          <a:xfrm>
            <a:off x="3500438" y="2543175"/>
            <a:ext cx="357188" cy="357188"/>
          </a:xfrm>
          <a:prstGeom prst="ellipse">
            <a:avLst/>
          </a:prstGeom>
          <a:solidFill>
            <a:srgbClr val="38B2AC">
              <a:alpha val="10000"/>
            </a:srgbClr>
          </a:solidFill>
          <a:ln/>
        </p:spPr>
        <p:txBody>
          <a:bodyPr/>
          <a:lstStyle/>
          <a:p>
            <a:endParaRPr lang="en-US"/>
          </a:p>
        </p:txBody>
      </p:sp>
      <p:pic>
        <p:nvPicPr>
          <p:cNvPr id="18" name="Image 5" descr="preencoded.png"/>
          <p:cNvPicPr>
            <a:picLocks noChangeAspect="1"/>
          </p:cNvPicPr>
          <p:nvPr/>
        </p:nvPicPr>
        <p:blipFill>
          <a:blip r:embed="rId8"/>
          <a:stretch>
            <a:fillRect/>
          </a:stretch>
        </p:blipFill>
        <p:spPr>
          <a:xfrm>
            <a:off x="3589734" y="2650331"/>
            <a:ext cx="178594" cy="142875"/>
          </a:xfrm>
          <a:prstGeom prst="rect">
            <a:avLst/>
          </a:prstGeom>
        </p:spPr>
      </p:pic>
      <p:sp>
        <p:nvSpPr>
          <p:cNvPr id="19" name="Text 11"/>
          <p:cNvSpPr/>
          <p:nvPr/>
        </p:nvSpPr>
        <p:spPr>
          <a:xfrm>
            <a:off x="4000500" y="2628900"/>
            <a:ext cx="887611"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Attendance</a:t>
            </a:r>
            <a:endParaRPr lang="en-US" sz="1193"/>
          </a:p>
        </p:txBody>
      </p:sp>
      <p:sp>
        <p:nvSpPr>
          <p:cNvPr id="20" name="Shape 12"/>
          <p:cNvSpPr/>
          <p:nvPr/>
        </p:nvSpPr>
        <p:spPr>
          <a:xfrm>
            <a:off x="6250781" y="2543175"/>
            <a:ext cx="357188" cy="357188"/>
          </a:xfrm>
          <a:prstGeom prst="ellipse">
            <a:avLst/>
          </a:prstGeom>
          <a:solidFill>
            <a:srgbClr val="38B2AC">
              <a:alpha val="10000"/>
            </a:srgbClr>
          </a:solidFill>
          <a:ln/>
        </p:spPr>
        <p:txBody>
          <a:bodyPr/>
          <a:lstStyle/>
          <a:p>
            <a:endParaRPr lang="en-US"/>
          </a:p>
        </p:txBody>
      </p:sp>
      <p:pic>
        <p:nvPicPr>
          <p:cNvPr id="21" name="Image 6" descr="preencoded.png"/>
          <p:cNvPicPr>
            <a:picLocks noChangeAspect="1"/>
          </p:cNvPicPr>
          <p:nvPr/>
        </p:nvPicPr>
        <p:blipFill>
          <a:blip r:embed="rId9"/>
          <a:stretch>
            <a:fillRect/>
          </a:stretch>
        </p:blipFill>
        <p:spPr>
          <a:xfrm>
            <a:off x="6366867" y="2650331"/>
            <a:ext cx="125016" cy="142875"/>
          </a:xfrm>
          <a:prstGeom prst="rect">
            <a:avLst/>
          </a:prstGeom>
        </p:spPr>
      </p:pic>
      <p:sp>
        <p:nvSpPr>
          <p:cNvPr id="22" name="Text 13"/>
          <p:cNvSpPr/>
          <p:nvPr/>
        </p:nvSpPr>
        <p:spPr>
          <a:xfrm>
            <a:off x="6750844" y="2628900"/>
            <a:ext cx="801886"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Calendars</a:t>
            </a:r>
            <a:endParaRPr lang="en-US" sz="1193"/>
          </a:p>
        </p:txBody>
      </p:sp>
      <p:sp>
        <p:nvSpPr>
          <p:cNvPr id="23" name="Shape 14"/>
          <p:cNvSpPr/>
          <p:nvPr/>
        </p:nvSpPr>
        <p:spPr>
          <a:xfrm>
            <a:off x="3500438" y="3200400"/>
            <a:ext cx="357188" cy="357188"/>
          </a:xfrm>
          <a:prstGeom prst="ellipse">
            <a:avLst/>
          </a:prstGeom>
          <a:solidFill>
            <a:srgbClr val="38B2AC">
              <a:alpha val="10000"/>
            </a:srgbClr>
          </a:solidFill>
          <a:ln/>
        </p:spPr>
        <p:txBody>
          <a:bodyPr/>
          <a:lstStyle/>
          <a:p>
            <a:endParaRPr lang="en-US"/>
          </a:p>
        </p:txBody>
      </p:sp>
      <p:pic>
        <p:nvPicPr>
          <p:cNvPr id="24" name="Image 7" descr="preencoded.png"/>
          <p:cNvPicPr>
            <a:picLocks noChangeAspect="1"/>
          </p:cNvPicPr>
          <p:nvPr/>
        </p:nvPicPr>
        <p:blipFill>
          <a:blip r:embed="rId10"/>
          <a:stretch>
            <a:fillRect/>
          </a:stretch>
        </p:blipFill>
        <p:spPr>
          <a:xfrm>
            <a:off x="3598664" y="3307556"/>
            <a:ext cx="160734" cy="142875"/>
          </a:xfrm>
          <a:prstGeom prst="rect">
            <a:avLst/>
          </a:prstGeom>
        </p:spPr>
      </p:pic>
      <p:sp>
        <p:nvSpPr>
          <p:cNvPr id="25" name="Text 15"/>
          <p:cNvSpPr/>
          <p:nvPr/>
        </p:nvSpPr>
        <p:spPr>
          <a:xfrm>
            <a:off x="4000500" y="3286125"/>
            <a:ext cx="1344811"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DCH Application</a:t>
            </a:r>
            <a:endParaRPr lang="en-US" sz="1193"/>
          </a:p>
        </p:txBody>
      </p:sp>
      <p:sp>
        <p:nvSpPr>
          <p:cNvPr id="26" name="Shape 16"/>
          <p:cNvSpPr/>
          <p:nvPr/>
        </p:nvSpPr>
        <p:spPr>
          <a:xfrm>
            <a:off x="6250781" y="3200400"/>
            <a:ext cx="357188" cy="357188"/>
          </a:xfrm>
          <a:prstGeom prst="ellipse">
            <a:avLst/>
          </a:prstGeom>
          <a:solidFill>
            <a:srgbClr val="38B2AC">
              <a:alpha val="10000"/>
            </a:srgbClr>
          </a:solidFill>
          <a:ln/>
        </p:spPr>
        <p:txBody>
          <a:bodyPr/>
          <a:lstStyle/>
          <a:p>
            <a:endParaRPr lang="en-US"/>
          </a:p>
        </p:txBody>
      </p:sp>
      <p:pic>
        <p:nvPicPr>
          <p:cNvPr id="27" name="Image 8" descr="preencoded.png"/>
          <p:cNvPicPr>
            <a:picLocks noChangeAspect="1"/>
          </p:cNvPicPr>
          <p:nvPr/>
        </p:nvPicPr>
        <p:blipFill>
          <a:blip r:embed="rId11"/>
          <a:stretch>
            <a:fillRect/>
          </a:stretch>
        </p:blipFill>
        <p:spPr>
          <a:xfrm>
            <a:off x="6340078" y="3307556"/>
            <a:ext cx="178594" cy="142875"/>
          </a:xfrm>
          <a:prstGeom prst="rect">
            <a:avLst/>
          </a:prstGeom>
        </p:spPr>
      </p:pic>
      <p:sp>
        <p:nvSpPr>
          <p:cNvPr id="28" name="Text 17"/>
          <p:cNvSpPr/>
          <p:nvPr/>
        </p:nvSpPr>
        <p:spPr>
          <a:xfrm>
            <a:off x="6750844" y="3286125"/>
            <a:ext cx="810816" cy="228600"/>
          </a:xfrm>
          <a:prstGeom prst="rect">
            <a:avLst/>
          </a:prstGeom>
          <a:noFill/>
          <a:ln/>
        </p:spPr>
        <p:txBody>
          <a:bodyPr wrap="non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Resources</a:t>
            </a:r>
            <a:endParaRPr lang="en-US" sz="1193"/>
          </a:p>
        </p:txBody>
      </p:sp>
      <p:sp>
        <p:nvSpPr>
          <p:cNvPr id="29" name="Text 18"/>
          <p:cNvSpPr/>
          <p:nvPr/>
        </p:nvSpPr>
        <p:spPr>
          <a:xfrm>
            <a:off x="8645723" y="4720233"/>
            <a:ext cx="6965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a:t>
            </a:r>
            <a:endParaRPr lang="en-US" sz="834"/>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Professional Development (Part 1)</a:t>
            </a:r>
            <a:endParaRPr lang="en-US" sz="1269"/>
          </a:p>
        </p:txBody>
      </p:sp>
      <p:sp>
        <p:nvSpPr>
          <p:cNvPr id="5" name="Shape 2"/>
          <p:cNvSpPr/>
          <p:nvPr/>
        </p:nvSpPr>
        <p:spPr>
          <a:xfrm>
            <a:off x="571500" y="1593056"/>
            <a:ext cx="3097318" cy="3351479"/>
          </a:xfrm>
          <a:prstGeom prst="rect">
            <a:avLst/>
          </a:prstGeom>
          <a:solidFill>
            <a:srgbClr val="38B2AC">
              <a:alpha val="8000"/>
            </a:srgbClr>
          </a:solidFill>
          <a:ln/>
        </p:spPr>
        <p:txBody>
          <a:bodyPr/>
          <a:lstStyle/>
          <a:p>
            <a:endParaRPr lang="en-US"/>
          </a:p>
        </p:txBody>
      </p:sp>
      <p:sp>
        <p:nvSpPr>
          <p:cNvPr id="6" name="Shape 3"/>
          <p:cNvSpPr/>
          <p:nvPr/>
        </p:nvSpPr>
        <p:spPr>
          <a:xfrm>
            <a:off x="571500" y="1593056"/>
            <a:ext cx="3097318" cy="42863"/>
          </a:xfrm>
          <a:prstGeom prst="rect">
            <a:avLst/>
          </a:prstGeom>
          <a:solidFill>
            <a:srgbClr val="38B2AC"/>
          </a:solidFill>
          <a:ln/>
        </p:spPr>
        <p:txBody>
          <a:bodyPr/>
          <a:lstStyle/>
          <a:p>
            <a:endParaRPr lang="en-US"/>
          </a:p>
        </p:txBody>
      </p:sp>
      <p:sp>
        <p:nvSpPr>
          <p:cNvPr id="7" name="Text 4"/>
          <p:cNvSpPr/>
          <p:nvPr/>
        </p:nvSpPr>
        <p:spPr>
          <a:xfrm>
            <a:off x="857250" y="1878806"/>
            <a:ext cx="2525818" cy="155377"/>
          </a:xfrm>
          <a:prstGeom prst="rect">
            <a:avLst/>
          </a:prstGeom>
          <a:noFill/>
          <a:ln/>
        </p:spPr>
        <p:txBody>
          <a:bodyPr wrap="none" lIns="0" tIns="0" rIns="0" bIns="0" rtlCol="0" anchor="t">
            <a:spAutoFit/>
          </a:bodyPr>
          <a:lstStyle/>
          <a:p>
            <a:pPr marL="0" indent="0" algn="l">
              <a:lnSpc>
                <a:spcPts val="1200"/>
              </a:lnSpc>
              <a:buNone/>
            </a:pPr>
            <a:r>
              <a:rPr lang="en-US" sz="885" b="1" kern="0" spc="1">
                <a:solidFill>
                  <a:srgbClr val="38B2AC"/>
                </a:solidFill>
                <a:latin typeface="Inter" pitchFamily="34" charset="0"/>
                <a:ea typeface="Inter" pitchFamily="34" charset="-122"/>
                <a:cs typeface="Inter" pitchFamily="34" charset="-120"/>
              </a:rPr>
              <a:t>MCL 388.1701(10)</a:t>
            </a:r>
            <a:endParaRPr lang="en-US" sz="885"/>
          </a:p>
        </p:txBody>
      </p:sp>
      <p:sp>
        <p:nvSpPr>
          <p:cNvPr id="8" name="Text 5"/>
          <p:cNvSpPr/>
          <p:nvPr/>
        </p:nvSpPr>
        <p:spPr>
          <a:xfrm>
            <a:off x="857250" y="2177058"/>
            <a:ext cx="2525818" cy="857250"/>
          </a:xfrm>
          <a:prstGeom prst="rect">
            <a:avLst/>
          </a:prstGeom>
          <a:noFill/>
          <a:ln/>
        </p:spPr>
        <p:txBody>
          <a:bodyPr wrap="none" lIns="0" tIns="0" rIns="0" bIns="0" rtlCol="0" anchor="t">
            <a:spAutoFit/>
          </a:bodyPr>
          <a:lstStyle/>
          <a:p>
            <a:pPr marL="0" indent="0" algn="l">
              <a:lnSpc>
                <a:spcPts val="6800"/>
              </a:lnSpc>
              <a:buNone/>
            </a:pPr>
            <a:r>
              <a:rPr lang="en-US" sz="6218" b="1">
                <a:solidFill>
                  <a:srgbClr val="2C3E50"/>
                </a:solidFill>
                <a:latin typeface="Playfair Display" pitchFamily="34" charset="0"/>
                <a:ea typeface="Playfair Display" pitchFamily="34" charset="-122"/>
                <a:cs typeface="Playfair Display" pitchFamily="34" charset="-120"/>
              </a:rPr>
              <a:t>38</a:t>
            </a:r>
            <a:endParaRPr lang="en-US" sz="6218"/>
          </a:p>
        </p:txBody>
      </p:sp>
      <p:sp>
        <p:nvSpPr>
          <p:cNvPr id="9" name="Text 6"/>
          <p:cNvSpPr/>
          <p:nvPr/>
        </p:nvSpPr>
        <p:spPr>
          <a:xfrm>
            <a:off x="857250" y="3105745"/>
            <a:ext cx="2525818" cy="445759"/>
          </a:xfrm>
          <a:prstGeom prst="rect">
            <a:avLst/>
          </a:prstGeom>
          <a:noFill/>
          <a:ln/>
        </p:spPr>
        <p:txBody>
          <a:bodyPr wrap="square" lIns="0" tIns="0" rIns="0" bIns="0" rtlCol="0" anchor="t">
            <a:spAutoFit/>
          </a:bodyPr>
          <a:lstStyle/>
          <a:p>
            <a:pPr marL="0" indent="0" algn="l">
              <a:lnSpc>
                <a:spcPts val="1800"/>
              </a:lnSpc>
              <a:buNone/>
            </a:pPr>
            <a:r>
              <a:rPr lang="en-US" sz="1193" b="1">
                <a:solidFill>
                  <a:srgbClr val="4A5568"/>
                </a:solidFill>
                <a:latin typeface="Inter" pitchFamily="34" charset="0"/>
                <a:ea typeface="Inter" pitchFamily="34" charset="-122"/>
                <a:cs typeface="Inter" pitchFamily="34" charset="-120"/>
              </a:rPr>
              <a:t>Hours of
Qualifying PD</a:t>
            </a:r>
            <a:endParaRPr lang="en-US" sz="1193"/>
          </a:p>
        </p:txBody>
      </p:sp>
      <p:sp>
        <p:nvSpPr>
          <p:cNvPr id="10" name="Text 7"/>
          <p:cNvSpPr/>
          <p:nvPr/>
        </p:nvSpPr>
        <p:spPr>
          <a:xfrm>
            <a:off x="857250" y="3694379"/>
            <a:ext cx="2525818" cy="921544"/>
          </a:xfrm>
          <a:prstGeom prst="rect">
            <a:avLst/>
          </a:prstGeom>
          <a:noFill/>
          <a:ln/>
        </p:spPr>
        <p:txBody>
          <a:bodyPr wrap="square" lIns="0" tIns="170053"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A district may count up to 38 hours of qualifying professional development as hours of pupil instruction if all requirements are met.</a:t>
            </a:r>
            <a:endParaRPr lang="en-US" sz="942"/>
          </a:p>
        </p:txBody>
      </p:sp>
      <p:pic>
        <p:nvPicPr>
          <p:cNvPr id="11" name="Image 1" descr="preencoded.png"/>
          <p:cNvPicPr>
            <a:picLocks noChangeAspect="1"/>
          </p:cNvPicPr>
          <p:nvPr/>
        </p:nvPicPr>
        <p:blipFill>
          <a:blip r:embed="rId4"/>
          <a:stretch>
            <a:fillRect/>
          </a:stretch>
        </p:blipFill>
        <p:spPr>
          <a:xfrm>
            <a:off x="4026005" y="1678781"/>
            <a:ext cx="85725" cy="257175"/>
          </a:xfrm>
          <a:prstGeom prst="rect">
            <a:avLst/>
          </a:prstGeom>
        </p:spPr>
      </p:pic>
      <p:sp>
        <p:nvSpPr>
          <p:cNvPr id="12" name="Text 8"/>
          <p:cNvSpPr/>
          <p:nvPr/>
        </p:nvSpPr>
        <p:spPr>
          <a:xfrm>
            <a:off x="4311755" y="1684139"/>
            <a:ext cx="2655689" cy="173236"/>
          </a:xfrm>
          <a:prstGeom prst="rect">
            <a:avLst/>
          </a:prstGeom>
          <a:noFill/>
          <a:ln/>
        </p:spPr>
        <p:txBody>
          <a:bodyPr wrap="none" lIns="0"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Advisory Committee Recommendation</a:t>
            </a:r>
            <a:endParaRPr lang="en-US" sz="987"/>
          </a:p>
        </p:txBody>
      </p:sp>
      <p:sp>
        <p:nvSpPr>
          <p:cNvPr id="13" name="Text 9"/>
          <p:cNvSpPr/>
          <p:nvPr/>
        </p:nvSpPr>
        <p:spPr>
          <a:xfrm>
            <a:off x="4311755" y="1898452"/>
            <a:ext cx="4246959"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A districtwide PD advisory committee (appointed by the board) must recommend at least</a:t>
            </a:r>
            <a:endParaRPr lang="en-US" sz="1050"/>
          </a:p>
        </p:txBody>
      </p:sp>
      <p:sp>
        <p:nvSpPr>
          <p:cNvPr id="14" name="Text 10"/>
          <p:cNvSpPr/>
          <p:nvPr/>
        </p:nvSpPr>
        <p:spPr>
          <a:xfrm>
            <a:off x="6063760" y="2112764"/>
            <a:ext cx="525066" cy="173236"/>
          </a:xfrm>
          <a:prstGeom prst="rect">
            <a:avLst/>
          </a:prstGeom>
          <a:noFill/>
          <a:ln/>
        </p:spPr>
        <p:txBody>
          <a:bodyPr wrap="none" lIns="0" tIns="0" rIns="0" bIns="0" rtlCol="0" anchor="t">
            <a:spAutoFit/>
          </a:bodyPr>
          <a:lstStyle/>
          <a:p>
            <a:pPr marL="0" indent="0" algn="l">
              <a:lnSpc>
                <a:spcPts val="1700"/>
              </a:lnSpc>
              <a:buNone/>
            </a:pPr>
            <a:r>
              <a:rPr lang="en-US" sz="987" b="1">
                <a:solidFill>
                  <a:srgbClr val="D69E2E"/>
                </a:solidFill>
                <a:latin typeface="Inter" pitchFamily="34" charset="0"/>
                <a:ea typeface="Inter" pitchFamily="34" charset="-122"/>
                <a:cs typeface="Inter" pitchFamily="34" charset="-120"/>
              </a:rPr>
              <a:t>8 hours</a:t>
            </a:r>
            <a:endParaRPr lang="en-US" sz="987"/>
          </a:p>
        </p:txBody>
      </p:sp>
      <p:sp>
        <p:nvSpPr>
          <p:cNvPr id="15" name="Text 11"/>
          <p:cNvSpPr/>
          <p:nvPr/>
        </p:nvSpPr>
        <p:spPr>
          <a:xfrm>
            <a:off x="6588826" y="2112764"/>
            <a:ext cx="1405533"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of the qualifying PD.</a:t>
            </a:r>
            <a:endParaRPr lang="en-US" sz="1050"/>
          </a:p>
        </p:txBody>
      </p:sp>
      <p:sp>
        <p:nvSpPr>
          <p:cNvPr id="16" name="Text 12"/>
          <p:cNvSpPr/>
          <p:nvPr/>
        </p:nvSpPr>
        <p:spPr>
          <a:xfrm>
            <a:off x="4311755" y="2378869"/>
            <a:ext cx="4260745" cy="578644"/>
          </a:xfrm>
          <a:prstGeom prst="rect">
            <a:avLst/>
          </a:prstGeom>
          <a:noFill/>
          <a:ln/>
        </p:spPr>
        <p:txBody>
          <a:bodyPr wrap="square" lIns="0" tIns="0" rIns="0" bIns="0" rtlCol="0" anchor="t">
            <a:spAutoFit/>
          </a:bodyPr>
          <a:lstStyle/>
          <a:p>
            <a:pPr marL="0" indent="0" algn="l">
              <a:lnSpc>
                <a:spcPts val="1500"/>
              </a:lnSpc>
              <a:buNone/>
            </a:pPr>
            <a:r>
              <a:rPr lang="en-US" sz="942">
                <a:solidFill>
                  <a:srgbClr val="718096"/>
                </a:solidFill>
                <a:latin typeface="Inter" pitchFamily="34" charset="0"/>
                <a:ea typeface="Inter" pitchFamily="34" charset="-122"/>
                <a:cs typeface="Inter" pitchFamily="34" charset="-120"/>
              </a:rPr>
              <a:t>The committee must include teachers representing a variety of grades and subjects (including special education), nonteaching staff, parents, and administrators. The majority must be teaching staff.</a:t>
            </a:r>
            <a:endParaRPr lang="en-US" sz="942"/>
          </a:p>
        </p:txBody>
      </p:sp>
      <p:sp>
        <p:nvSpPr>
          <p:cNvPr id="17" name="Text 13"/>
          <p:cNvSpPr/>
          <p:nvPr/>
        </p:nvSpPr>
        <p:spPr>
          <a:xfrm>
            <a:off x="4026005" y="3171825"/>
            <a:ext cx="4546495" cy="642938"/>
          </a:xfrm>
          <a:prstGeom prst="rect">
            <a:avLst/>
          </a:prstGeom>
          <a:noFill/>
          <a:ln/>
        </p:spPr>
        <p:txBody>
          <a:bodyPr wrap="square" lIns="340233"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Online Instruction Approval</a:t>
            </a:r>
            <a:r>
              <a:rPr lang="en-US" sz="1050">
                <a:solidFill>
                  <a:srgbClr val="4A5568"/>
                </a:solidFill>
                <a:latin typeface="Inter" pitchFamily="34" charset="0"/>
                <a:ea typeface="Inter" pitchFamily="34" charset="-122"/>
                <a:cs typeface="Inter" pitchFamily="34" charset="-120"/>
              </a:rPr>
              <a:t>
If the professional development is provided online, the district must have approved the instruction.</a:t>
            </a:r>
            <a:endParaRPr lang="en-US" sz="1050"/>
          </a:p>
        </p:txBody>
      </p:sp>
      <p:sp>
        <p:nvSpPr>
          <p:cNvPr id="18" name="Text 14"/>
          <p:cNvSpPr/>
          <p:nvPr/>
        </p:nvSpPr>
        <p:spPr>
          <a:xfrm>
            <a:off x="4026005" y="4029075"/>
            <a:ext cx="4546495" cy="642938"/>
          </a:xfrm>
          <a:prstGeom prst="rect">
            <a:avLst/>
          </a:prstGeom>
          <a:noFill/>
          <a:ln/>
        </p:spPr>
        <p:txBody>
          <a:bodyPr wrap="square" lIns="340233"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Offsetting Instructional Time</a:t>
            </a:r>
            <a:r>
              <a:rPr lang="en-US" sz="1050">
                <a:solidFill>
                  <a:srgbClr val="4A5568"/>
                </a:solidFill>
                <a:latin typeface="Inter" pitchFamily="34" charset="0"/>
                <a:ea typeface="Inter" pitchFamily="34" charset="-122"/>
                <a:cs typeface="Inter" pitchFamily="34" charset="-120"/>
              </a:rPr>
              <a:t>
PD hours offset instructional time only for pupils whose teachers participated in the professional development.</a:t>
            </a:r>
            <a:endParaRPr lang="en-US" sz="1050"/>
          </a:p>
        </p:txBody>
      </p:sp>
      <p:sp>
        <p:nvSpPr>
          <p:cNvPr id="19" name="Text 15"/>
          <p:cNvSpPr/>
          <p:nvPr/>
        </p:nvSpPr>
        <p:spPr>
          <a:xfrm>
            <a:off x="8574286" y="4720233"/>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20</a:t>
            </a:r>
            <a:endParaRPr lang="en-US" sz="834"/>
          </a:p>
        </p:txBody>
      </p:sp>
      <p:pic>
        <p:nvPicPr>
          <p:cNvPr id="20" name="Image 2" descr="preencoded.png"/>
          <p:cNvPicPr>
            <a:picLocks noChangeAspect="1"/>
          </p:cNvPicPr>
          <p:nvPr/>
        </p:nvPicPr>
        <p:blipFill>
          <a:blip r:embed="rId5"/>
          <a:stretch>
            <a:fillRect/>
          </a:stretch>
        </p:blipFill>
        <p:spPr>
          <a:xfrm>
            <a:off x="4026005" y="3186113"/>
            <a:ext cx="85725" cy="257175"/>
          </a:xfrm>
          <a:prstGeom prst="rect">
            <a:avLst/>
          </a:prstGeom>
        </p:spPr>
      </p:pic>
      <p:pic>
        <p:nvPicPr>
          <p:cNvPr id="21" name="Image 3" descr="preencoded.png"/>
          <p:cNvPicPr>
            <a:picLocks noChangeAspect="1"/>
          </p:cNvPicPr>
          <p:nvPr/>
        </p:nvPicPr>
        <p:blipFill>
          <a:blip r:embed="rId5"/>
          <a:stretch>
            <a:fillRect/>
          </a:stretch>
        </p:blipFill>
        <p:spPr>
          <a:xfrm>
            <a:off x="4026005" y="4043363"/>
            <a:ext cx="85725" cy="2571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Professional Development (Part 2)</a:t>
            </a:r>
            <a:endParaRPr lang="en-US" sz="1269"/>
          </a:p>
        </p:txBody>
      </p:sp>
      <p:sp>
        <p:nvSpPr>
          <p:cNvPr id="5" name="Shape 2"/>
          <p:cNvSpPr/>
          <p:nvPr/>
        </p:nvSpPr>
        <p:spPr>
          <a:xfrm>
            <a:off x="571500" y="1593056"/>
            <a:ext cx="2524116" cy="3264694"/>
          </a:xfrm>
          <a:prstGeom prst="rect">
            <a:avLst/>
          </a:prstGeom>
          <a:solidFill>
            <a:srgbClr val="38B2AC">
              <a:alpha val="8000"/>
            </a:srgbClr>
          </a:solidFill>
          <a:ln/>
        </p:spPr>
        <p:txBody>
          <a:bodyPr/>
          <a:lstStyle/>
          <a:p>
            <a:endParaRPr lang="en-US"/>
          </a:p>
        </p:txBody>
      </p:sp>
      <p:sp>
        <p:nvSpPr>
          <p:cNvPr id="6" name="Shape 3"/>
          <p:cNvSpPr/>
          <p:nvPr/>
        </p:nvSpPr>
        <p:spPr>
          <a:xfrm>
            <a:off x="571500" y="1593056"/>
            <a:ext cx="2524116"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785813" y="1905595"/>
            <a:ext cx="250031" cy="285750"/>
          </a:xfrm>
          <a:prstGeom prst="rect">
            <a:avLst/>
          </a:prstGeom>
        </p:spPr>
      </p:pic>
      <p:sp>
        <p:nvSpPr>
          <p:cNvPr id="8" name="Text 4"/>
          <p:cNvSpPr/>
          <p:nvPr/>
        </p:nvSpPr>
        <p:spPr>
          <a:xfrm>
            <a:off x="785813" y="2368153"/>
            <a:ext cx="2095491" cy="480027"/>
          </a:xfrm>
          <a:prstGeom prst="rect">
            <a:avLst/>
          </a:prstGeom>
          <a:noFill/>
          <a:ln/>
        </p:spPr>
        <p:txBody>
          <a:bodyPr wrap="squar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During the School Year</a:t>
            </a:r>
            <a:endParaRPr lang="en-US" sz="1397"/>
          </a:p>
        </p:txBody>
      </p:sp>
      <p:sp>
        <p:nvSpPr>
          <p:cNvPr id="9" name="Text 5"/>
          <p:cNvSpPr/>
          <p:nvPr/>
        </p:nvSpPr>
        <p:spPr>
          <a:xfrm>
            <a:off x="785813" y="2695855"/>
            <a:ext cx="2095491" cy="229230"/>
          </a:xfrm>
          <a:prstGeom prst="rect">
            <a:avLst/>
          </a:prstGeom>
          <a:noFill/>
          <a:ln/>
        </p:spPr>
        <p:txBody>
          <a:bodyPr wrap="square" lIns="0"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Max 10 Hours</a:t>
            </a:r>
            <a:endParaRPr lang="en-US" sz="1090"/>
          </a:p>
        </p:txBody>
      </p:sp>
      <p:sp>
        <p:nvSpPr>
          <p:cNvPr id="10" name="Text 6"/>
          <p:cNvSpPr/>
          <p:nvPr/>
        </p:nvSpPr>
        <p:spPr>
          <a:xfrm>
            <a:off x="779283" y="2926205"/>
            <a:ext cx="2166900" cy="2032416"/>
          </a:xfrm>
          <a:prstGeom prst="rect">
            <a:avLst/>
          </a:prstGeom>
          <a:noFill/>
          <a:ln/>
        </p:spPr>
        <p:txBody>
          <a:bodyPr wrap="square" lIns="0" tIns="0" rIns="0" bIns="0" rtlCol="0" anchor="t">
            <a:spAutoFit/>
          </a:bodyPr>
          <a:lstStyle/>
          <a:p>
            <a:pPr>
              <a:lnSpc>
                <a:spcPts val="1600"/>
              </a:lnSpc>
            </a:pPr>
            <a:r>
              <a:rPr lang="en-US" sz="942">
                <a:solidFill>
                  <a:srgbClr val="4A5568"/>
                </a:solidFill>
                <a:latin typeface="Inter" pitchFamily="34" charset="0"/>
                <a:ea typeface="Inter" pitchFamily="34" charset="-122"/>
                <a:cs typeface="Inter" pitchFamily="34" charset="-120"/>
              </a:rPr>
              <a:t>Not more than 10 hours of qualifying PD may be provided before the first scheduled day of pupil instruction and/or after the last scheduled day of pupil instruction.</a:t>
            </a:r>
            <a:endParaRPr lang="en-US" sz="942"/>
          </a:p>
          <a:p>
            <a:pPr>
              <a:lnSpc>
                <a:spcPts val="1600"/>
              </a:lnSpc>
            </a:pPr>
            <a:endParaRPr lang="en-US" sz="942"/>
          </a:p>
          <a:p>
            <a:pPr>
              <a:lnSpc>
                <a:spcPts val="1600"/>
              </a:lnSpc>
            </a:pPr>
            <a:r>
              <a:rPr lang="en-US" sz="942"/>
              <a:t>Cannot count more hours than SCECHs are approved for.</a:t>
            </a:r>
          </a:p>
          <a:p>
            <a:pPr>
              <a:lnSpc>
                <a:spcPts val="1600"/>
              </a:lnSpc>
            </a:pPr>
            <a:endParaRPr lang="en-US" sz="942"/>
          </a:p>
          <a:p>
            <a:pPr>
              <a:lnSpc>
                <a:spcPts val="1600"/>
              </a:lnSpc>
            </a:pPr>
            <a:r>
              <a:rPr lang="en-US" sz="942"/>
              <a:t>Not more than 10 hours in a single month.</a:t>
            </a:r>
          </a:p>
          <a:p>
            <a:pPr marL="0" indent="0" algn="l">
              <a:lnSpc>
                <a:spcPts val="1600"/>
              </a:lnSpc>
              <a:buNone/>
            </a:pPr>
            <a:endParaRPr lang="en-US" sz="942"/>
          </a:p>
        </p:txBody>
      </p:sp>
      <p:sp>
        <p:nvSpPr>
          <p:cNvPr id="11" name="Text 7"/>
          <p:cNvSpPr/>
          <p:nvPr/>
        </p:nvSpPr>
        <p:spPr>
          <a:xfrm>
            <a:off x="785813" y="3249467"/>
            <a:ext cx="1852017" cy="185756"/>
          </a:xfrm>
          <a:prstGeom prst="rect">
            <a:avLst/>
          </a:prstGeom>
          <a:noFill/>
          <a:ln/>
        </p:spPr>
        <p:txBody>
          <a:bodyPr wrap="square" lIns="0" tIns="0" rIns="0" bIns="0" rtlCol="0" anchor="t">
            <a:spAutoFit/>
          </a:bodyPr>
          <a:lstStyle/>
          <a:p>
            <a:pPr marL="0" indent="0" algn="l">
              <a:lnSpc>
                <a:spcPts val="1600"/>
              </a:lnSpc>
              <a:buNone/>
            </a:pPr>
            <a:endParaRPr lang="en-US" sz="942"/>
          </a:p>
        </p:txBody>
      </p:sp>
      <p:sp>
        <p:nvSpPr>
          <p:cNvPr id="12" name="Text 8"/>
          <p:cNvSpPr/>
          <p:nvPr/>
        </p:nvSpPr>
        <p:spPr>
          <a:xfrm>
            <a:off x="785813" y="3455185"/>
            <a:ext cx="1594988" cy="185756"/>
          </a:xfrm>
          <a:prstGeom prst="rect">
            <a:avLst/>
          </a:prstGeom>
          <a:noFill/>
          <a:ln/>
        </p:spPr>
        <p:txBody>
          <a:bodyPr wrap="square" lIns="0" tIns="0" rIns="0" bIns="0" rtlCol="0" anchor="t">
            <a:spAutoFit/>
          </a:bodyPr>
          <a:lstStyle/>
          <a:p>
            <a:pPr marL="0" indent="0" algn="l">
              <a:lnSpc>
                <a:spcPts val="1600"/>
              </a:lnSpc>
              <a:buNone/>
            </a:pPr>
            <a:endParaRPr lang="en-US" sz="942"/>
          </a:p>
        </p:txBody>
      </p:sp>
      <p:sp>
        <p:nvSpPr>
          <p:cNvPr id="13" name="Text 9"/>
          <p:cNvSpPr/>
          <p:nvPr/>
        </p:nvSpPr>
        <p:spPr>
          <a:xfrm>
            <a:off x="785156" y="3659472"/>
            <a:ext cx="1471557" cy="185756"/>
          </a:xfrm>
          <a:prstGeom prst="rect">
            <a:avLst/>
          </a:prstGeom>
          <a:noFill/>
          <a:ln/>
        </p:spPr>
        <p:txBody>
          <a:bodyPr wrap="square" lIns="0" tIns="0" rIns="0" bIns="0" rtlCol="0" anchor="t">
            <a:spAutoFit/>
          </a:bodyPr>
          <a:lstStyle/>
          <a:p>
            <a:pPr marL="0" indent="0" algn="l">
              <a:lnSpc>
                <a:spcPts val="1600"/>
              </a:lnSpc>
              <a:buNone/>
            </a:pPr>
            <a:endParaRPr lang="en-US" sz="942"/>
          </a:p>
        </p:txBody>
      </p:sp>
      <p:sp>
        <p:nvSpPr>
          <p:cNvPr id="16" name="Shape 12"/>
          <p:cNvSpPr/>
          <p:nvPr/>
        </p:nvSpPr>
        <p:spPr>
          <a:xfrm>
            <a:off x="3309928" y="1593056"/>
            <a:ext cx="2524116" cy="3264694"/>
          </a:xfrm>
          <a:prstGeom prst="rect">
            <a:avLst/>
          </a:prstGeom>
          <a:solidFill>
            <a:srgbClr val="D69E2E">
              <a:alpha val="8000"/>
            </a:srgbClr>
          </a:solidFill>
          <a:ln/>
        </p:spPr>
        <p:txBody>
          <a:bodyPr/>
          <a:lstStyle/>
          <a:p>
            <a:endParaRPr lang="en-US"/>
          </a:p>
        </p:txBody>
      </p:sp>
      <p:sp>
        <p:nvSpPr>
          <p:cNvPr id="17" name="Shape 13"/>
          <p:cNvSpPr/>
          <p:nvPr/>
        </p:nvSpPr>
        <p:spPr>
          <a:xfrm>
            <a:off x="3309928" y="1593056"/>
            <a:ext cx="2524116" cy="42863"/>
          </a:xfrm>
          <a:prstGeom prst="rect">
            <a:avLst/>
          </a:prstGeom>
          <a:solidFill>
            <a:srgbClr val="D69E2E"/>
          </a:solidFill>
          <a:ln/>
        </p:spPr>
        <p:txBody>
          <a:bodyPr/>
          <a:lstStyle/>
          <a:p>
            <a:endParaRPr lang="en-US"/>
          </a:p>
        </p:txBody>
      </p:sp>
      <p:pic>
        <p:nvPicPr>
          <p:cNvPr id="18" name="Image 2" descr="preencoded.png"/>
          <p:cNvPicPr>
            <a:picLocks noChangeAspect="1"/>
          </p:cNvPicPr>
          <p:nvPr/>
        </p:nvPicPr>
        <p:blipFill>
          <a:blip r:embed="rId5"/>
          <a:stretch>
            <a:fillRect/>
          </a:stretch>
        </p:blipFill>
        <p:spPr>
          <a:xfrm>
            <a:off x="3524241" y="1905595"/>
            <a:ext cx="357188" cy="285750"/>
          </a:xfrm>
          <a:prstGeom prst="rect">
            <a:avLst/>
          </a:prstGeom>
        </p:spPr>
      </p:pic>
      <p:sp>
        <p:nvSpPr>
          <p:cNvPr id="19" name="Text 14"/>
          <p:cNvSpPr/>
          <p:nvPr/>
        </p:nvSpPr>
        <p:spPr>
          <a:xfrm>
            <a:off x="3524241" y="2368153"/>
            <a:ext cx="2095491" cy="240013"/>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Teacher Attendance</a:t>
            </a:r>
            <a:endParaRPr lang="en-US" sz="1397"/>
          </a:p>
        </p:txBody>
      </p:sp>
      <p:sp>
        <p:nvSpPr>
          <p:cNvPr id="20" name="Text 15"/>
          <p:cNvSpPr/>
          <p:nvPr/>
        </p:nvSpPr>
        <p:spPr>
          <a:xfrm>
            <a:off x="3524241" y="2751041"/>
            <a:ext cx="2095491" cy="251454"/>
          </a:xfrm>
          <a:prstGeom prst="rect">
            <a:avLst/>
          </a:prstGeom>
          <a:noFill/>
          <a:ln/>
        </p:spPr>
        <p:txBody>
          <a:bodyPr wrap="none" lIns="0"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75% Minimum</a:t>
            </a:r>
            <a:endParaRPr lang="en-US" sz="1090"/>
          </a:p>
        </p:txBody>
      </p:sp>
      <p:sp>
        <p:nvSpPr>
          <p:cNvPr id="21" name="Text 16"/>
          <p:cNvSpPr/>
          <p:nvPr/>
        </p:nvSpPr>
        <p:spPr>
          <a:xfrm>
            <a:off x="3524241" y="3098936"/>
            <a:ext cx="1493044" cy="155377"/>
          </a:xfrm>
          <a:prstGeom prst="rect">
            <a:avLst/>
          </a:prstGeom>
          <a:noFill/>
          <a:ln/>
        </p:spPr>
        <p:txBody>
          <a:bodyPr wrap="non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At least 75% of teachers</a:t>
            </a:r>
            <a:endParaRPr lang="en-US" sz="942"/>
          </a:p>
        </p:txBody>
      </p:sp>
      <p:sp>
        <p:nvSpPr>
          <p:cNvPr id="22" name="Text 17"/>
          <p:cNvSpPr/>
          <p:nvPr/>
        </p:nvSpPr>
        <p:spPr>
          <a:xfrm>
            <a:off x="3524241" y="3304654"/>
            <a:ext cx="1841302" cy="155377"/>
          </a:xfrm>
          <a:prstGeom prst="rect">
            <a:avLst/>
          </a:prstGeom>
          <a:noFill/>
          <a:ln/>
        </p:spPr>
        <p:txBody>
          <a:bodyPr wrap="non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scheduled to participate in the</a:t>
            </a:r>
            <a:endParaRPr lang="en-US" sz="942"/>
          </a:p>
        </p:txBody>
      </p:sp>
      <p:sp>
        <p:nvSpPr>
          <p:cNvPr id="23" name="Text 18"/>
          <p:cNvSpPr/>
          <p:nvPr/>
        </p:nvSpPr>
        <p:spPr>
          <a:xfrm>
            <a:off x="3524241" y="3510372"/>
            <a:ext cx="2093119" cy="155377"/>
          </a:xfrm>
          <a:prstGeom prst="rect">
            <a:avLst/>
          </a:prstGeom>
          <a:noFill/>
          <a:ln/>
        </p:spPr>
        <p:txBody>
          <a:bodyPr wrap="non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professional development must be</a:t>
            </a:r>
            <a:endParaRPr lang="en-US" sz="942"/>
          </a:p>
        </p:txBody>
      </p:sp>
      <p:sp>
        <p:nvSpPr>
          <p:cNvPr id="24" name="Text 19"/>
          <p:cNvSpPr/>
          <p:nvPr/>
        </p:nvSpPr>
        <p:spPr>
          <a:xfrm>
            <a:off x="3524241" y="3716089"/>
            <a:ext cx="862608" cy="155377"/>
          </a:xfrm>
          <a:prstGeom prst="rect">
            <a:avLst/>
          </a:prstGeom>
          <a:noFill/>
          <a:ln/>
        </p:spPr>
        <p:txBody>
          <a:bodyPr wrap="non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in attendance.</a:t>
            </a:r>
            <a:endParaRPr lang="en-US" sz="942"/>
          </a:p>
        </p:txBody>
      </p:sp>
      <p:sp>
        <p:nvSpPr>
          <p:cNvPr id="25" name="Shape 20"/>
          <p:cNvSpPr/>
          <p:nvPr/>
        </p:nvSpPr>
        <p:spPr>
          <a:xfrm>
            <a:off x="6048356" y="1593056"/>
            <a:ext cx="2524116" cy="3194944"/>
          </a:xfrm>
          <a:prstGeom prst="rect">
            <a:avLst/>
          </a:prstGeom>
          <a:solidFill>
            <a:srgbClr val="2C3E50">
              <a:alpha val="5000"/>
            </a:srgbClr>
          </a:solidFill>
          <a:ln/>
        </p:spPr>
        <p:txBody>
          <a:bodyPr/>
          <a:lstStyle/>
          <a:p>
            <a:endParaRPr lang="en-US"/>
          </a:p>
        </p:txBody>
      </p:sp>
      <p:sp>
        <p:nvSpPr>
          <p:cNvPr id="26" name="Shape 21"/>
          <p:cNvSpPr/>
          <p:nvPr/>
        </p:nvSpPr>
        <p:spPr>
          <a:xfrm>
            <a:off x="6048356" y="1593056"/>
            <a:ext cx="2524116" cy="42863"/>
          </a:xfrm>
          <a:prstGeom prst="rect">
            <a:avLst/>
          </a:prstGeom>
          <a:solidFill>
            <a:srgbClr val="2C3E50"/>
          </a:solidFill>
          <a:ln/>
        </p:spPr>
        <p:txBody>
          <a:bodyPr/>
          <a:lstStyle/>
          <a:p>
            <a:endParaRPr lang="en-US"/>
          </a:p>
        </p:txBody>
      </p:sp>
      <p:pic>
        <p:nvPicPr>
          <p:cNvPr id="27" name="Image 3" descr="preencoded.png"/>
          <p:cNvPicPr>
            <a:picLocks noChangeAspect="1"/>
          </p:cNvPicPr>
          <p:nvPr/>
        </p:nvPicPr>
        <p:blipFill>
          <a:blip r:embed="rId6"/>
          <a:stretch>
            <a:fillRect/>
          </a:stretch>
        </p:blipFill>
        <p:spPr>
          <a:xfrm>
            <a:off x="6262669" y="1905595"/>
            <a:ext cx="285750" cy="285750"/>
          </a:xfrm>
          <a:prstGeom prst="rect">
            <a:avLst/>
          </a:prstGeom>
        </p:spPr>
      </p:pic>
      <p:sp>
        <p:nvSpPr>
          <p:cNvPr id="28" name="Text 22"/>
          <p:cNvSpPr/>
          <p:nvPr/>
        </p:nvSpPr>
        <p:spPr>
          <a:xfrm>
            <a:off x="6262669" y="2368153"/>
            <a:ext cx="1774525" cy="228524"/>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PD Hours Self-Check</a:t>
            </a:r>
            <a:endParaRPr lang="en-US" sz="1397"/>
          </a:p>
        </p:txBody>
      </p:sp>
      <p:sp>
        <p:nvSpPr>
          <p:cNvPr id="29" name="Text 23"/>
          <p:cNvSpPr/>
          <p:nvPr/>
        </p:nvSpPr>
        <p:spPr>
          <a:xfrm>
            <a:off x="6262669" y="2751041"/>
            <a:ext cx="2075889" cy="229230"/>
          </a:xfrm>
          <a:prstGeom prst="rect">
            <a:avLst/>
          </a:prstGeom>
          <a:noFill/>
          <a:ln/>
        </p:spPr>
        <p:txBody>
          <a:bodyPr wrap="none" lIns="0"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What is the length of a normal day?</a:t>
            </a:r>
            <a:endParaRPr lang="en-US" sz="1090"/>
          </a:p>
        </p:txBody>
      </p:sp>
      <p:sp>
        <p:nvSpPr>
          <p:cNvPr id="30" name="Text 24"/>
          <p:cNvSpPr/>
          <p:nvPr/>
        </p:nvSpPr>
        <p:spPr>
          <a:xfrm>
            <a:off x="6262670" y="3098935"/>
            <a:ext cx="2154308" cy="1211678"/>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We have encountered some districts that are surprised to discover they were short on hours after counting PD.  Please be sure to account for the difference in the number of countable PD hours compared to a regular full-day of school.</a:t>
            </a:r>
            <a:endParaRPr lang="en-US" sz="942"/>
          </a:p>
        </p:txBody>
      </p:sp>
      <p:sp>
        <p:nvSpPr>
          <p:cNvPr id="34" name="Text 28"/>
          <p:cNvSpPr/>
          <p:nvPr/>
        </p:nvSpPr>
        <p:spPr>
          <a:xfrm>
            <a:off x="8599289" y="4720233"/>
            <a:ext cx="116086"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21</a:t>
            </a:r>
            <a:endParaRPr lang="en-US" sz="834"/>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Dual Enrollment</a:t>
            </a:r>
            <a:endParaRPr lang="en-US" sz="1486"/>
          </a:p>
        </p:txBody>
      </p:sp>
      <p:pic>
        <p:nvPicPr>
          <p:cNvPr id="5" name="Image 1" descr="preencoded.png"/>
          <p:cNvPicPr>
            <a:picLocks noChangeAspect="1"/>
          </p:cNvPicPr>
          <p:nvPr/>
        </p:nvPicPr>
        <p:blipFill>
          <a:blip r:embed="rId4"/>
          <a:stretch>
            <a:fillRect/>
          </a:stretch>
        </p:blipFill>
        <p:spPr>
          <a:xfrm>
            <a:off x="571500" y="1596628"/>
            <a:ext cx="571500" cy="571500"/>
          </a:xfrm>
          <a:prstGeom prst="rect">
            <a:avLst/>
          </a:prstGeom>
        </p:spPr>
      </p:pic>
      <p:sp>
        <p:nvSpPr>
          <p:cNvPr id="6" name="Text 2"/>
          <p:cNvSpPr/>
          <p:nvPr/>
        </p:nvSpPr>
        <p:spPr>
          <a:xfrm>
            <a:off x="571500" y="2277070"/>
            <a:ext cx="2971800"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Playfair Display" pitchFamily="34" charset="0"/>
                <a:ea typeface="Playfair Display" pitchFamily="34" charset="-122"/>
                <a:cs typeface="Playfair Display" pitchFamily="34" charset="-120"/>
              </a:rPr>
              <a:t>Postsecondary Enrollment Options</a:t>
            </a:r>
            <a:endParaRPr lang="en-US" sz="1193"/>
          </a:p>
        </p:txBody>
      </p:sp>
      <p:sp>
        <p:nvSpPr>
          <p:cNvPr id="7" name="Text 3"/>
          <p:cNvSpPr/>
          <p:nvPr/>
        </p:nvSpPr>
        <p:spPr>
          <a:xfrm>
            <a:off x="571500" y="2591395"/>
            <a:ext cx="2971800" cy="617153"/>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High school students may take college courses that count toward high school instructional hours and FTE when statutory requirements are met.</a:t>
            </a:r>
            <a:endParaRPr lang="en-US" sz="942"/>
          </a:p>
        </p:txBody>
      </p:sp>
      <p:sp>
        <p:nvSpPr>
          <p:cNvPr id="8" name="Shape 4"/>
          <p:cNvSpPr/>
          <p:nvPr/>
        </p:nvSpPr>
        <p:spPr>
          <a:xfrm>
            <a:off x="3829050" y="1514475"/>
            <a:ext cx="4743450" cy="2293144"/>
          </a:xfrm>
          <a:prstGeom prst="rect">
            <a:avLst/>
          </a:prstGeom>
          <a:solidFill>
            <a:srgbClr val="38B2AC">
              <a:alpha val="8000"/>
            </a:srgbClr>
          </a:solidFill>
          <a:ln/>
        </p:spPr>
        <p:txBody>
          <a:bodyPr/>
          <a:lstStyle/>
          <a:p>
            <a:endParaRPr lang="en-US"/>
          </a:p>
        </p:txBody>
      </p:sp>
      <p:sp>
        <p:nvSpPr>
          <p:cNvPr id="9" name="Shape 5"/>
          <p:cNvSpPr/>
          <p:nvPr/>
        </p:nvSpPr>
        <p:spPr>
          <a:xfrm>
            <a:off x="3829050" y="1514475"/>
            <a:ext cx="4743450" cy="42863"/>
          </a:xfrm>
          <a:prstGeom prst="rect">
            <a:avLst/>
          </a:prstGeom>
          <a:solidFill>
            <a:srgbClr val="38B2AC"/>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3971925" y="1614488"/>
            <a:ext cx="142875" cy="214313"/>
          </a:xfrm>
          <a:prstGeom prst="rect">
            <a:avLst/>
          </a:prstGeom>
        </p:spPr>
      </p:pic>
      <p:sp>
        <p:nvSpPr>
          <p:cNvPr id="11" name="Text 6"/>
          <p:cNvSpPr/>
          <p:nvPr/>
        </p:nvSpPr>
        <p:spPr>
          <a:xfrm>
            <a:off x="4221956" y="1600200"/>
            <a:ext cx="1914525" cy="471488"/>
          </a:xfrm>
          <a:prstGeom prst="rect">
            <a:avLst/>
          </a:prstGeom>
          <a:noFill/>
          <a:ln/>
        </p:spPr>
        <p:txBody>
          <a:bodyPr wrap="squar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Eligible Courses &amp; Institutions</a:t>
            </a:r>
            <a:endParaRPr lang="en-US" sz="1090"/>
          </a:p>
        </p:txBody>
      </p:sp>
      <p:sp>
        <p:nvSpPr>
          <p:cNvPr id="12" name="Text 7"/>
          <p:cNvSpPr/>
          <p:nvPr/>
        </p:nvSpPr>
        <p:spPr>
          <a:xfrm>
            <a:off x="4221956" y="1854697"/>
            <a:ext cx="1573411"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Course meets eligibility under PSEOA or CTPA.</a:t>
            </a:r>
            <a:endParaRPr lang="en-US" sz="1050"/>
          </a:p>
        </p:txBody>
      </p:sp>
      <p:pic>
        <p:nvPicPr>
          <p:cNvPr id="13" name="Image 3" descr="preencoded.png"/>
          <p:cNvPicPr>
            <a:picLocks noChangeAspect="1"/>
          </p:cNvPicPr>
          <p:nvPr/>
        </p:nvPicPr>
        <p:blipFill>
          <a:blip r:embed="rId5"/>
          <a:stretch>
            <a:fillRect/>
          </a:stretch>
        </p:blipFill>
        <p:spPr>
          <a:xfrm>
            <a:off x="6265069" y="1614488"/>
            <a:ext cx="142875" cy="214313"/>
          </a:xfrm>
          <a:prstGeom prst="rect">
            <a:avLst/>
          </a:prstGeom>
        </p:spPr>
      </p:pic>
      <p:sp>
        <p:nvSpPr>
          <p:cNvPr id="14" name="Text 8"/>
          <p:cNvSpPr/>
          <p:nvPr/>
        </p:nvSpPr>
        <p:spPr>
          <a:xfrm>
            <a:off x="6515100" y="1600200"/>
            <a:ext cx="191452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District Payment</a:t>
            </a:r>
            <a:endParaRPr lang="en-US" sz="1090"/>
          </a:p>
        </p:txBody>
      </p:sp>
      <p:sp>
        <p:nvSpPr>
          <p:cNvPr id="15" name="Text 9"/>
          <p:cNvSpPr/>
          <p:nvPr/>
        </p:nvSpPr>
        <p:spPr>
          <a:xfrm>
            <a:off x="6515100" y="1891308"/>
            <a:ext cx="1612702"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District pays required eligible charges (tuition, fees, materials).</a:t>
            </a:r>
            <a:endParaRPr lang="en-US" sz="1050"/>
          </a:p>
        </p:txBody>
      </p:sp>
      <p:pic>
        <p:nvPicPr>
          <p:cNvPr id="16" name="Image 4" descr="preencoded.png"/>
          <p:cNvPicPr>
            <a:picLocks noChangeAspect="1"/>
          </p:cNvPicPr>
          <p:nvPr/>
        </p:nvPicPr>
        <p:blipFill>
          <a:blip r:embed="rId5"/>
          <a:stretch>
            <a:fillRect/>
          </a:stretch>
        </p:blipFill>
        <p:spPr>
          <a:xfrm>
            <a:off x="3971925" y="2650331"/>
            <a:ext cx="142875" cy="214313"/>
          </a:xfrm>
          <a:prstGeom prst="rect">
            <a:avLst/>
          </a:prstGeom>
        </p:spPr>
      </p:pic>
      <p:sp>
        <p:nvSpPr>
          <p:cNvPr id="17" name="Text 10"/>
          <p:cNvSpPr/>
          <p:nvPr/>
        </p:nvSpPr>
        <p:spPr>
          <a:xfrm>
            <a:off x="4221956" y="2636044"/>
            <a:ext cx="191452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Travel Time</a:t>
            </a:r>
            <a:endParaRPr lang="en-US" sz="1090"/>
          </a:p>
        </p:txBody>
      </p:sp>
      <p:sp>
        <p:nvSpPr>
          <p:cNvPr id="18" name="Text 11"/>
          <p:cNvSpPr/>
          <p:nvPr/>
        </p:nvSpPr>
        <p:spPr>
          <a:xfrm>
            <a:off x="4221956" y="2927152"/>
            <a:ext cx="1855589"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Reasonable travel time may be counted toward instructional hours.</a:t>
            </a:r>
            <a:endParaRPr lang="en-US" sz="1050"/>
          </a:p>
        </p:txBody>
      </p:sp>
      <p:pic>
        <p:nvPicPr>
          <p:cNvPr id="19" name="Image 5" descr="preencoded.png"/>
          <p:cNvPicPr>
            <a:picLocks noChangeAspect="1"/>
          </p:cNvPicPr>
          <p:nvPr/>
        </p:nvPicPr>
        <p:blipFill>
          <a:blip r:embed="rId5"/>
          <a:stretch>
            <a:fillRect/>
          </a:stretch>
        </p:blipFill>
        <p:spPr>
          <a:xfrm>
            <a:off x="6265069" y="2650331"/>
            <a:ext cx="142875" cy="214313"/>
          </a:xfrm>
          <a:prstGeom prst="rect">
            <a:avLst/>
          </a:prstGeom>
        </p:spPr>
      </p:pic>
      <p:sp>
        <p:nvSpPr>
          <p:cNvPr id="20" name="Text 12"/>
          <p:cNvSpPr/>
          <p:nvPr/>
        </p:nvSpPr>
        <p:spPr>
          <a:xfrm>
            <a:off x="6515100" y="2636044"/>
            <a:ext cx="191452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Academic Credit</a:t>
            </a:r>
            <a:endParaRPr lang="en-US" sz="1090"/>
          </a:p>
        </p:txBody>
      </p:sp>
      <p:sp>
        <p:nvSpPr>
          <p:cNvPr id="21" name="Text 13"/>
          <p:cNvSpPr/>
          <p:nvPr/>
        </p:nvSpPr>
        <p:spPr>
          <a:xfrm>
            <a:off x="6515100" y="2927152"/>
            <a:ext cx="1655564" cy="816173"/>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Course is taken for high school credit, postsecondary credit, or both.</a:t>
            </a:r>
            <a:endParaRPr lang="en-US" sz="1050"/>
          </a:p>
        </p:txBody>
      </p:sp>
      <p:sp>
        <p:nvSpPr>
          <p:cNvPr id="22" name="Text 14"/>
          <p:cNvSpPr/>
          <p:nvPr/>
        </p:nvSpPr>
        <p:spPr>
          <a:xfrm>
            <a:off x="8576072" y="4863108"/>
            <a:ext cx="139303"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22</a:t>
            </a:r>
            <a:endParaRPr lang="en-US" sz="834"/>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Work-Based Learning</a:t>
            </a:r>
            <a:endParaRPr lang="en-US" sz="1486"/>
          </a:p>
        </p:txBody>
      </p:sp>
      <p:sp>
        <p:nvSpPr>
          <p:cNvPr id="5" name="Shape 2"/>
          <p:cNvSpPr/>
          <p:nvPr/>
        </p:nvSpPr>
        <p:spPr>
          <a:xfrm>
            <a:off x="571500" y="1728788"/>
            <a:ext cx="3028950" cy="2398123"/>
          </a:xfrm>
          <a:prstGeom prst="rect">
            <a:avLst/>
          </a:prstGeom>
          <a:solidFill>
            <a:srgbClr val="D69E2E">
              <a:alpha val="8000"/>
            </a:srgbClr>
          </a:solidFill>
          <a:ln/>
        </p:spPr>
        <p:txBody>
          <a:bodyPr/>
          <a:lstStyle/>
          <a:p>
            <a:endParaRPr lang="en-US"/>
          </a:p>
        </p:txBody>
      </p:sp>
      <p:sp>
        <p:nvSpPr>
          <p:cNvPr id="6" name="Shape 3"/>
          <p:cNvSpPr/>
          <p:nvPr/>
        </p:nvSpPr>
        <p:spPr>
          <a:xfrm>
            <a:off x="571500" y="1728788"/>
            <a:ext cx="3028950" cy="42863"/>
          </a:xfrm>
          <a:prstGeom prst="rect">
            <a:avLst/>
          </a:prstGeom>
          <a:solidFill>
            <a:srgbClr val="D69E2E"/>
          </a:solidFill>
          <a:ln/>
        </p:spPr>
        <p:txBody>
          <a:bodyPr/>
          <a:lstStyle/>
          <a:p>
            <a:endParaRPr lang="en-US"/>
          </a:p>
        </p:txBody>
      </p:sp>
      <p:sp>
        <p:nvSpPr>
          <p:cNvPr id="7" name="Text 4"/>
          <p:cNvSpPr/>
          <p:nvPr/>
        </p:nvSpPr>
        <p:spPr>
          <a:xfrm>
            <a:off x="857250" y="1943100"/>
            <a:ext cx="2457450" cy="303609"/>
          </a:xfrm>
          <a:prstGeom prst="rect">
            <a:avLst/>
          </a:prstGeom>
          <a:noFill/>
          <a:ln/>
        </p:spPr>
        <p:txBody>
          <a:bodyPr wrap="none" lIns="0" tIns="0" rIns="0" bIns="0" rtlCol="0" anchor="t">
            <a:spAutoFit/>
          </a:bodyPr>
          <a:lstStyle/>
          <a:p>
            <a:pPr marL="0" indent="0" algn="l">
              <a:lnSpc>
                <a:spcPts val="2200"/>
              </a:lnSpc>
              <a:buNone/>
            </a:pPr>
            <a:r>
              <a:rPr lang="en-US" sz="1704" kern="0" spc="1">
                <a:solidFill>
                  <a:srgbClr val="2C3E50"/>
                </a:solidFill>
                <a:latin typeface="Playfair Display" pitchFamily="34" charset="0"/>
                <a:ea typeface="Playfair Display" pitchFamily="34" charset="-122"/>
                <a:cs typeface="Playfair Display" pitchFamily="34" charset="-120"/>
              </a:rPr>
              <a:t>FTE CAP</a:t>
            </a:r>
            <a:endParaRPr lang="en-US" sz="1704"/>
          </a:p>
        </p:txBody>
      </p:sp>
      <p:sp>
        <p:nvSpPr>
          <p:cNvPr id="8" name="Text 5"/>
          <p:cNvSpPr/>
          <p:nvPr/>
        </p:nvSpPr>
        <p:spPr>
          <a:xfrm>
            <a:off x="857250" y="2318147"/>
            <a:ext cx="2457450" cy="714375"/>
          </a:xfrm>
          <a:prstGeom prst="rect">
            <a:avLst/>
          </a:prstGeom>
          <a:noFill/>
          <a:ln/>
        </p:spPr>
        <p:txBody>
          <a:bodyPr wrap="none" lIns="0" tIns="0" rIns="0" bIns="0" rtlCol="0" anchor="t">
            <a:spAutoFit/>
          </a:bodyPr>
          <a:lstStyle/>
          <a:p>
            <a:pPr marL="0" indent="0" algn="l">
              <a:lnSpc>
                <a:spcPts val="5600"/>
              </a:lnSpc>
              <a:buNone/>
            </a:pPr>
            <a:r>
              <a:rPr lang="en-US" sz="5182" b="1">
                <a:solidFill>
                  <a:srgbClr val="D69E2E"/>
                </a:solidFill>
                <a:latin typeface="Playfair Display" pitchFamily="34" charset="0"/>
                <a:ea typeface="Playfair Display" pitchFamily="34" charset="-122"/>
                <a:cs typeface="Playfair Display" pitchFamily="34" charset="-120"/>
              </a:rPr>
              <a:t>0.50</a:t>
            </a:r>
            <a:endParaRPr lang="en-US" sz="5182"/>
          </a:p>
        </p:txBody>
      </p:sp>
      <p:sp>
        <p:nvSpPr>
          <p:cNvPr id="9" name="Text 6"/>
          <p:cNvSpPr/>
          <p:nvPr/>
        </p:nvSpPr>
        <p:spPr>
          <a:xfrm>
            <a:off x="857250" y="3089672"/>
            <a:ext cx="2457450" cy="428625"/>
          </a:xfrm>
          <a:prstGeom prst="rect">
            <a:avLst/>
          </a:prstGeom>
          <a:noFill/>
          <a:ln/>
        </p:spPr>
        <p:txBody>
          <a:bodyPr wrap="square" lIns="0"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Maximum FTE generated by the WBL experience itself.</a:t>
            </a:r>
            <a:endParaRPr lang="en-US" sz="987"/>
          </a:p>
        </p:txBody>
      </p:sp>
      <p:sp>
        <p:nvSpPr>
          <p:cNvPr id="10" name="Text 7"/>
          <p:cNvSpPr/>
          <p:nvPr/>
        </p:nvSpPr>
        <p:spPr>
          <a:xfrm>
            <a:off x="857250" y="3604022"/>
            <a:ext cx="2457450" cy="480027"/>
          </a:xfrm>
          <a:prstGeom prst="rect">
            <a:avLst/>
          </a:prstGeom>
          <a:noFill/>
          <a:ln/>
        </p:spPr>
        <p:txBody>
          <a:bodyPr wrap="square" lIns="0" tIns="0" rIns="0" bIns="0" rtlCol="0" anchor="t">
            <a:spAutoFit/>
          </a:bodyPr>
          <a:lstStyle/>
          <a:p>
            <a:pPr marL="0" indent="0" algn="l">
              <a:lnSpc>
                <a:spcPts val="1300"/>
              </a:lnSpc>
              <a:buNone/>
            </a:pPr>
            <a:r>
              <a:rPr lang="en-US" sz="834">
                <a:solidFill>
                  <a:srgbClr val="4A5568"/>
                </a:solidFill>
                <a:latin typeface="Inter" pitchFamily="34" charset="0"/>
                <a:ea typeface="Inter" pitchFamily="34" charset="-122"/>
                <a:cs typeface="Inter" pitchFamily="34" charset="-120"/>
              </a:rPr>
              <a:t>A pupil enrolled in a work-based learning experience may not generate more than 0.5 FTE for the work-based learning experience.</a:t>
            </a:r>
            <a:endParaRPr lang="en-US" sz="834"/>
          </a:p>
        </p:txBody>
      </p:sp>
      <p:sp>
        <p:nvSpPr>
          <p:cNvPr id="11" name="Text 8"/>
          <p:cNvSpPr/>
          <p:nvPr/>
        </p:nvSpPr>
        <p:spPr>
          <a:xfrm>
            <a:off x="4029075" y="1800225"/>
            <a:ext cx="4543425"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General Requirements</a:t>
            </a:r>
            <a:endParaRPr lang="en-US" sz="1808"/>
          </a:p>
        </p:txBody>
      </p:sp>
      <p:sp>
        <p:nvSpPr>
          <p:cNvPr id="12" name="Text 9"/>
          <p:cNvSpPr/>
          <p:nvPr/>
        </p:nvSpPr>
        <p:spPr>
          <a:xfrm>
            <a:off x="4029075" y="2286000"/>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Must be a valid </a:t>
            </a:r>
            <a:r>
              <a:rPr lang="en-US" sz="1090" b="1">
                <a:solidFill>
                  <a:srgbClr val="2C3E50"/>
                </a:solidFill>
                <a:latin typeface="Inter" pitchFamily="34" charset="0"/>
                <a:ea typeface="Inter" pitchFamily="34" charset="-122"/>
                <a:cs typeface="Inter" pitchFamily="34" charset="-120"/>
              </a:rPr>
              <a:t>work-based learning experience</a:t>
            </a:r>
            <a:r>
              <a:rPr lang="en-US" sz="1159">
                <a:solidFill>
                  <a:srgbClr val="4A5568"/>
                </a:solidFill>
                <a:latin typeface="Inter" pitchFamily="34" charset="0"/>
                <a:ea typeface="Inter" pitchFamily="34" charset="-122"/>
                <a:cs typeface="Inter" pitchFamily="34" charset="-120"/>
              </a:rPr>
              <a:t>, apprenticeship, or internship.</a:t>
            </a:r>
            <a:endParaRPr lang="en-US" sz="1159"/>
          </a:p>
        </p:txBody>
      </p:sp>
      <p:sp>
        <p:nvSpPr>
          <p:cNvPr id="13" name="Text 10"/>
          <p:cNvSpPr/>
          <p:nvPr/>
        </p:nvSpPr>
        <p:spPr>
          <a:xfrm>
            <a:off x="4029075" y="2843213"/>
            <a:ext cx="4543425" cy="235744"/>
          </a:xfrm>
          <a:prstGeom prst="rect">
            <a:avLst/>
          </a:prstGeom>
          <a:noFill/>
          <a:ln/>
        </p:spPr>
        <p:txBody>
          <a:bodyPr wrap="non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Must be monitored by a </a:t>
            </a:r>
            <a:r>
              <a:rPr lang="en-US" sz="1090" b="1">
                <a:solidFill>
                  <a:srgbClr val="2C3E50"/>
                </a:solidFill>
                <a:latin typeface="Inter" pitchFamily="34" charset="0"/>
                <a:ea typeface="Inter" pitchFamily="34" charset="-122"/>
                <a:cs typeface="Inter" pitchFamily="34" charset="-120"/>
              </a:rPr>
              <a:t>certificated teacher</a:t>
            </a:r>
            <a:r>
              <a:rPr lang="en-US" sz="1159">
                <a:solidFill>
                  <a:srgbClr val="4A5568"/>
                </a:solidFill>
                <a:latin typeface="Inter" pitchFamily="34" charset="0"/>
                <a:ea typeface="Inter" pitchFamily="34" charset="-122"/>
                <a:cs typeface="Inter" pitchFamily="34" charset="-120"/>
              </a:rPr>
              <a:t>.</a:t>
            </a:r>
            <a:endParaRPr lang="en-US" sz="1159"/>
          </a:p>
        </p:txBody>
      </p:sp>
      <p:sp>
        <p:nvSpPr>
          <p:cNvPr id="14" name="Text 11"/>
          <p:cNvSpPr/>
          <p:nvPr/>
        </p:nvSpPr>
        <p:spPr>
          <a:xfrm>
            <a:off x="4029075" y="3164681"/>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Must be part of the pupil's schedule and count toward </a:t>
            </a:r>
            <a:r>
              <a:rPr lang="en-US" sz="1090" b="1">
                <a:solidFill>
                  <a:srgbClr val="2C3E50"/>
                </a:solidFill>
                <a:latin typeface="Inter" pitchFamily="34" charset="0"/>
                <a:ea typeface="Inter" pitchFamily="34" charset="-122"/>
                <a:cs typeface="Inter" pitchFamily="34" charset="-120"/>
              </a:rPr>
              <a:t>high school graduation</a:t>
            </a:r>
            <a:r>
              <a:rPr lang="en-US" sz="1159">
                <a:solidFill>
                  <a:srgbClr val="4A5568"/>
                </a:solidFill>
                <a:latin typeface="Inter" pitchFamily="34" charset="0"/>
                <a:ea typeface="Inter" pitchFamily="34" charset="-122"/>
                <a:cs typeface="Inter" pitchFamily="34" charset="-120"/>
              </a:rPr>
              <a:t>.</a:t>
            </a:r>
            <a:endParaRPr lang="en-US" sz="1159"/>
          </a:p>
        </p:txBody>
      </p:sp>
      <p:sp>
        <p:nvSpPr>
          <p:cNvPr id="15" name="Text 12"/>
          <p:cNvSpPr/>
          <p:nvPr/>
        </p:nvSpPr>
        <p:spPr>
          <a:xfrm>
            <a:off x="4029075" y="3721894"/>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A </a:t>
            </a:r>
            <a:r>
              <a:rPr lang="en-US" sz="1090" b="1">
                <a:solidFill>
                  <a:srgbClr val="2C3E50"/>
                </a:solidFill>
                <a:latin typeface="Inter" pitchFamily="34" charset="0"/>
                <a:ea typeface="Inter" pitchFamily="34" charset="-122"/>
                <a:cs typeface="Inter" pitchFamily="34" charset="-120"/>
              </a:rPr>
              <a:t>training plan</a:t>
            </a:r>
            <a:r>
              <a:rPr lang="en-US" sz="1159">
                <a:solidFill>
                  <a:srgbClr val="4A5568"/>
                </a:solidFill>
                <a:latin typeface="Inter" pitchFamily="34" charset="0"/>
                <a:ea typeface="Inter" pitchFamily="34" charset="-122"/>
                <a:cs typeface="Inter" pitchFamily="34" charset="-120"/>
              </a:rPr>
              <a:t> and </a:t>
            </a:r>
            <a:r>
              <a:rPr lang="en-US" sz="1090" b="1">
                <a:solidFill>
                  <a:srgbClr val="2C3E50"/>
                </a:solidFill>
                <a:latin typeface="Inter" pitchFamily="34" charset="0"/>
                <a:ea typeface="Inter" pitchFamily="34" charset="-122"/>
                <a:cs typeface="Inter" pitchFamily="34" charset="-120"/>
              </a:rPr>
              <a:t>training agreement</a:t>
            </a:r>
            <a:r>
              <a:rPr lang="en-US" sz="1159">
                <a:solidFill>
                  <a:srgbClr val="4A5568"/>
                </a:solidFill>
                <a:latin typeface="Inter" pitchFamily="34" charset="0"/>
                <a:ea typeface="Inter" pitchFamily="34" charset="-122"/>
                <a:cs typeface="Inter" pitchFamily="34" charset="-120"/>
              </a:rPr>
              <a:t> must be in place and on file.</a:t>
            </a:r>
            <a:endParaRPr lang="en-US" sz="1159"/>
          </a:p>
        </p:txBody>
      </p:sp>
      <p:sp>
        <p:nvSpPr>
          <p:cNvPr id="16" name="Text 13"/>
          <p:cNvSpPr/>
          <p:nvPr/>
        </p:nvSpPr>
        <p:spPr>
          <a:xfrm>
            <a:off x="4029075" y="4279106"/>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employer must provide workers' compensation (paid placements) and general liability insurance.</a:t>
            </a:r>
            <a:endParaRPr lang="en-US" sz="1159"/>
          </a:p>
        </p:txBody>
      </p:sp>
      <p:sp>
        <p:nvSpPr>
          <p:cNvPr id="17" name="Text 14"/>
          <p:cNvSpPr/>
          <p:nvPr/>
        </p:nvSpPr>
        <p:spPr>
          <a:xfrm>
            <a:off x="8574286" y="4720233"/>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23</a:t>
            </a:r>
            <a:endParaRPr lang="en-US" sz="834"/>
          </a:p>
        </p:txBody>
      </p:sp>
      <p:pic>
        <p:nvPicPr>
          <p:cNvPr id="18" name="Image 1" descr="preencoded.png"/>
          <p:cNvPicPr>
            <a:picLocks noChangeAspect="1"/>
          </p:cNvPicPr>
          <p:nvPr/>
        </p:nvPicPr>
        <p:blipFill>
          <a:blip r:embed="rId4"/>
          <a:stretch>
            <a:fillRect/>
          </a:stretch>
        </p:blipFill>
        <p:spPr>
          <a:xfrm>
            <a:off x="4029075" y="2314575"/>
            <a:ext cx="171450" cy="257175"/>
          </a:xfrm>
          <a:prstGeom prst="rect">
            <a:avLst/>
          </a:prstGeom>
        </p:spPr>
      </p:pic>
      <p:pic>
        <p:nvPicPr>
          <p:cNvPr id="19" name="Image 2" descr="preencoded.png"/>
          <p:cNvPicPr>
            <a:picLocks noChangeAspect="1"/>
          </p:cNvPicPr>
          <p:nvPr/>
        </p:nvPicPr>
        <p:blipFill>
          <a:blip r:embed="rId4"/>
          <a:stretch>
            <a:fillRect/>
          </a:stretch>
        </p:blipFill>
        <p:spPr>
          <a:xfrm>
            <a:off x="4029075" y="2871788"/>
            <a:ext cx="171450" cy="257175"/>
          </a:xfrm>
          <a:prstGeom prst="rect">
            <a:avLst/>
          </a:prstGeom>
        </p:spPr>
      </p:pic>
      <p:pic>
        <p:nvPicPr>
          <p:cNvPr id="20" name="Image 3" descr="preencoded.png"/>
          <p:cNvPicPr>
            <a:picLocks noChangeAspect="1"/>
          </p:cNvPicPr>
          <p:nvPr/>
        </p:nvPicPr>
        <p:blipFill>
          <a:blip r:embed="rId4"/>
          <a:stretch>
            <a:fillRect/>
          </a:stretch>
        </p:blipFill>
        <p:spPr>
          <a:xfrm>
            <a:off x="4029075" y="3193256"/>
            <a:ext cx="171450" cy="257175"/>
          </a:xfrm>
          <a:prstGeom prst="rect">
            <a:avLst/>
          </a:prstGeom>
        </p:spPr>
      </p:pic>
      <p:pic>
        <p:nvPicPr>
          <p:cNvPr id="21" name="Image 4" descr="preencoded.png"/>
          <p:cNvPicPr>
            <a:picLocks noChangeAspect="1"/>
          </p:cNvPicPr>
          <p:nvPr/>
        </p:nvPicPr>
        <p:blipFill>
          <a:blip r:embed="rId4"/>
          <a:stretch>
            <a:fillRect/>
          </a:stretch>
        </p:blipFill>
        <p:spPr>
          <a:xfrm>
            <a:off x="4029075" y="3750469"/>
            <a:ext cx="171450" cy="257175"/>
          </a:xfrm>
          <a:prstGeom prst="rect">
            <a:avLst/>
          </a:prstGeom>
        </p:spPr>
      </p:pic>
      <p:pic>
        <p:nvPicPr>
          <p:cNvPr id="22" name="Image 5" descr="preencoded.png"/>
          <p:cNvPicPr>
            <a:picLocks noChangeAspect="1"/>
          </p:cNvPicPr>
          <p:nvPr/>
        </p:nvPicPr>
        <p:blipFill>
          <a:blip r:embed="rId4"/>
          <a:stretch>
            <a:fillRect/>
          </a:stretch>
        </p:blipFill>
        <p:spPr>
          <a:xfrm>
            <a:off x="4029075" y="4307681"/>
            <a:ext cx="171450" cy="2571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Reduced Schedules</a:t>
            </a:r>
            <a:endParaRPr lang="en-US" sz="1486"/>
          </a:p>
        </p:txBody>
      </p:sp>
      <p:sp>
        <p:nvSpPr>
          <p:cNvPr id="5" name="Shape 2"/>
          <p:cNvSpPr/>
          <p:nvPr/>
        </p:nvSpPr>
        <p:spPr>
          <a:xfrm>
            <a:off x="571500" y="1800225"/>
            <a:ext cx="3857625" cy="3168253"/>
          </a:xfrm>
          <a:prstGeom prst="rect">
            <a:avLst/>
          </a:prstGeom>
          <a:solidFill>
            <a:srgbClr val="38B2AC">
              <a:alpha val="8000"/>
            </a:srgbClr>
          </a:solidFill>
          <a:ln/>
        </p:spPr>
        <p:txBody>
          <a:bodyPr/>
          <a:lstStyle/>
          <a:p>
            <a:endParaRPr lang="en-US"/>
          </a:p>
        </p:txBody>
      </p:sp>
      <p:sp>
        <p:nvSpPr>
          <p:cNvPr id="6" name="Shape 3"/>
          <p:cNvSpPr/>
          <p:nvPr/>
        </p:nvSpPr>
        <p:spPr>
          <a:xfrm>
            <a:off x="571500" y="1800225"/>
            <a:ext cx="3857625"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2137767"/>
            <a:ext cx="150019" cy="200025"/>
          </a:xfrm>
          <a:prstGeom prst="rect">
            <a:avLst/>
          </a:prstGeom>
        </p:spPr>
      </p:pic>
      <p:sp>
        <p:nvSpPr>
          <p:cNvPr id="8" name="Text 4"/>
          <p:cNvSpPr/>
          <p:nvPr/>
        </p:nvSpPr>
        <p:spPr>
          <a:xfrm>
            <a:off x="1114425" y="2085975"/>
            <a:ext cx="2373511"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General Requirements</a:t>
            </a:r>
            <a:endParaRPr lang="en-US" sz="1602"/>
          </a:p>
        </p:txBody>
      </p:sp>
      <p:sp>
        <p:nvSpPr>
          <p:cNvPr id="9" name="Text 5"/>
          <p:cNvSpPr/>
          <p:nvPr/>
        </p:nvSpPr>
        <p:spPr>
          <a:xfrm>
            <a:off x="857250" y="2568178"/>
            <a:ext cx="3286125" cy="428625"/>
          </a:xfrm>
          <a:prstGeom prst="rect">
            <a:avLst/>
          </a:prstGeom>
          <a:noFill/>
          <a:ln/>
        </p:spPr>
        <p:txBody>
          <a:bodyPr wrap="square" lIns="255143"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Allows a pupil to be counted as </a:t>
            </a:r>
            <a:r>
              <a:rPr lang="en-US" sz="987" b="1">
                <a:solidFill>
                  <a:srgbClr val="2C3E50"/>
                </a:solidFill>
                <a:latin typeface="Inter" pitchFamily="34" charset="0"/>
                <a:ea typeface="Inter" pitchFamily="34" charset="-122"/>
                <a:cs typeface="Inter" pitchFamily="34" charset="-120"/>
              </a:rPr>
              <a:t>1.0 FTE</a:t>
            </a:r>
            <a:r>
              <a:rPr lang="en-US" sz="1050">
                <a:solidFill>
                  <a:srgbClr val="4A5568"/>
                </a:solidFill>
                <a:latin typeface="Inter" pitchFamily="34" charset="0"/>
                <a:ea typeface="Inter" pitchFamily="34" charset="-122"/>
                <a:cs typeface="Inter" pitchFamily="34" charset="-120"/>
              </a:rPr>
              <a:t> while scheduled for less than 1,098 hours.</a:t>
            </a:r>
            <a:endParaRPr lang="en-US" sz="1050"/>
          </a:p>
        </p:txBody>
      </p:sp>
      <p:sp>
        <p:nvSpPr>
          <p:cNvPr id="10" name="Text 6"/>
          <p:cNvSpPr/>
          <p:nvPr/>
        </p:nvSpPr>
        <p:spPr>
          <a:xfrm>
            <a:off x="857250" y="3139678"/>
            <a:ext cx="3286125" cy="417037"/>
          </a:xfrm>
          <a:prstGeom prst="rect">
            <a:avLst/>
          </a:prstGeom>
          <a:noFill/>
          <a:ln/>
        </p:spPr>
        <p:txBody>
          <a:bodyPr wrap="square" lIns="255143"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Pupil must be scheduled for at least </a:t>
            </a:r>
            <a:r>
              <a:rPr lang="en-US" sz="987" b="1">
                <a:solidFill>
                  <a:srgbClr val="2C3E50"/>
                </a:solidFill>
                <a:latin typeface="Inter" pitchFamily="34" charset="0"/>
                <a:ea typeface="Inter" pitchFamily="34" charset="-122"/>
                <a:cs typeface="Inter" pitchFamily="34" charset="-120"/>
              </a:rPr>
              <a:t>80%</a:t>
            </a:r>
            <a:r>
              <a:rPr lang="en-US" sz="1050">
                <a:solidFill>
                  <a:srgbClr val="4A5568"/>
                </a:solidFill>
                <a:latin typeface="Inter" pitchFamily="34" charset="0"/>
                <a:ea typeface="Inter" pitchFamily="34" charset="-122"/>
                <a:cs typeface="Inter" pitchFamily="34" charset="-120"/>
              </a:rPr>
              <a:t> of the required minimum hours (approx. 878.40 hours).</a:t>
            </a:r>
            <a:endParaRPr lang="en-US" sz="1050"/>
          </a:p>
        </p:txBody>
      </p:sp>
      <p:sp>
        <p:nvSpPr>
          <p:cNvPr id="11" name="Text 7"/>
          <p:cNvSpPr/>
          <p:nvPr/>
        </p:nvSpPr>
        <p:spPr>
          <a:xfrm>
            <a:off x="857250" y="3925491"/>
            <a:ext cx="3286125" cy="428625"/>
          </a:xfrm>
          <a:prstGeom prst="rect">
            <a:avLst/>
          </a:prstGeom>
          <a:noFill/>
          <a:ln/>
        </p:spPr>
        <p:txBody>
          <a:bodyPr wrap="square" lIns="255143"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Requires a </a:t>
            </a:r>
            <a:r>
              <a:rPr lang="en-US" sz="987" b="1">
                <a:solidFill>
                  <a:srgbClr val="2C3E50"/>
                </a:solidFill>
                <a:latin typeface="Inter" pitchFamily="34" charset="0"/>
                <a:ea typeface="Inter" pitchFamily="34" charset="-122"/>
                <a:cs typeface="Inter" pitchFamily="34" charset="-120"/>
              </a:rPr>
              <a:t>written request</a:t>
            </a:r>
            <a:r>
              <a:rPr lang="en-US" sz="1050">
                <a:solidFill>
                  <a:srgbClr val="4A5568"/>
                </a:solidFill>
                <a:latin typeface="Inter" pitchFamily="34" charset="0"/>
                <a:ea typeface="Inter" pitchFamily="34" charset="-122"/>
                <a:cs typeface="Inter" pitchFamily="34" charset="-120"/>
              </a:rPr>
              <a:t> from the pupil's parent or guardian.</a:t>
            </a:r>
            <a:endParaRPr lang="en-US" sz="1050"/>
          </a:p>
        </p:txBody>
      </p:sp>
      <p:sp>
        <p:nvSpPr>
          <p:cNvPr id="12" name="Text 8"/>
          <p:cNvSpPr/>
          <p:nvPr/>
        </p:nvSpPr>
        <p:spPr>
          <a:xfrm>
            <a:off x="857250" y="4496991"/>
            <a:ext cx="3286125" cy="428625"/>
          </a:xfrm>
          <a:prstGeom prst="rect">
            <a:avLst/>
          </a:prstGeom>
          <a:noFill/>
          <a:ln/>
        </p:spPr>
        <p:txBody>
          <a:bodyPr wrap="square" lIns="255143"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Must be determined to be in the pupil's </a:t>
            </a:r>
            <a:r>
              <a:rPr lang="en-US" sz="987" b="1">
                <a:solidFill>
                  <a:srgbClr val="2C3E50"/>
                </a:solidFill>
                <a:latin typeface="Inter" pitchFamily="34" charset="0"/>
                <a:ea typeface="Inter" pitchFamily="34" charset="-122"/>
                <a:cs typeface="Inter" pitchFamily="34" charset="-120"/>
              </a:rPr>
              <a:t>best educational interest</a:t>
            </a:r>
            <a:r>
              <a:rPr lang="en-US" sz="1050">
                <a:solidFill>
                  <a:srgbClr val="4A5568"/>
                </a:solidFill>
                <a:latin typeface="Inter" pitchFamily="34" charset="0"/>
                <a:ea typeface="Inter" pitchFamily="34" charset="-122"/>
                <a:cs typeface="Inter" pitchFamily="34" charset="-120"/>
              </a:rPr>
              <a:t>.</a:t>
            </a:r>
            <a:endParaRPr lang="en-US" sz="1050"/>
          </a:p>
        </p:txBody>
      </p:sp>
      <p:sp>
        <p:nvSpPr>
          <p:cNvPr id="13" name="Text 9"/>
          <p:cNvSpPr/>
          <p:nvPr/>
        </p:nvSpPr>
        <p:spPr>
          <a:xfrm>
            <a:off x="857250" y="2596753"/>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38B2AC"/>
                </a:solidFill>
                <a:latin typeface="Inter" pitchFamily="34" charset="0"/>
                <a:ea typeface="Inter" pitchFamily="34" charset="-122"/>
                <a:cs typeface="Inter" pitchFamily="34" charset="-120"/>
              </a:rPr>
              <a:t>■</a:t>
            </a:r>
            <a:endParaRPr lang="en-US" sz="727"/>
          </a:p>
        </p:txBody>
      </p:sp>
      <p:sp>
        <p:nvSpPr>
          <p:cNvPr id="14" name="Text 10"/>
          <p:cNvSpPr/>
          <p:nvPr/>
        </p:nvSpPr>
        <p:spPr>
          <a:xfrm>
            <a:off x="857250" y="3168253"/>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38B2AC"/>
                </a:solidFill>
                <a:latin typeface="Inter" pitchFamily="34" charset="0"/>
                <a:ea typeface="Inter" pitchFamily="34" charset="-122"/>
                <a:cs typeface="Inter" pitchFamily="34" charset="-120"/>
              </a:rPr>
              <a:t>■</a:t>
            </a:r>
            <a:endParaRPr lang="en-US" sz="727"/>
          </a:p>
        </p:txBody>
      </p:sp>
      <p:sp>
        <p:nvSpPr>
          <p:cNvPr id="15" name="Text 11"/>
          <p:cNvSpPr/>
          <p:nvPr/>
        </p:nvSpPr>
        <p:spPr>
          <a:xfrm>
            <a:off x="857250" y="3954066"/>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38B2AC"/>
                </a:solidFill>
                <a:latin typeface="Inter" pitchFamily="34" charset="0"/>
                <a:ea typeface="Inter" pitchFamily="34" charset="-122"/>
                <a:cs typeface="Inter" pitchFamily="34" charset="-120"/>
              </a:rPr>
              <a:t>■</a:t>
            </a:r>
            <a:endParaRPr lang="en-US" sz="727"/>
          </a:p>
        </p:txBody>
      </p:sp>
      <p:sp>
        <p:nvSpPr>
          <p:cNvPr id="16" name="Text 12"/>
          <p:cNvSpPr/>
          <p:nvPr/>
        </p:nvSpPr>
        <p:spPr>
          <a:xfrm>
            <a:off x="857250" y="4525566"/>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38B2AC"/>
                </a:solidFill>
                <a:latin typeface="Inter" pitchFamily="34" charset="0"/>
                <a:ea typeface="Inter" pitchFamily="34" charset="-122"/>
                <a:cs typeface="Inter" pitchFamily="34" charset="-120"/>
              </a:rPr>
              <a:t>■</a:t>
            </a:r>
            <a:endParaRPr lang="en-US" sz="727"/>
          </a:p>
        </p:txBody>
      </p:sp>
      <p:sp>
        <p:nvSpPr>
          <p:cNvPr id="17" name="Shape 13"/>
          <p:cNvSpPr/>
          <p:nvPr/>
        </p:nvSpPr>
        <p:spPr>
          <a:xfrm>
            <a:off x="4714875" y="1821656"/>
            <a:ext cx="3857625" cy="2857500"/>
          </a:xfrm>
          <a:prstGeom prst="rect">
            <a:avLst/>
          </a:prstGeom>
          <a:solidFill>
            <a:srgbClr val="D69E2E">
              <a:alpha val="8000"/>
            </a:srgbClr>
          </a:solidFill>
          <a:ln/>
        </p:spPr>
        <p:txBody>
          <a:bodyPr/>
          <a:lstStyle/>
          <a:p>
            <a:endParaRPr lang="en-US"/>
          </a:p>
        </p:txBody>
      </p:sp>
      <p:sp>
        <p:nvSpPr>
          <p:cNvPr id="18" name="Shape 14"/>
          <p:cNvSpPr/>
          <p:nvPr/>
        </p:nvSpPr>
        <p:spPr>
          <a:xfrm>
            <a:off x="4714875" y="1800225"/>
            <a:ext cx="3857625" cy="42863"/>
          </a:xfrm>
          <a:prstGeom prst="rect">
            <a:avLst/>
          </a:prstGeom>
          <a:solidFill>
            <a:srgbClr val="D69E2E"/>
          </a:solidFill>
          <a:ln/>
        </p:spPr>
        <p:txBody>
          <a:bodyPr/>
          <a:lstStyle/>
          <a:p>
            <a:endParaRPr lang="en-US"/>
          </a:p>
        </p:txBody>
      </p:sp>
      <p:pic>
        <p:nvPicPr>
          <p:cNvPr id="19" name="Image 2" descr="preencoded.png"/>
          <p:cNvPicPr>
            <a:picLocks noChangeAspect="1"/>
          </p:cNvPicPr>
          <p:nvPr/>
        </p:nvPicPr>
        <p:blipFill>
          <a:blip r:embed="rId5"/>
          <a:stretch>
            <a:fillRect/>
          </a:stretch>
        </p:blipFill>
        <p:spPr>
          <a:xfrm>
            <a:off x="5000625" y="2137767"/>
            <a:ext cx="200025" cy="200025"/>
          </a:xfrm>
          <a:prstGeom prst="rect">
            <a:avLst/>
          </a:prstGeom>
        </p:spPr>
      </p:pic>
      <p:sp>
        <p:nvSpPr>
          <p:cNvPr id="20" name="Text 15"/>
          <p:cNvSpPr/>
          <p:nvPr/>
        </p:nvSpPr>
        <p:spPr>
          <a:xfrm>
            <a:off x="5307806" y="2085975"/>
            <a:ext cx="1032272"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Eligibility</a:t>
            </a:r>
            <a:endParaRPr lang="en-US" sz="1602"/>
          </a:p>
        </p:txBody>
      </p:sp>
      <p:sp>
        <p:nvSpPr>
          <p:cNvPr id="21" name="Text 16"/>
          <p:cNvSpPr/>
          <p:nvPr/>
        </p:nvSpPr>
        <p:spPr>
          <a:xfrm>
            <a:off x="5000625" y="2568178"/>
            <a:ext cx="3286125" cy="642938"/>
          </a:xfrm>
          <a:prstGeom prst="rect">
            <a:avLst/>
          </a:prstGeom>
          <a:noFill/>
          <a:ln/>
        </p:spPr>
        <p:txBody>
          <a:bodyPr wrap="square" lIns="255143"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Grades 9–12</a:t>
            </a:r>
            <a:r>
              <a:rPr lang="en-US" sz="1050">
                <a:solidFill>
                  <a:srgbClr val="4A5568"/>
                </a:solidFill>
                <a:latin typeface="Inter" pitchFamily="34" charset="0"/>
                <a:ea typeface="Inter" pitchFamily="34" charset="-122"/>
                <a:cs typeface="Inter" pitchFamily="34" charset="-120"/>
              </a:rPr>
              <a:t>
Available for high school pupils who need a reduced schedule.</a:t>
            </a:r>
            <a:endParaRPr lang="en-US" sz="1050"/>
          </a:p>
        </p:txBody>
      </p:sp>
      <p:sp>
        <p:nvSpPr>
          <p:cNvPr id="22" name="Text 17"/>
          <p:cNvSpPr/>
          <p:nvPr/>
        </p:nvSpPr>
        <p:spPr>
          <a:xfrm>
            <a:off x="5000625" y="2596753"/>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23" name="Text 18"/>
          <p:cNvSpPr/>
          <p:nvPr/>
        </p:nvSpPr>
        <p:spPr>
          <a:xfrm>
            <a:off x="5000625" y="3454003"/>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24" name="Text 19"/>
          <p:cNvSpPr/>
          <p:nvPr/>
        </p:nvSpPr>
        <p:spPr>
          <a:xfrm>
            <a:off x="5214938" y="3445073"/>
            <a:ext cx="785813" cy="173236"/>
          </a:xfrm>
          <a:prstGeom prst="rect">
            <a:avLst/>
          </a:prstGeom>
          <a:noFill/>
          <a:ln/>
        </p:spPr>
        <p:txBody>
          <a:bodyPr wrap="none" lIns="0"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Grades 6–8</a:t>
            </a:r>
            <a:endParaRPr lang="en-US" sz="987"/>
          </a:p>
        </p:txBody>
      </p:sp>
      <p:sp>
        <p:nvSpPr>
          <p:cNvPr id="25" name="Shape 20"/>
          <p:cNvSpPr/>
          <p:nvPr/>
        </p:nvSpPr>
        <p:spPr>
          <a:xfrm>
            <a:off x="6113264" y="3456068"/>
            <a:ext cx="375047" cy="178594"/>
          </a:xfrm>
          <a:prstGeom prst="rect">
            <a:avLst/>
          </a:prstGeom>
          <a:solidFill>
            <a:srgbClr val="D69E2E"/>
          </a:solidFill>
          <a:ln/>
        </p:spPr>
        <p:txBody>
          <a:bodyPr/>
          <a:lstStyle/>
          <a:p>
            <a:endParaRPr lang="en-US"/>
          </a:p>
        </p:txBody>
      </p:sp>
      <p:sp>
        <p:nvSpPr>
          <p:cNvPr id="26" name="Text 21"/>
          <p:cNvSpPr/>
          <p:nvPr/>
        </p:nvSpPr>
        <p:spPr>
          <a:xfrm>
            <a:off x="6113264" y="3456068"/>
            <a:ext cx="375047" cy="178594"/>
          </a:xfrm>
          <a:prstGeom prst="rect">
            <a:avLst/>
          </a:prstGeom>
          <a:noFill/>
          <a:ln/>
        </p:spPr>
        <p:txBody>
          <a:bodyPr wrap="none" lIns="68072" tIns="17018" rIns="68072" bIns="17018" rtlCol="0" anchor="ctr">
            <a:spAutoFit/>
          </a:bodyPr>
          <a:lstStyle/>
          <a:p>
            <a:pPr marL="0" indent="0" algn="l">
              <a:lnSpc>
                <a:spcPts val="1200"/>
              </a:lnSpc>
              <a:buNone/>
            </a:pPr>
            <a:r>
              <a:rPr lang="en-US" sz="683" b="1" kern="0" spc="1">
                <a:solidFill>
                  <a:srgbClr val="FFFFFF"/>
                </a:solidFill>
                <a:latin typeface="Inter" pitchFamily="34" charset="0"/>
                <a:ea typeface="Inter" pitchFamily="34" charset="-122"/>
                <a:cs typeface="Inter" pitchFamily="34" charset="-120"/>
              </a:rPr>
              <a:t>NEW</a:t>
            </a:r>
            <a:endParaRPr lang="en-US" sz="683"/>
          </a:p>
        </p:txBody>
      </p:sp>
      <p:sp>
        <p:nvSpPr>
          <p:cNvPr id="27" name="Text 22"/>
          <p:cNvSpPr/>
          <p:nvPr/>
        </p:nvSpPr>
        <p:spPr>
          <a:xfrm>
            <a:off x="5214938" y="3659386"/>
            <a:ext cx="2766417"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Now available for middle school pupils to accommodate an</a:t>
            </a:r>
            <a:endParaRPr lang="en-US" sz="1050"/>
          </a:p>
        </p:txBody>
      </p:sp>
      <p:sp>
        <p:nvSpPr>
          <p:cNvPr id="28" name="Text 23"/>
          <p:cNvSpPr/>
          <p:nvPr/>
        </p:nvSpPr>
        <p:spPr>
          <a:xfrm>
            <a:off x="6193617" y="3866498"/>
            <a:ext cx="1469827" cy="173236"/>
          </a:xfrm>
          <a:prstGeom prst="rect">
            <a:avLst/>
          </a:prstGeom>
          <a:noFill/>
          <a:ln/>
        </p:spPr>
        <p:txBody>
          <a:bodyPr wrap="square" lIns="0"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advanced curriculum</a:t>
            </a:r>
            <a:endParaRPr lang="en-US" sz="987"/>
          </a:p>
        </p:txBody>
      </p:sp>
      <p:sp>
        <p:nvSpPr>
          <p:cNvPr id="29" name="Text 24"/>
          <p:cNvSpPr/>
          <p:nvPr/>
        </p:nvSpPr>
        <p:spPr>
          <a:xfrm>
            <a:off x="5214938" y="4053585"/>
            <a:ext cx="2859286"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or other specific educational needs.</a:t>
            </a:r>
            <a:endParaRPr lang="en-US" sz="1050"/>
          </a:p>
        </p:txBody>
      </p:sp>
      <p:sp>
        <p:nvSpPr>
          <p:cNvPr id="30" name="Text 25"/>
          <p:cNvSpPr/>
          <p:nvPr/>
        </p:nvSpPr>
        <p:spPr>
          <a:xfrm>
            <a:off x="8574286" y="4720233"/>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24</a:t>
            </a:r>
            <a:endParaRPr lang="en-US" sz="834"/>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Alternative Education Waiver</a:t>
            </a:r>
            <a:endParaRPr lang="en-US" sz="1486"/>
          </a:p>
        </p:txBody>
      </p:sp>
      <p:pic>
        <p:nvPicPr>
          <p:cNvPr id="5" name="Image 1" descr="preencoded.png"/>
          <p:cNvPicPr>
            <a:picLocks noChangeAspect="1"/>
          </p:cNvPicPr>
          <p:nvPr/>
        </p:nvPicPr>
        <p:blipFill>
          <a:blip r:embed="rId4"/>
          <a:stretch>
            <a:fillRect/>
          </a:stretch>
        </p:blipFill>
        <p:spPr>
          <a:xfrm>
            <a:off x="571500" y="1768078"/>
            <a:ext cx="642938" cy="571500"/>
          </a:xfrm>
          <a:prstGeom prst="rect">
            <a:avLst/>
          </a:prstGeom>
        </p:spPr>
      </p:pic>
      <p:sp>
        <p:nvSpPr>
          <p:cNvPr id="6" name="Text 2"/>
          <p:cNvSpPr/>
          <p:nvPr/>
        </p:nvSpPr>
        <p:spPr>
          <a:xfrm>
            <a:off x="571500" y="2534245"/>
            <a:ext cx="285750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Section 101(9) Waiver</a:t>
            </a:r>
            <a:endParaRPr lang="en-US" sz="1397"/>
          </a:p>
        </p:txBody>
      </p:sp>
      <p:sp>
        <p:nvSpPr>
          <p:cNvPr id="7" name="Text 3"/>
          <p:cNvSpPr/>
          <p:nvPr/>
        </p:nvSpPr>
        <p:spPr>
          <a:xfrm>
            <a:off x="571500" y="2865704"/>
            <a:ext cx="2857500" cy="822871"/>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For department-approved alternative education programs or innovative programs approved by the superintendent of public instruction.</a:t>
            </a:r>
            <a:endParaRPr lang="en-US" sz="942"/>
          </a:p>
        </p:txBody>
      </p:sp>
      <p:sp>
        <p:nvSpPr>
          <p:cNvPr id="8" name="Shape 4"/>
          <p:cNvSpPr/>
          <p:nvPr/>
        </p:nvSpPr>
        <p:spPr>
          <a:xfrm>
            <a:off x="3714750" y="1657350"/>
            <a:ext cx="4857750" cy="3243263"/>
          </a:xfrm>
          <a:prstGeom prst="rect">
            <a:avLst/>
          </a:prstGeom>
          <a:solidFill>
            <a:srgbClr val="38B2AC">
              <a:alpha val="8000"/>
            </a:srgbClr>
          </a:solidFill>
          <a:ln/>
        </p:spPr>
        <p:txBody>
          <a:bodyPr/>
          <a:lstStyle/>
          <a:p>
            <a:endParaRPr lang="en-US"/>
          </a:p>
        </p:txBody>
      </p:sp>
      <p:sp>
        <p:nvSpPr>
          <p:cNvPr id="9" name="Shape 5"/>
          <p:cNvSpPr/>
          <p:nvPr/>
        </p:nvSpPr>
        <p:spPr>
          <a:xfrm>
            <a:off x="3714750" y="1657350"/>
            <a:ext cx="4857750" cy="42863"/>
          </a:xfrm>
          <a:prstGeom prst="rect">
            <a:avLst/>
          </a:prstGeom>
          <a:solidFill>
            <a:srgbClr val="38B2AC"/>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4000500" y="1814513"/>
            <a:ext cx="142875" cy="214313"/>
          </a:xfrm>
          <a:prstGeom prst="rect">
            <a:avLst/>
          </a:prstGeom>
        </p:spPr>
      </p:pic>
      <p:sp>
        <p:nvSpPr>
          <p:cNvPr id="11" name="Text 6"/>
          <p:cNvSpPr/>
          <p:nvPr/>
        </p:nvSpPr>
        <p:spPr>
          <a:xfrm>
            <a:off x="4250531" y="1800225"/>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Waives the 180-Day Requirement</a:t>
            </a:r>
            <a:endParaRPr lang="en-US" sz="1090"/>
          </a:p>
        </p:txBody>
      </p:sp>
      <p:sp>
        <p:nvSpPr>
          <p:cNvPr id="12" name="Text 7"/>
          <p:cNvSpPr/>
          <p:nvPr/>
        </p:nvSpPr>
        <p:spPr>
          <a:xfrm>
            <a:off x="4250531" y="2091333"/>
            <a:ext cx="3802261"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waiver allows the program to operate for fewer than 180 days without a state aid penalty.</a:t>
            </a:r>
            <a:endParaRPr lang="en-US" sz="1050"/>
          </a:p>
        </p:txBody>
      </p:sp>
      <p:pic>
        <p:nvPicPr>
          <p:cNvPr id="13" name="Image 3" descr="preencoded.png"/>
          <p:cNvPicPr>
            <a:picLocks noChangeAspect="1"/>
          </p:cNvPicPr>
          <p:nvPr/>
        </p:nvPicPr>
        <p:blipFill>
          <a:blip r:embed="rId5"/>
          <a:stretch>
            <a:fillRect/>
          </a:stretch>
        </p:blipFill>
        <p:spPr>
          <a:xfrm>
            <a:off x="4000500" y="2600325"/>
            <a:ext cx="142875" cy="214313"/>
          </a:xfrm>
          <a:prstGeom prst="rect">
            <a:avLst/>
          </a:prstGeom>
        </p:spPr>
      </p:pic>
      <p:sp>
        <p:nvSpPr>
          <p:cNvPr id="14" name="Text 8"/>
          <p:cNvSpPr/>
          <p:nvPr/>
        </p:nvSpPr>
        <p:spPr>
          <a:xfrm>
            <a:off x="4250531" y="2586038"/>
            <a:ext cx="2242602" cy="219612"/>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Waives the 1,098 Hours Requirement</a:t>
            </a:r>
            <a:endParaRPr lang="en-US" sz="1090"/>
          </a:p>
        </p:txBody>
      </p:sp>
      <p:sp>
        <p:nvSpPr>
          <p:cNvPr id="15" name="Text 9"/>
          <p:cNvSpPr/>
          <p:nvPr/>
        </p:nvSpPr>
        <p:spPr>
          <a:xfrm>
            <a:off x="4250531" y="2877145"/>
            <a:ext cx="3964781" cy="199029"/>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program must still provide at least 878.4 hours of pupil instruction</a:t>
            </a:r>
            <a:endParaRPr lang="en-US" sz="1050"/>
          </a:p>
        </p:txBody>
      </p:sp>
      <p:pic>
        <p:nvPicPr>
          <p:cNvPr id="16" name="Image 4" descr="preencoded.png"/>
          <p:cNvPicPr>
            <a:picLocks noChangeAspect="1"/>
          </p:cNvPicPr>
          <p:nvPr/>
        </p:nvPicPr>
        <p:blipFill>
          <a:blip r:embed="rId5"/>
          <a:stretch>
            <a:fillRect/>
          </a:stretch>
        </p:blipFill>
        <p:spPr>
          <a:xfrm>
            <a:off x="4000500" y="3386138"/>
            <a:ext cx="142875" cy="214313"/>
          </a:xfrm>
          <a:prstGeom prst="rect">
            <a:avLst/>
          </a:prstGeom>
        </p:spPr>
      </p:pic>
      <p:sp>
        <p:nvSpPr>
          <p:cNvPr id="17" name="Text 10"/>
          <p:cNvSpPr/>
          <p:nvPr/>
        </p:nvSpPr>
        <p:spPr>
          <a:xfrm>
            <a:off x="4250531" y="3371850"/>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50% Attendance Requirement</a:t>
            </a:r>
            <a:endParaRPr lang="en-US" sz="1090"/>
          </a:p>
        </p:txBody>
      </p:sp>
      <p:sp>
        <p:nvSpPr>
          <p:cNvPr id="18" name="Text 11"/>
          <p:cNvSpPr/>
          <p:nvPr/>
        </p:nvSpPr>
        <p:spPr>
          <a:xfrm>
            <a:off x="4250531" y="3662958"/>
            <a:ext cx="4034433"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minimum daily attendance requirement is reduced from 75% to 50% for these approved programs.</a:t>
            </a:r>
            <a:endParaRPr lang="en-US" sz="1050"/>
          </a:p>
        </p:txBody>
      </p:sp>
      <p:pic>
        <p:nvPicPr>
          <p:cNvPr id="19" name="Image 5" descr="preencoded.png"/>
          <p:cNvPicPr>
            <a:picLocks noChangeAspect="1"/>
          </p:cNvPicPr>
          <p:nvPr/>
        </p:nvPicPr>
        <p:blipFill>
          <a:blip r:embed="rId5"/>
          <a:stretch>
            <a:fillRect/>
          </a:stretch>
        </p:blipFill>
        <p:spPr>
          <a:xfrm>
            <a:off x="4000500" y="4171950"/>
            <a:ext cx="142875" cy="214313"/>
          </a:xfrm>
          <a:prstGeom prst="rect">
            <a:avLst/>
          </a:prstGeom>
        </p:spPr>
      </p:pic>
      <p:sp>
        <p:nvSpPr>
          <p:cNvPr id="20" name="Text 12"/>
          <p:cNvSpPr/>
          <p:nvPr/>
        </p:nvSpPr>
        <p:spPr>
          <a:xfrm>
            <a:off x="4250531" y="4157663"/>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Application Process</a:t>
            </a:r>
            <a:endParaRPr lang="en-US" sz="1090"/>
          </a:p>
        </p:txBody>
      </p:sp>
      <p:sp>
        <p:nvSpPr>
          <p:cNvPr id="21" name="Text 13"/>
          <p:cNvSpPr/>
          <p:nvPr/>
        </p:nvSpPr>
        <p:spPr>
          <a:xfrm>
            <a:off x="4250531" y="4448770"/>
            <a:ext cx="3750469"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Districts must apply for this waiver annually through the MDE's designated application process.</a:t>
            </a:r>
            <a:endParaRPr lang="en-US" sz="1050"/>
          </a:p>
        </p:txBody>
      </p:sp>
      <p:sp>
        <p:nvSpPr>
          <p:cNvPr id="22" name="Text 14"/>
          <p:cNvSpPr/>
          <p:nvPr/>
        </p:nvSpPr>
        <p:spPr>
          <a:xfrm>
            <a:off x="8577858" y="4720233"/>
            <a:ext cx="137517"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25</a:t>
            </a:r>
            <a:endParaRPr lang="en-US" sz="834"/>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294914"/>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Forgiven Time</a:t>
            </a:r>
            <a:endParaRPr lang="en-US" sz="1269"/>
          </a:p>
        </p:txBody>
      </p:sp>
      <p:sp>
        <p:nvSpPr>
          <p:cNvPr id="5" name="Shape 2"/>
          <p:cNvSpPr/>
          <p:nvPr/>
        </p:nvSpPr>
        <p:spPr>
          <a:xfrm>
            <a:off x="571500" y="1907381"/>
            <a:ext cx="3371850" cy="3387533"/>
          </a:xfrm>
          <a:prstGeom prst="rect">
            <a:avLst/>
          </a:prstGeom>
          <a:solidFill>
            <a:srgbClr val="38B2AC">
              <a:alpha val="8000"/>
            </a:srgbClr>
          </a:solidFill>
          <a:ln/>
        </p:spPr>
        <p:txBody>
          <a:bodyPr/>
          <a:lstStyle/>
          <a:p>
            <a:endParaRPr lang="en-US"/>
          </a:p>
        </p:txBody>
      </p:sp>
      <p:sp>
        <p:nvSpPr>
          <p:cNvPr id="6" name="Shape 3"/>
          <p:cNvSpPr/>
          <p:nvPr/>
        </p:nvSpPr>
        <p:spPr>
          <a:xfrm>
            <a:off x="571500" y="1907381"/>
            <a:ext cx="3371850" cy="42863"/>
          </a:xfrm>
          <a:prstGeom prst="rect">
            <a:avLst/>
          </a:prstGeom>
          <a:solidFill>
            <a:srgbClr val="38B2AC"/>
          </a:solidFill>
          <a:ln/>
        </p:spPr>
        <p:txBody>
          <a:bodyPr/>
          <a:lstStyle/>
          <a:p>
            <a:endParaRPr lang="en-US"/>
          </a:p>
        </p:txBody>
      </p:sp>
      <p:sp>
        <p:nvSpPr>
          <p:cNvPr id="7" name="Text 4"/>
          <p:cNvSpPr/>
          <p:nvPr/>
        </p:nvSpPr>
        <p:spPr>
          <a:xfrm>
            <a:off x="857250" y="2193131"/>
            <a:ext cx="2800350" cy="155377"/>
          </a:xfrm>
          <a:prstGeom prst="rect">
            <a:avLst/>
          </a:prstGeom>
          <a:noFill/>
          <a:ln/>
        </p:spPr>
        <p:txBody>
          <a:bodyPr wrap="none" lIns="0" tIns="0" rIns="0" bIns="0" rtlCol="0" anchor="t">
            <a:spAutoFit/>
          </a:bodyPr>
          <a:lstStyle/>
          <a:p>
            <a:pPr marL="0" indent="0" algn="l">
              <a:lnSpc>
                <a:spcPts val="1200"/>
              </a:lnSpc>
              <a:buNone/>
            </a:pPr>
            <a:r>
              <a:rPr lang="en-US" sz="885" b="1" kern="0" spc="1">
                <a:solidFill>
                  <a:srgbClr val="38B2AC"/>
                </a:solidFill>
                <a:latin typeface="Inter" pitchFamily="34" charset="0"/>
                <a:ea typeface="Inter" pitchFamily="34" charset="-122"/>
                <a:cs typeface="Inter" pitchFamily="34" charset="-120"/>
              </a:rPr>
              <a:t>MCL 388.1701(4)</a:t>
            </a:r>
            <a:endParaRPr lang="en-US" sz="885"/>
          </a:p>
        </p:txBody>
      </p:sp>
      <p:sp>
        <p:nvSpPr>
          <p:cNvPr id="8" name="Text 5"/>
          <p:cNvSpPr/>
          <p:nvPr/>
        </p:nvSpPr>
        <p:spPr>
          <a:xfrm>
            <a:off x="857250" y="2491383"/>
            <a:ext cx="2800350" cy="1000125"/>
          </a:xfrm>
          <a:prstGeom prst="rect">
            <a:avLst/>
          </a:prstGeom>
          <a:noFill/>
          <a:ln/>
        </p:spPr>
        <p:txBody>
          <a:bodyPr wrap="none" lIns="0" tIns="0" rIns="0" bIns="0" rtlCol="0" anchor="t">
            <a:spAutoFit/>
          </a:bodyPr>
          <a:lstStyle/>
          <a:p>
            <a:pPr marL="0" indent="0" algn="l">
              <a:lnSpc>
                <a:spcPts val="7900"/>
              </a:lnSpc>
              <a:buNone/>
            </a:pPr>
            <a:r>
              <a:rPr lang="en-US" sz="7254" b="1">
                <a:solidFill>
                  <a:srgbClr val="2C3E50"/>
                </a:solidFill>
                <a:latin typeface="Playfair Display" pitchFamily="34" charset="0"/>
                <a:ea typeface="Playfair Display" pitchFamily="34" charset="-122"/>
                <a:cs typeface="Playfair Display" pitchFamily="34" charset="-120"/>
              </a:rPr>
              <a:t>6</a:t>
            </a:r>
            <a:endParaRPr lang="en-US" sz="7254"/>
          </a:p>
        </p:txBody>
      </p:sp>
      <p:sp>
        <p:nvSpPr>
          <p:cNvPr id="9" name="Text 6"/>
          <p:cNvSpPr/>
          <p:nvPr/>
        </p:nvSpPr>
        <p:spPr>
          <a:xfrm>
            <a:off x="857250" y="3562945"/>
            <a:ext cx="2800350" cy="520043"/>
          </a:xfrm>
          <a:prstGeom prst="rect">
            <a:avLst/>
          </a:prstGeom>
          <a:noFill/>
          <a:ln/>
        </p:spPr>
        <p:txBody>
          <a:bodyPr wrap="square" lIns="0" tIns="0" rIns="0" bIns="0" rtlCol="0" anchor="t">
            <a:spAutoFit/>
          </a:bodyPr>
          <a:lstStyle/>
          <a:p>
            <a:pPr marL="0" indent="0" algn="l">
              <a:lnSpc>
                <a:spcPts val="2000"/>
              </a:lnSpc>
              <a:buNone/>
            </a:pPr>
            <a:r>
              <a:rPr lang="en-US" sz="1397" b="1">
                <a:solidFill>
                  <a:srgbClr val="4A5568"/>
                </a:solidFill>
                <a:latin typeface="Inter" pitchFamily="34" charset="0"/>
                <a:ea typeface="Inter" pitchFamily="34" charset="-122"/>
                <a:cs typeface="Inter" pitchFamily="34" charset="-120"/>
              </a:rPr>
              <a:t>Days
(or equivalent hours)</a:t>
            </a:r>
            <a:endParaRPr lang="en-US" sz="1397"/>
          </a:p>
        </p:txBody>
      </p:sp>
      <p:sp>
        <p:nvSpPr>
          <p:cNvPr id="10" name="Text 7"/>
          <p:cNvSpPr/>
          <p:nvPr/>
        </p:nvSpPr>
        <p:spPr>
          <a:xfrm>
            <a:off x="4371975" y="1978819"/>
            <a:ext cx="4200525" cy="914400"/>
          </a:xfrm>
          <a:prstGeom prst="rect">
            <a:avLst/>
          </a:prstGeom>
          <a:noFill/>
          <a:ln/>
        </p:spPr>
        <p:txBody>
          <a:bodyPr wrap="square" lIns="0" tIns="0" rIns="0" bIns="0" rtlCol="0" anchor="t">
            <a:spAutoFit/>
          </a:bodyPr>
          <a:lstStyle/>
          <a:p>
            <a:pPr marL="0" indent="0" algn="l">
              <a:lnSpc>
                <a:spcPts val="1600"/>
              </a:lnSpc>
              <a:buNone/>
            </a:pPr>
            <a:r>
              <a:rPr lang="en-US" sz="1193" b="1">
                <a:solidFill>
                  <a:srgbClr val="2C3E50"/>
                </a:solidFill>
                <a:latin typeface="Playfair Display" pitchFamily="34" charset="0"/>
                <a:ea typeface="Playfair Display" pitchFamily="34" charset="-122"/>
                <a:cs typeface="Playfair Display" pitchFamily="34" charset="-120"/>
              </a:rPr>
              <a:t>The first 6 days of pupil instruction that are not provided because of conditions beyond the control of school authorities shall be counted as hours and days of pupil instruction.</a:t>
            </a:r>
            <a:endParaRPr lang="en-US" sz="1193"/>
          </a:p>
        </p:txBody>
      </p:sp>
      <p:sp>
        <p:nvSpPr>
          <p:cNvPr id="11" name="Text 8"/>
          <p:cNvSpPr/>
          <p:nvPr/>
        </p:nvSpPr>
        <p:spPr>
          <a:xfrm>
            <a:off x="4371975" y="2877413"/>
            <a:ext cx="4200525" cy="251454"/>
          </a:xfrm>
          <a:prstGeom prst="rect">
            <a:avLst/>
          </a:prstGeom>
          <a:noFill/>
          <a:ln/>
        </p:spPr>
        <p:txBody>
          <a:bodyPr wrap="none" lIns="340233"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Severe Storms</a:t>
            </a:r>
            <a:r>
              <a:rPr lang="en-US" sz="1159">
                <a:solidFill>
                  <a:srgbClr val="4A5568"/>
                </a:solidFill>
                <a:latin typeface="Inter" pitchFamily="34" charset="0"/>
                <a:ea typeface="Inter" pitchFamily="34" charset="-122"/>
                <a:cs typeface="Inter" pitchFamily="34" charset="-120"/>
              </a:rPr>
              <a:t> (e.g., snow, ice, tornado)</a:t>
            </a:r>
            <a:endParaRPr lang="en-US" sz="1159"/>
          </a:p>
        </p:txBody>
      </p:sp>
      <p:sp>
        <p:nvSpPr>
          <p:cNvPr id="12" name="Text 9"/>
          <p:cNvSpPr/>
          <p:nvPr/>
        </p:nvSpPr>
        <p:spPr>
          <a:xfrm>
            <a:off x="4371975" y="3307461"/>
            <a:ext cx="4200525" cy="251454"/>
          </a:xfrm>
          <a:prstGeom prst="rect">
            <a:avLst/>
          </a:prstGeom>
          <a:noFill/>
          <a:ln/>
        </p:spPr>
        <p:txBody>
          <a:bodyPr wrap="none" lIns="340233"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Fires</a:t>
            </a:r>
            <a:r>
              <a:rPr lang="en-US" sz="1159">
                <a:solidFill>
                  <a:srgbClr val="4A5568"/>
                </a:solidFill>
                <a:latin typeface="Inter" pitchFamily="34" charset="0"/>
                <a:ea typeface="Inter" pitchFamily="34" charset="-122"/>
                <a:cs typeface="Inter" pitchFamily="34" charset="-120"/>
              </a:rPr>
              <a:t> or </a:t>
            </a:r>
            <a:r>
              <a:rPr lang="en-US" sz="1090" b="1">
                <a:solidFill>
                  <a:srgbClr val="2C3E50"/>
                </a:solidFill>
                <a:latin typeface="Inter" pitchFamily="34" charset="0"/>
                <a:ea typeface="Inter" pitchFamily="34" charset="-122"/>
                <a:cs typeface="Inter" pitchFamily="34" charset="-120"/>
              </a:rPr>
              <a:t>Epidemics</a:t>
            </a:r>
            <a:endParaRPr lang="en-US" sz="1159"/>
          </a:p>
        </p:txBody>
      </p:sp>
      <p:sp>
        <p:nvSpPr>
          <p:cNvPr id="13" name="Text 10"/>
          <p:cNvSpPr/>
          <p:nvPr/>
        </p:nvSpPr>
        <p:spPr>
          <a:xfrm>
            <a:off x="4371975" y="3737509"/>
            <a:ext cx="4200525" cy="251454"/>
          </a:xfrm>
          <a:prstGeom prst="rect">
            <a:avLst/>
          </a:prstGeom>
          <a:noFill/>
          <a:ln/>
        </p:spPr>
        <p:txBody>
          <a:bodyPr wrap="none" lIns="340233"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Utility Power Unavailability</a:t>
            </a:r>
            <a:endParaRPr lang="en-US" sz="1159"/>
          </a:p>
        </p:txBody>
      </p:sp>
      <p:sp>
        <p:nvSpPr>
          <p:cNvPr id="14" name="Text 11"/>
          <p:cNvSpPr/>
          <p:nvPr/>
        </p:nvSpPr>
        <p:spPr>
          <a:xfrm>
            <a:off x="4371975" y="4167557"/>
            <a:ext cx="4200525" cy="251454"/>
          </a:xfrm>
          <a:prstGeom prst="rect">
            <a:avLst/>
          </a:prstGeom>
          <a:noFill/>
          <a:ln/>
        </p:spPr>
        <p:txBody>
          <a:bodyPr wrap="none" lIns="340233"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Water or Sewer Failure</a:t>
            </a:r>
            <a:endParaRPr lang="en-US" sz="1159"/>
          </a:p>
        </p:txBody>
      </p:sp>
      <p:sp>
        <p:nvSpPr>
          <p:cNvPr id="15" name="Text 12"/>
          <p:cNvSpPr/>
          <p:nvPr/>
        </p:nvSpPr>
        <p:spPr>
          <a:xfrm>
            <a:off x="4371975" y="4597605"/>
            <a:ext cx="4200525" cy="502909"/>
          </a:xfrm>
          <a:prstGeom prst="rect">
            <a:avLst/>
          </a:prstGeom>
          <a:noFill/>
          <a:ln/>
        </p:spPr>
        <p:txBody>
          <a:bodyPr wrap="square" lIns="340233"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Health Conditions</a:t>
            </a:r>
            <a:r>
              <a:rPr lang="en-US" sz="1159">
                <a:solidFill>
                  <a:srgbClr val="4A5568"/>
                </a:solidFill>
                <a:latin typeface="Inter" pitchFamily="34" charset="0"/>
                <a:ea typeface="Inter" pitchFamily="34" charset="-122"/>
                <a:cs typeface="Inter" pitchFamily="34" charset="-120"/>
              </a:rPr>
              <a:t> as defined by the city, county, or state health authorities</a:t>
            </a:r>
            <a:endParaRPr lang="en-US" sz="1159"/>
          </a:p>
        </p:txBody>
      </p:sp>
      <p:sp>
        <p:nvSpPr>
          <p:cNvPr id="16" name="Text 13"/>
          <p:cNvSpPr/>
          <p:nvPr/>
        </p:nvSpPr>
        <p:spPr>
          <a:xfrm>
            <a:off x="8574286" y="5008447"/>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26</a:t>
            </a:r>
            <a:endParaRPr lang="en-US" sz="834"/>
          </a:p>
        </p:txBody>
      </p:sp>
      <p:pic>
        <p:nvPicPr>
          <p:cNvPr id="17" name="Image 1" descr="preencoded.png"/>
          <p:cNvPicPr>
            <a:picLocks noChangeAspect="1"/>
          </p:cNvPicPr>
          <p:nvPr/>
        </p:nvPicPr>
        <p:blipFill>
          <a:blip r:embed="rId4"/>
          <a:stretch>
            <a:fillRect/>
          </a:stretch>
        </p:blipFill>
        <p:spPr>
          <a:xfrm>
            <a:off x="4371975" y="2905988"/>
            <a:ext cx="171450" cy="274281"/>
          </a:xfrm>
          <a:prstGeom prst="rect">
            <a:avLst/>
          </a:prstGeom>
        </p:spPr>
      </p:pic>
      <p:pic>
        <p:nvPicPr>
          <p:cNvPr id="18" name="Image 2" descr="preencoded.png"/>
          <p:cNvPicPr>
            <a:picLocks noChangeAspect="1"/>
          </p:cNvPicPr>
          <p:nvPr/>
        </p:nvPicPr>
        <p:blipFill>
          <a:blip r:embed="rId5"/>
          <a:stretch>
            <a:fillRect/>
          </a:stretch>
        </p:blipFill>
        <p:spPr>
          <a:xfrm>
            <a:off x="4371975" y="3336036"/>
            <a:ext cx="171450" cy="274281"/>
          </a:xfrm>
          <a:prstGeom prst="rect">
            <a:avLst/>
          </a:prstGeom>
        </p:spPr>
      </p:pic>
      <p:pic>
        <p:nvPicPr>
          <p:cNvPr id="19" name="Image 3" descr="preencoded.png"/>
          <p:cNvPicPr>
            <a:picLocks noChangeAspect="1"/>
          </p:cNvPicPr>
          <p:nvPr/>
        </p:nvPicPr>
        <p:blipFill>
          <a:blip r:embed="rId6"/>
          <a:stretch>
            <a:fillRect/>
          </a:stretch>
        </p:blipFill>
        <p:spPr>
          <a:xfrm>
            <a:off x="4371975" y="3766084"/>
            <a:ext cx="171450" cy="274281"/>
          </a:xfrm>
          <a:prstGeom prst="rect">
            <a:avLst/>
          </a:prstGeom>
        </p:spPr>
      </p:pic>
      <p:pic>
        <p:nvPicPr>
          <p:cNvPr id="20" name="Image 4" descr="preencoded.png"/>
          <p:cNvPicPr>
            <a:picLocks noChangeAspect="1"/>
          </p:cNvPicPr>
          <p:nvPr/>
        </p:nvPicPr>
        <p:blipFill>
          <a:blip r:embed="rId6"/>
          <a:stretch>
            <a:fillRect/>
          </a:stretch>
        </p:blipFill>
        <p:spPr>
          <a:xfrm>
            <a:off x="4371975" y="4196132"/>
            <a:ext cx="171450" cy="274281"/>
          </a:xfrm>
          <a:prstGeom prst="rect">
            <a:avLst/>
          </a:prstGeom>
        </p:spPr>
      </p:pic>
      <p:pic>
        <p:nvPicPr>
          <p:cNvPr id="21" name="Image 5" descr="preencoded.png"/>
          <p:cNvPicPr>
            <a:picLocks noChangeAspect="1"/>
          </p:cNvPicPr>
          <p:nvPr/>
        </p:nvPicPr>
        <p:blipFill>
          <a:blip r:embed="rId7"/>
          <a:stretch>
            <a:fillRect/>
          </a:stretch>
        </p:blipFill>
        <p:spPr>
          <a:xfrm>
            <a:off x="4371975" y="4626180"/>
            <a:ext cx="171450" cy="274281"/>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Additional Forgiven Time</a:t>
            </a:r>
            <a:endParaRPr lang="en-US" sz="1486"/>
          </a:p>
        </p:txBody>
      </p:sp>
      <p:sp>
        <p:nvSpPr>
          <p:cNvPr id="5" name="Shape 2"/>
          <p:cNvSpPr/>
          <p:nvPr/>
        </p:nvSpPr>
        <p:spPr>
          <a:xfrm>
            <a:off x="638956" y="1714500"/>
            <a:ext cx="3086100" cy="2857500"/>
          </a:xfrm>
          <a:prstGeom prst="rect">
            <a:avLst/>
          </a:prstGeom>
          <a:solidFill>
            <a:srgbClr val="38B2AC">
              <a:alpha val="8000"/>
            </a:srgbClr>
          </a:solidFill>
          <a:ln/>
        </p:spPr>
        <p:txBody>
          <a:bodyPr/>
          <a:lstStyle/>
          <a:p>
            <a:endParaRPr lang="en-US"/>
          </a:p>
        </p:txBody>
      </p:sp>
      <p:sp>
        <p:nvSpPr>
          <p:cNvPr id="6" name="Shape 3"/>
          <p:cNvSpPr/>
          <p:nvPr/>
        </p:nvSpPr>
        <p:spPr>
          <a:xfrm>
            <a:off x="571500" y="1657350"/>
            <a:ext cx="3086100" cy="42863"/>
          </a:xfrm>
          <a:prstGeom prst="rect">
            <a:avLst/>
          </a:prstGeom>
          <a:solidFill>
            <a:srgbClr val="38B2AC"/>
          </a:solidFill>
          <a:ln/>
        </p:spPr>
        <p:txBody>
          <a:bodyPr/>
          <a:lstStyle/>
          <a:p>
            <a:endParaRPr lang="en-US"/>
          </a:p>
        </p:txBody>
      </p:sp>
      <p:sp>
        <p:nvSpPr>
          <p:cNvPr id="7" name="Text 4"/>
          <p:cNvSpPr/>
          <p:nvPr/>
        </p:nvSpPr>
        <p:spPr>
          <a:xfrm>
            <a:off x="742950" y="1800225"/>
            <a:ext cx="2743200" cy="857250"/>
          </a:xfrm>
          <a:prstGeom prst="rect">
            <a:avLst/>
          </a:prstGeom>
          <a:noFill/>
          <a:ln/>
        </p:spPr>
        <p:txBody>
          <a:bodyPr wrap="none" lIns="0" tIns="0" rIns="0" bIns="0" rtlCol="0" anchor="t">
            <a:spAutoFit/>
          </a:bodyPr>
          <a:lstStyle/>
          <a:p>
            <a:pPr marL="0" indent="0" algn="l">
              <a:lnSpc>
                <a:spcPts val="6800"/>
              </a:lnSpc>
              <a:buNone/>
            </a:pPr>
            <a:r>
              <a:rPr lang="en-US" sz="6218" b="1">
                <a:solidFill>
                  <a:srgbClr val="38B2AC"/>
                </a:solidFill>
                <a:latin typeface="Playfair Display" pitchFamily="34" charset="0"/>
                <a:ea typeface="Playfair Display" pitchFamily="34" charset="-122"/>
                <a:cs typeface="Playfair Display" pitchFamily="34" charset="-120"/>
              </a:rPr>
              <a:t>3</a:t>
            </a:r>
            <a:endParaRPr lang="en-US" sz="6218"/>
          </a:p>
        </p:txBody>
      </p:sp>
      <p:sp>
        <p:nvSpPr>
          <p:cNvPr id="8" name="Text 5"/>
          <p:cNvSpPr/>
          <p:nvPr/>
        </p:nvSpPr>
        <p:spPr>
          <a:xfrm>
            <a:off x="742950" y="2728913"/>
            <a:ext cx="2743200" cy="445759"/>
          </a:xfrm>
          <a:prstGeom prst="rect">
            <a:avLst/>
          </a:prstGeom>
          <a:noFill/>
          <a:ln/>
        </p:spPr>
        <p:txBody>
          <a:bodyPr wrap="square" lIns="0" tIns="0" rIns="0" bIns="0" rtlCol="0" anchor="t">
            <a:spAutoFit/>
          </a:bodyPr>
          <a:lstStyle/>
          <a:p>
            <a:pPr marL="0" indent="0" algn="l">
              <a:lnSpc>
                <a:spcPts val="1800"/>
              </a:lnSpc>
              <a:buNone/>
            </a:pPr>
            <a:r>
              <a:rPr lang="en-US" sz="1193" b="1">
                <a:solidFill>
                  <a:srgbClr val="2C3E50"/>
                </a:solidFill>
                <a:latin typeface="Inter" pitchFamily="34" charset="0"/>
                <a:ea typeface="Inter" pitchFamily="34" charset="-122"/>
                <a:cs typeface="Inter" pitchFamily="34" charset="-120"/>
              </a:rPr>
              <a:t>Additional Days
Maximum</a:t>
            </a:r>
            <a:endParaRPr lang="en-US" sz="1193"/>
          </a:p>
        </p:txBody>
      </p:sp>
      <p:sp>
        <p:nvSpPr>
          <p:cNvPr id="9" name="Text 6"/>
          <p:cNvSpPr/>
          <p:nvPr/>
        </p:nvSpPr>
        <p:spPr>
          <a:xfrm>
            <a:off x="742950" y="3317546"/>
            <a:ext cx="2743200" cy="695734"/>
          </a:xfrm>
          <a:prstGeom prst="rect">
            <a:avLst/>
          </a:prstGeom>
          <a:noFill/>
          <a:ln/>
        </p:spPr>
        <p:txBody>
          <a:bodyPr wrap="square" lIns="0" tIns="8509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Districts may request up to 3 additional days of forgiven time beyond the automatic 6 days.</a:t>
            </a:r>
            <a:endParaRPr lang="en-US" sz="942"/>
          </a:p>
        </p:txBody>
      </p:sp>
      <p:sp>
        <p:nvSpPr>
          <p:cNvPr id="10" name="Shape 7"/>
          <p:cNvSpPr/>
          <p:nvPr/>
        </p:nvSpPr>
        <p:spPr>
          <a:xfrm>
            <a:off x="3943350" y="1657350"/>
            <a:ext cx="4629150" cy="3402211"/>
          </a:xfrm>
          <a:prstGeom prst="rect">
            <a:avLst/>
          </a:prstGeom>
          <a:solidFill>
            <a:srgbClr val="D69E2E">
              <a:alpha val="8000"/>
            </a:srgbClr>
          </a:solidFill>
          <a:ln/>
        </p:spPr>
        <p:txBody>
          <a:bodyPr/>
          <a:lstStyle/>
          <a:p>
            <a:endParaRPr lang="en-US"/>
          </a:p>
        </p:txBody>
      </p:sp>
      <p:sp>
        <p:nvSpPr>
          <p:cNvPr id="11" name="Shape 8"/>
          <p:cNvSpPr/>
          <p:nvPr/>
        </p:nvSpPr>
        <p:spPr>
          <a:xfrm>
            <a:off x="3943350" y="1657350"/>
            <a:ext cx="4629150" cy="42863"/>
          </a:xfrm>
          <a:prstGeom prst="rect">
            <a:avLst/>
          </a:prstGeom>
          <a:solidFill>
            <a:srgbClr val="D69E2E"/>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4114800" y="1852017"/>
            <a:ext cx="225028" cy="200025"/>
          </a:xfrm>
          <a:prstGeom prst="rect">
            <a:avLst/>
          </a:prstGeom>
        </p:spPr>
      </p:pic>
      <p:sp>
        <p:nvSpPr>
          <p:cNvPr id="13" name="Text 9"/>
          <p:cNvSpPr/>
          <p:nvPr/>
        </p:nvSpPr>
        <p:spPr>
          <a:xfrm>
            <a:off x="4446984" y="1800225"/>
            <a:ext cx="1594842"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Waiver Process</a:t>
            </a:r>
            <a:endParaRPr lang="en-US" sz="1602"/>
          </a:p>
        </p:txBody>
      </p:sp>
      <p:sp>
        <p:nvSpPr>
          <p:cNvPr id="14" name="Text 10"/>
          <p:cNvSpPr/>
          <p:nvPr/>
        </p:nvSpPr>
        <p:spPr>
          <a:xfrm>
            <a:off x="4114800" y="2232422"/>
            <a:ext cx="4286250" cy="642938"/>
          </a:xfrm>
          <a:prstGeom prst="rect">
            <a:avLst/>
          </a:prstGeom>
          <a:noFill/>
          <a:ln/>
        </p:spPr>
        <p:txBody>
          <a:bodyPr wrap="square" lIns="255143"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State Superintendent Approval</a:t>
            </a:r>
            <a:r>
              <a:rPr lang="en-US" sz="1050">
                <a:solidFill>
                  <a:srgbClr val="4A5568"/>
                </a:solidFill>
                <a:latin typeface="Inter" pitchFamily="34" charset="0"/>
                <a:ea typeface="Inter" pitchFamily="34" charset="-122"/>
                <a:cs typeface="Inter" pitchFamily="34" charset="-120"/>
              </a:rPr>
              <a:t>
Requires an approved waiver from the State Superintendent.</a:t>
            </a:r>
            <a:endParaRPr lang="en-US" sz="1050"/>
          </a:p>
        </p:txBody>
      </p:sp>
      <p:sp>
        <p:nvSpPr>
          <p:cNvPr id="15" name="Text 11"/>
          <p:cNvSpPr/>
          <p:nvPr/>
        </p:nvSpPr>
        <p:spPr>
          <a:xfrm>
            <a:off x="4114800" y="2961084"/>
            <a:ext cx="4286250" cy="857250"/>
          </a:xfrm>
          <a:prstGeom prst="rect">
            <a:avLst/>
          </a:prstGeom>
          <a:noFill/>
          <a:ln/>
        </p:spPr>
        <p:txBody>
          <a:bodyPr wrap="square" lIns="255143"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Qualifying Conditions</a:t>
            </a:r>
            <a:r>
              <a:rPr lang="en-US" sz="1050">
                <a:solidFill>
                  <a:srgbClr val="4A5568"/>
                </a:solidFill>
                <a:latin typeface="Inter" pitchFamily="34" charset="0"/>
                <a:ea typeface="Inter" pitchFamily="34" charset="-122"/>
                <a:cs typeface="Inter" pitchFamily="34" charset="-120"/>
              </a:rPr>
              <a:t>
Granted only for conditions beyond the control of school authorities, such as severe storms, fires, epidemics, or health conditions.</a:t>
            </a:r>
            <a:endParaRPr lang="en-US" sz="1050"/>
          </a:p>
        </p:txBody>
      </p:sp>
      <p:sp>
        <p:nvSpPr>
          <p:cNvPr id="16" name="Text 12"/>
          <p:cNvSpPr/>
          <p:nvPr/>
        </p:nvSpPr>
        <p:spPr>
          <a:xfrm>
            <a:off x="4114800" y="3904059"/>
            <a:ext cx="4286250" cy="417037"/>
          </a:xfrm>
          <a:prstGeom prst="rect">
            <a:avLst/>
          </a:prstGeom>
          <a:noFill/>
          <a:ln/>
        </p:spPr>
        <p:txBody>
          <a:bodyPr wrap="square" lIns="255143" tIns="0" rIns="0" bIns="0" rtlCol="0" anchor="t">
            <a:spAutoFit/>
          </a:bodyPr>
          <a:lstStyle/>
          <a:p>
            <a:pPr marL="0" indent="0" algn="l">
              <a:lnSpc>
                <a:spcPts val="1700"/>
              </a:lnSpc>
              <a:buNone/>
            </a:pPr>
            <a:r>
              <a:rPr lang="en-US" sz="987" b="1">
                <a:solidFill>
                  <a:srgbClr val="2C3E50"/>
                </a:solidFill>
                <a:latin typeface="Inter" pitchFamily="34" charset="0"/>
                <a:ea typeface="Inter" pitchFamily="34" charset="-122"/>
                <a:cs typeface="Inter" pitchFamily="34" charset="-120"/>
              </a:rPr>
              <a:t>Application Portal</a:t>
            </a:r>
            <a:r>
              <a:rPr lang="en-US" sz="1050">
                <a:solidFill>
                  <a:srgbClr val="4A5568"/>
                </a:solidFill>
                <a:latin typeface="Inter" pitchFamily="34" charset="0"/>
                <a:ea typeface="Inter" pitchFamily="34" charset="-122"/>
                <a:cs typeface="Inter" pitchFamily="34" charset="-120"/>
              </a:rPr>
              <a:t>
Waiver requests are submitted through Formsite.</a:t>
            </a:r>
            <a:endParaRPr lang="en-US" sz="1050"/>
          </a:p>
        </p:txBody>
      </p:sp>
      <p:sp>
        <p:nvSpPr>
          <p:cNvPr id="17" name="Shape 13"/>
          <p:cNvSpPr/>
          <p:nvPr/>
        </p:nvSpPr>
        <p:spPr>
          <a:xfrm>
            <a:off x="4114800" y="4675584"/>
            <a:ext cx="4286250" cy="341114"/>
          </a:xfrm>
          <a:prstGeom prst="rect">
            <a:avLst/>
          </a:prstGeom>
          <a:solidFill>
            <a:srgbClr val="FFFFFF"/>
          </a:solidFill>
          <a:ln/>
        </p:spPr>
        <p:txBody>
          <a:bodyPr/>
          <a:lstStyle/>
          <a:p>
            <a:endParaRPr lang="en-US"/>
          </a:p>
        </p:txBody>
      </p:sp>
      <p:sp>
        <p:nvSpPr>
          <p:cNvPr id="18" name="Shape 14"/>
          <p:cNvSpPr/>
          <p:nvPr/>
        </p:nvSpPr>
        <p:spPr>
          <a:xfrm>
            <a:off x="4114800" y="4675584"/>
            <a:ext cx="4286250" cy="7144"/>
          </a:xfrm>
          <a:prstGeom prst="rect">
            <a:avLst/>
          </a:prstGeom>
          <a:solidFill>
            <a:srgbClr val="E2E8F0"/>
          </a:solidFill>
          <a:ln/>
        </p:spPr>
        <p:txBody>
          <a:bodyPr/>
          <a:lstStyle/>
          <a:p>
            <a:endParaRPr lang="en-US"/>
          </a:p>
        </p:txBody>
      </p:sp>
      <p:sp>
        <p:nvSpPr>
          <p:cNvPr id="19" name="Shape 15"/>
          <p:cNvSpPr/>
          <p:nvPr/>
        </p:nvSpPr>
        <p:spPr>
          <a:xfrm>
            <a:off x="8393906" y="4675584"/>
            <a:ext cx="7144" cy="341114"/>
          </a:xfrm>
          <a:prstGeom prst="rect">
            <a:avLst/>
          </a:prstGeom>
          <a:solidFill>
            <a:srgbClr val="E2E8F0"/>
          </a:solidFill>
          <a:ln/>
        </p:spPr>
        <p:txBody>
          <a:bodyPr/>
          <a:lstStyle/>
          <a:p>
            <a:endParaRPr lang="en-US"/>
          </a:p>
        </p:txBody>
      </p:sp>
      <p:sp>
        <p:nvSpPr>
          <p:cNvPr id="20" name="Shape 16"/>
          <p:cNvSpPr/>
          <p:nvPr/>
        </p:nvSpPr>
        <p:spPr>
          <a:xfrm>
            <a:off x="4114800" y="5009555"/>
            <a:ext cx="4286250" cy="7144"/>
          </a:xfrm>
          <a:prstGeom prst="rect">
            <a:avLst/>
          </a:prstGeom>
          <a:solidFill>
            <a:srgbClr val="E2E8F0"/>
          </a:solidFill>
          <a:ln/>
        </p:spPr>
        <p:txBody>
          <a:bodyPr/>
          <a:lstStyle/>
          <a:p>
            <a:endParaRPr lang="en-US"/>
          </a:p>
        </p:txBody>
      </p:sp>
      <p:sp>
        <p:nvSpPr>
          <p:cNvPr id="21" name="Shape 17"/>
          <p:cNvSpPr/>
          <p:nvPr/>
        </p:nvSpPr>
        <p:spPr>
          <a:xfrm>
            <a:off x="4114800" y="4675584"/>
            <a:ext cx="28575" cy="341114"/>
          </a:xfrm>
          <a:prstGeom prst="rect">
            <a:avLst/>
          </a:prstGeom>
          <a:solidFill>
            <a:srgbClr val="D69E2E"/>
          </a:solidFill>
          <a:ln/>
        </p:spPr>
        <p:txBody>
          <a:bodyPr/>
          <a:lstStyle/>
          <a:p>
            <a:endParaRPr lang="en-US"/>
          </a:p>
        </p:txBody>
      </p:sp>
      <p:sp>
        <p:nvSpPr>
          <p:cNvPr id="22" name="Text 18"/>
          <p:cNvSpPr/>
          <p:nvPr/>
        </p:nvSpPr>
        <p:spPr>
          <a:xfrm>
            <a:off x="4114800" y="4581984"/>
            <a:ext cx="4286250" cy="507383"/>
          </a:xfrm>
          <a:prstGeom prst="rect">
            <a:avLst/>
          </a:prstGeom>
          <a:noFill/>
          <a:ln/>
        </p:spPr>
        <p:txBody>
          <a:bodyPr wrap="square" lIns="136017" tIns="102108" rIns="136017" bIns="102108" rtlCol="0" anchor="t">
            <a:spAutoFit/>
          </a:bodyPr>
          <a:lstStyle/>
          <a:p>
            <a:pPr>
              <a:lnSpc>
                <a:spcPts val="1200"/>
              </a:lnSpc>
            </a:pPr>
            <a:r>
              <a:rPr lang="en-US" sz="942">
                <a:solidFill>
                  <a:srgbClr val="2C3E50"/>
                </a:solidFill>
                <a:latin typeface="Inter" pitchFamily="34" charset="0"/>
                <a:ea typeface="Inter" pitchFamily="34" charset="-122"/>
                <a:cs typeface="Inter" pitchFamily="34" charset="-120"/>
              </a:rPr>
              <a:t>https://www.michigan.gov/mde/services/financial-management/state-aid/related-info/pupil-accounting-information</a:t>
            </a:r>
            <a:endParaRPr lang="en-US" sz="942"/>
          </a:p>
        </p:txBody>
      </p:sp>
      <p:sp>
        <p:nvSpPr>
          <p:cNvPr id="23" name="Text 19"/>
          <p:cNvSpPr/>
          <p:nvPr/>
        </p:nvSpPr>
        <p:spPr>
          <a:xfrm>
            <a:off x="8581430" y="4720233"/>
            <a:ext cx="13394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27</a:t>
            </a:r>
            <a:endParaRPr lang="en-US" sz="834"/>
          </a:p>
        </p:txBody>
      </p:sp>
      <p:sp>
        <p:nvSpPr>
          <p:cNvPr id="24" name="Text 20"/>
          <p:cNvSpPr/>
          <p:nvPr/>
        </p:nvSpPr>
        <p:spPr>
          <a:xfrm>
            <a:off x="4114800" y="2275284"/>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25" name="Text 21"/>
          <p:cNvSpPr/>
          <p:nvPr/>
        </p:nvSpPr>
        <p:spPr>
          <a:xfrm>
            <a:off x="4114800" y="3003947"/>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26" name="Text 22"/>
          <p:cNvSpPr/>
          <p:nvPr/>
        </p:nvSpPr>
        <p:spPr>
          <a:xfrm>
            <a:off x="4114800" y="3946922"/>
            <a:ext cx="60387" cy="150019"/>
          </a:xfrm>
          <a:prstGeom prst="rect">
            <a:avLst/>
          </a:prstGeom>
          <a:noFill/>
          <a:ln/>
        </p:spPr>
        <p:txBody>
          <a:bodyPr wrap="none" lIns="0" tIns="0" rIns="0" bIns="0" rtlCol="0" anchor="t">
            <a:spAutoFit/>
          </a:bodyPr>
          <a:lstStyle/>
          <a:p>
            <a:pPr marL="0" indent="0" algn="l">
              <a:lnSpc>
                <a:spcPts val="1200"/>
              </a:lnSpc>
              <a:buNone/>
            </a:pPr>
            <a:r>
              <a:rPr lang="en-US" sz="727">
                <a:solidFill>
                  <a:srgbClr val="D69E2E"/>
                </a:solidFill>
                <a:latin typeface="Inter" pitchFamily="34" charset="0"/>
                <a:ea typeface="Inter" pitchFamily="34" charset="-122"/>
                <a:cs typeface="Inter" pitchFamily="34" charset="-120"/>
              </a:rPr>
              <a:t>■</a:t>
            </a:r>
            <a:endParaRPr lang="en-US" sz="727"/>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A6AFA-3BDD-8992-5B4A-010DA0728478}"/>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1E7F3C38-5FAF-FCC1-DD76-A141C396C4BD}"/>
              </a:ext>
            </a:extLst>
          </p:cNvPr>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a:extLst>
              <a:ext uri="{FF2B5EF4-FFF2-40B4-BE49-F238E27FC236}">
                <a16:creationId xmlns:a16="http://schemas.microsoft.com/office/drawing/2014/main" id="{592BAC41-737A-CB7C-6241-AE85F7487350}"/>
              </a:ext>
            </a:extLst>
          </p:cNvPr>
          <p:cNvSpPr/>
          <p:nvPr/>
        </p:nvSpPr>
        <p:spPr>
          <a:xfrm>
            <a:off x="571500" y="1100138"/>
            <a:ext cx="4474943" cy="233013"/>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Additional Forgiven Time Waiver Application Walkthrough</a:t>
            </a:r>
            <a:endParaRPr lang="en-US" sz="1486"/>
          </a:p>
        </p:txBody>
      </p:sp>
      <p:sp>
        <p:nvSpPr>
          <p:cNvPr id="23" name="Text 19">
            <a:extLst>
              <a:ext uri="{FF2B5EF4-FFF2-40B4-BE49-F238E27FC236}">
                <a16:creationId xmlns:a16="http://schemas.microsoft.com/office/drawing/2014/main" id="{224CE7C8-1425-3BA6-DAFC-A34812F5778B}"/>
              </a:ext>
            </a:extLst>
          </p:cNvPr>
          <p:cNvSpPr/>
          <p:nvPr/>
        </p:nvSpPr>
        <p:spPr>
          <a:xfrm>
            <a:off x="8581430" y="4720233"/>
            <a:ext cx="13394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27</a:t>
            </a:r>
            <a:endParaRPr lang="en-US" sz="834"/>
          </a:p>
        </p:txBody>
      </p:sp>
    </p:spTree>
    <p:extLst>
      <p:ext uri="{BB962C8B-B14F-4D97-AF65-F5344CB8AC3E}">
        <p14:creationId xmlns:p14="http://schemas.microsoft.com/office/powerpoint/2010/main" val="2599805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57788"/>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Travel Time</a:t>
            </a:r>
            <a:endParaRPr lang="en-US" sz="1486"/>
          </a:p>
        </p:txBody>
      </p:sp>
      <p:sp>
        <p:nvSpPr>
          <p:cNvPr id="5" name="Shape 2"/>
          <p:cNvSpPr/>
          <p:nvPr/>
        </p:nvSpPr>
        <p:spPr>
          <a:xfrm>
            <a:off x="571500" y="1871663"/>
            <a:ext cx="3028950" cy="2500313"/>
          </a:xfrm>
          <a:prstGeom prst="rect">
            <a:avLst/>
          </a:prstGeom>
          <a:solidFill>
            <a:srgbClr val="38B2AC">
              <a:alpha val="8000"/>
            </a:srgbClr>
          </a:solidFill>
          <a:ln/>
        </p:spPr>
        <p:txBody>
          <a:bodyPr/>
          <a:lstStyle/>
          <a:p>
            <a:endParaRPr lang="en-US"/>
          </a:p>
        </p:txBody>
      </p:sp>
      <p:sp>
        <p:nvSpPr>
          <p:cNvPr id="6" name="Shape 3"/>
          <p:cNvSpPr/>
          <p:nvPr/>
        </p:nvSpPr>
        <p:spPr>
          <a:xfrm>
            <a:off x="571500" y="1871663"/>
            <a:ext cx="3028950"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2209205"/>
            <a:ext cx="200025" cy="200025"/>
          </a:xfrm>
          <a:prstGeom prst="rect">
            <a:avLst/>
          </a:prstGeom>
        </p:spPr>
      </p:pic>
      <p:sp>
        <p:nvSpPr>
          <p:cNvPr id="8" name="Text 4"/>
          <p:cNvSpPr/>
          <p:nvPr/>
        </p:nvSpPr>
        <p:spPr>
          <a:xfrm>
            <a:off x="1164431" y="2157413"/>
            <a:ext cx="1159073"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Key Update</a:t>
            </a:r>
            <a:endParaRPr lang="en-US" sz="1704"/>
          </a:p>
        </p:txBody>
      </p:sp>
      <p:sp>
        <p:nvSpPr>
          <p:cNvPr id="9" name="Text 5"/>
          <p:cNvSpPr/>
          <p:nvPr/>
        </p:nvSpPr>
        <p:spPr>
          <a:xfrm>
            <a:off x="857250" y="2603897"/>
            <a:ext cx="2457450"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No Waiver Required</a:t>
            </a:r>
            <a:endParaRPr lang="en-US" sz="1193"/>
          </a:p>
        </p:txBody>
      </p:sp>
      <p:sp>
        <p:nvSpPr>
          <p:cNvPr id="10" name="Text 6"/>
          <p:cNvSpPr/>
          <p:nvPr/>
        </p:nvSpPr>
        <p:spPr>
          <a:xfrm>
            <a:off x="857250" y="2968228"/>
            <a:ext cx="2457450" cy="1028588"/>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According to the 2025-2026 Pupil Accounting Manual, districts are </a:t>
            </a:r>
            <a:r>
              <a:rPr lang="en-US" sz="885" b="1">
                <a:solidFill>
                  <a:srgbClr val="4A5568"/>
                </a:solidFill>
                <a:latin typeface="Inter" pitchFamily="34" charset="0"/>
                <a:ea typeface="Inter" pitchFamily="34" charset="-122"/>
                <a:cs typeface="Inter" pitchFamily="34" charset="-120"/>
              </a:rPr>
              <a:t>no longer required</a:t>
            </a:r>
            <a:r>
              <a:rPr lang="en-US" sz="942">
                <a:solidFill>
                  <a:srgbClr val="4A5568"/>
                </a:solidFill>
                <a:latin typeface="Inter" pitchFamily="34" charset="0"/>
                <a:ea typeface="Inter" pitchFamily="34" charset="-122"/>
                <a:cs typeface="Inter" pitchFamily="34" charset="-120"/>
              </a:rPr>
              <a:t> to apply for a travel time waiver to count travel time toward instructional hours.</a:t>
            </a:r>
            <a:endParaRPr lang="en-US" sz="942"/>
          </a:p>
        </p:txBody>
      </p:sp>
      <p:sp>
        <p:nvSpPr>
          <p:cNvPr id="11" name="Text 7"/>
          <p:cNvSpPr/>
          <p:nvPr/>
        </p:nvSpPr>
        <p:spPr>
          <a:xfrm>
            <a:off x="4029075" y="1943100"/>
            <a:ext cx="4543425"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General Rules</a:t>
            </a:r>
            <a:endParaRPr lang="en-US" sz="1808"/>
          </a:p>
        </p:txBody>
      </p:sp>
      <p:sp>
        <p:nvSpPr>
          <p:cNvPr id="12" name="Text 8"/>
          <p:cNvSpPr/>
          <p:nvPr/>
        </p:nvSpPr>
        <p:spPr>
          <a:xfrm>
            <a:off x="4029075" y="2500313"/>
            <a:ext cx="4543425" cy="465640"/>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Travel time may be counted for pupils enrolled in </a:t>
            </a:r>
            <a:r>
              <a:rPr lang="en-US" sz="1090" b="1">
                <a:solidFill>
                  <a:srgbClr val="2C3E50"/>
                </a:solidFill>
                <a:latin typeface="Inter" pitchFamily="34" charset="0"/>
                <a:ea typeface="Inter" pitchFamily="34" charset="-122"/>
                <a:cs typeface="Inter" pitchFamily="34" charset="-120"/>
              </a:rPr>
              <a:t>cooperative education</a:t>
            </a:r>
            <a:r>
              <a:rPr lang="en-US" sz="1159">
                <a:solidFill>
                  <a:srgbClr val="4A5568"/>
                </a:solidFill>
                <a:latin typeface="Inter" pitchFamily="34" charset="0"/>
                <a:ea typeface="Inter" pitchFamily="34" charset="-122"/>
                <a:cs typeface="Inter" pitchFamily="34" charset="-120"/>
              </a:rPr>
              <a:t> and </a:t>
            </a:r>
            <a:r>
              <a:rPr lang="en-US" sz="1159" b="1">
                <a:solidFill>
                  <a:srgbClr val="4A5568"/>
                </a:solidFill>
                <a:latin typeface="Inter" pitchFamily="34" charset="0"/>
                <a:ea typeface="Inter" pitchFamily="34" charset="-122"/>
                <a:cs typeface="Inter" pitchFamily="34" charset="-120"/>
              </a:rPr>
              <a:t>special education </a:t>
            </a:r>
            <a:r>
              <a:rPr lang="en-US" sz="1159">
                <a:solidFill>
                  <a:srgbClr val="4A5568"/>
                </a:solidFill>
                <a:latin typeface="Inter" pitchFamily="34" charset="0"/>
                <a:ea typeface="Inter" pitchFamily="34" charset="-122"/>
                <a:cs typeface="Inter" pitchFamily="34" charset="-120"/>
              </a:rPr>
              <a:t>programs.</a:t>
            </a:r>
            <a:endParaRPr lang="en-US" sz="1159"/>
          </a:p>
        </p:txBody>
      </p:sp>
      <p:sp>
        <p:nvSpPr>
          <p:cNvPr id="13" name="Text 9"/>
          <p:cNvSpPr/>
          <p:nvPr/>
        </p:nvSpPr>
        <p:spPr>
          <a:xfrm>
            <a:off x="4029075" y="3155738"/>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travel time must be </a:t>
            </a:r>
            <a:r>
              <a:rPr lang="en-US" sz="1090" b="1">
                <a:solidFill>
                  <a:srgbClr val="2C3E50"/>
                </a:solidFill>
                <a:latin typeface="Inter" pitchFamily="34" charset="0"/>
                <a:ea typeface="Inter" pitchFamily="34" charset="-122"/>
                <a:cs typeface="Inter" pitchFamily="34" charset="-120"/>
              </a:rPr>
              <a:t>reasonable</a:t>
            </a:r>
            <a:r>
              <a:rPr lang="en-US" sz="1159">
                <a:solidFill>
                  <a:srgbClr val="4A5568"/>
                </a:solidFill>
                <a:latin typeface="Inter" pitchFamily="34" charset="0"/>
                <a:ea typeface="Inter" pitchFamily="34" charset="-122"/>
                <a:cs typeface="Inter" pitchFamily="34" charset="-120"/>
              </a:rPr>
              <a:t> and necessary for the pupil to attend the program.</a:t>
            </a:r>
            <a:endParaRPr lang="en-US" sz="1159"/>
          </a:p>
        </p:txBody>
      </p:sp>
      <p:sp>
        <p:nvSpPr>
          <p:cNvPr id="14" name="Text 10"/>
          <p:cNvSpPr/>
          <p:nvPr/>
        </p:nvSpPr>
        <p:spPr>
          <a:xfrm>
            <a:off x="4029075" y="3805819"/>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counted time </a:t>
            </a:r>
            <a:r>
              <a:rPr lang="en-US" sz="1090" b="1">
                <a:solidFill>
                  <a:srgbClr val="2C3E50"/>
                </a:solidFill>
                <a:latin typeface="Inter" pitchFamily="34" charset="0"/>
                <a:ea typeface="Inter" pitchFamily="34" charset="-122"/>
                <a:cs typeface="Inter" pitchFamily="34" charset="-120"/>
              </a:rPr>
              <a:t>cannot exceed</a:t>
            </a:r>
            <a:r>
              <a:rPr lang="en-US" sz="1159">
                <a:solidFill>
                  <a:srgbClr val="4A5568"/>
                </a:solidFill>
                <a:latin typeface="Inter" pitchFamily="34" charset="0"/>
                <a:ea typeface="Inter" pitchFamily="34" charset="-122"/>
                <a:cs typeface="Inter" pitchFamily="34" charset="-120"/>
              </a:rPr>
              <a:t> the actual time needed to travel between the instructional sites.</a:t>
            </a:r>
            <a:endParaRPr lang="en-US" sz="1159"/>
          </a:p>
        </p:txBody>
      </p:sp>
      <p:sp>
        <p:nvSpPr>
          <p:cNvPr id="15" name="Text 11"/>
          <p:cNvSpPr/>
          <p:nvPr/>
        </p:nvSpPr>
        <p:spPr>
          <a:xfrm>
            <a:off x="4029075" y="4455900"/>
            <a:ext cx="4543425" cy="471488"/>
          </a:xfrm>
          <a:prstGeom prst="rect">
            <a:avLst/>
          </a:prstGeom>
          <a:noFill/>
          <a:ln/>
        </p:spPr>
        <p:txBody>
          <a:bodyPr wrap="square" lIns="340233"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Travel time is considered part of the pupil's scheduled instructional time for FTE calculation purposes.</a:t>
            </a:r>
            <a:endParaRPr lang="en-US" sz="1159"/>
          </a:p>
        </p:txBody>
      </p:sp>
      <p:sp>
        <p:nvSpPr>
          <p:cNvPr id="16" name="Text 12"/>
          <p:cNvSpPr/>
          <p:nvPr/>
        </p:nvSpPr>
        <p:spPr>
          <a:xfrm>
            <a:off x="8574286" y="4864120"/>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28</a:t>
            </a:r>
            <a:endParaRPr lang="en-US" sz="834"/>
          </a:p>
        </p:txBody>
      </p:sp>
      <p:pic>
        <p:nvPicPr>
          <p:cNvPr id="17" name="Image 2" descr="preencoded.png"/>
          <p:cNvPicPr>
            <a:picLocks noChangeAspect="1"/>
          </p:cNvPicPr>
          <p:nvPr/>
        </p:nvPicPr>
        <p:blipFill>
          <a:blip r:embed="rId5"/>
          <a:stretch>
            <a:fillRect/>
          </a:stretch>
        </p:blipFill>
        <p:spPr>
          <a:xfrm>
            <a:off x="4029075" y="2528888"/>
            <a:ext cx="171450" cy="257175"/>
          </a:xfrm>
          <a:prstGeom prst="rect">
            <a:avLst/>
          </a:prstGeom>
        </p:spPr>
      </p:pic>
      <p:pic>
        <p:nvPicPr>
          <p:cNvPr id="18" name="Image 3" descr="preencoded.png"/>
          <p:cNvPicPr>
            <a:picLocks noChangeAspect="1"/>
          </p:cNvPicPr>
          <p:nvPr/>
        </p:nvPicPr>
        <p:blipFill>
          <a:blip r:embed="rId5"/>
          <a:stretch>
            <a:fillRect/>
          </a:stretch>
        </p:blipFill>
        <p:spPr>
          <a:xfrm>
            <a:off x="4029075" y="3184313"/>
            <a:ext cx="171450" cy="257175"/>
          </a:xfrm>
          <a:prstGeom prst="rect">
            <a:avLst/>
          </a:prstGeom>
        </p:spPr>
      </p:pic>
      <p:pic>
        <p:nvPicPr>
          <p:cNvPr id="19" name="Image 4" descr="preencoded.png"/>
          <p:cNvPicPr>
            <a:picLocks noChangeAspect="1"/>
          </p:cNvPicPr>
          <p:nvPr/>
        </p:nvPicPr>
        <p:blipFill>
          <a:blip r:embed="rId5"/>
          <a:stretch>
            <a:fillRect/>
          </a:stretch>
        </p:blipFill>
        <p:spPr>
          <a:xfrm>
            <a:off x="4029075" y="3834394"/>
            <a:ext cx="171450" cy="257175"/>
          </a:xfrm>
          <a:prstGeom prst="rect">
            <a:avLst/>
          </a:prstGeom>
        </p:spPr>
      </p:pic>
      <p:pic>
        <p:nvPicPr>
          <p:cNvPr id="20" name="Image 5" descr="preencoded.png"/>
          <p:cNvPicPr>
            <a:picLocks noChangeAspect="1"/>
          </p:cNvPicPr>
          <p:nvPr/>
        </p:nvPicPr>
        <p:blipFill>
          <a:blip r:embed="rId5"/>
          <a:stretch>
            <a:fillRect/>
          </a:stretch>
        </p:blipFill>
        <p:spPr>
          <a:xfrm>
            <a:off x="4029075" y="4484475"/>
            <a:ext cx="171450" cy="2571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2690515" y="1618952"/>
            <a:ext cx="3762970" cy="1905595"/>
          </a:xfrm>
          <a:prstGeom prst="rect">
            <a:avLst/>
          </a:prstGeom>
          <a:noFill/>
          <a:ln/>
        </p:spPr>
        <p:txBody>
          <a:bodyPr wrap="none" lIns="0" tIns="0" rIns="0" bIns="0" rtlCol="0" anchor="t">
            <a:spAutoFit/>
          </a:bodyPr>
          <a:lstStyle/>
          <a:p>
            <a:pPr marL="0" indent="0" algn="l">
              <a:lnSpc>
                <a:spcPts val="13500"/>
              </a:lnSpc>
              <a:buNone/>
            </a:pPr>
            <a:r>
              <a:rPr lang="en-US" sz="10363" b="1">
                <a:solidFill>
                  <a:srgbClr val="FDFBF7">
                    <a:alpha val="10000"/>
                  </a:srgbClr>
                </a:solidFill>
                <a:latin typeface="Playfair Display" pitchFamily="34" charset="0"/>
                <a:ea typeface="Playfair Display" pitchFamily="34" charset="-122"/>
                <a:cs typeface="Playfair Display" pitchFamily="34" charset="-120"/>
              </a:rPr>
              <a:t>Lingo</a:t>
            </a:r>
            <a:endParaRPr lang="en-US" sz="10363"/>
          </a:p>
        </p:txBody>
      </p:sp>
      <p:sp>
        <p:nvSpPr>
          <p:cNvPr id="4" name="Text 1"/>
          <p:cNvSpPr/>
          <p:nvPr/>
        </p:nvSpPr>
        <p:spPr>
          <a:xfrm>
            <a:off x="1023342" y="2062758"/>
            <a:ext cx="7097316"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Understanding the Lingo</a:t>
            </a:r>
            <a:endParaRPr lang="en-US" sz="4145"/>
          </a:p>
        </p:txBody>
      </p:sp>
      <p:sp>
        <p:nvSpPr>
          <p:cNvPr id="5" name="Text 2"/>
          <p:cNvSpPr/>
          <p:nvPr/>
        </p:nvSpPr>
        <p:spPr>
          <a:xfrm>
            <a:off x="8643938" y="4720233"/>
            <a:ext cx="71438"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3</a:t>
            </a:r>
            <a:endParaRPr lang="en-US" sz="834"/>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Less Than 75% Attendance Days</a:t>
            </a:r>
            <a:endParaRPr lang="en-US" sz="1486"/>
          </a:p>
        </p:txBody>
      </p:sp>
      <p:pic>
        <p:nvPicPr>
          <p:cNvPr id="5" name="Image 1" descr="preencoded.png"/>
          <p:cNvPicPr>
            <a:picLocks noChangeAspect="1"/>
          </p:cNvPicPr>
          <p:nvPr/>
        </p:nvPicPr>
        <p:blipFill>
          <a:blip r:embed="rId4"/>
          <a:stretch>
            <a:fillRect/>
          </a:stretch>
        </p:blipFill>
        <p:spPr>
          <a:xfrm>
            <a:off x="571500" y="1782366"/>
            <a:ext cx="714375" cy="571500"/>
          </a:xfrm>
          <a:prstGeom prst="rect">
            <a:avLst/>
          </a:prstGeom>
        </p:spPr>
      </p:pic>
      <p:sp>
        <p:nvSpPr>
          <p:cNvPr id="6" name="Text 2"/>
          <p:cNvSpPr/>
          <p:nvPr/>
        </p:nvSpPr>
        <p:spPr>
          <a:xfrm>
            <a:off x="571500" y="2505670"/>
            <a:ext cx="285750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Low Attendance</a:t>
            </a:r>
            <a:endParaRPr lang="en-US" sz="1397"/>
          </a:p>
        </p:txBody>
      </p:sp>
      <p:sp>
        <p:nvSpPr>
          <p:cNvPr id="7" name="Text 3"/>
          <p:cNvSpPr/>
          <p:nvPr/>
        </p:nvSpPr>
        <p:spPr>
          <a:xfrm>
            <a:off x="571500" y="2872848"/>
            <a:ext cx="2857500" cy="617153"/>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What happens when a scheduled day of instruction occurs, but fewer than 75% of the district’s scheduled membership is in attendance?</a:t>
            </a:r>
            <a:endParaRPr lang="en-US" sz="942"/>
          </a:p>
        </p:txBody>
      </p:sp>
      <p:sp>
        <p:nvSpPr>
          <p:cNvPr id="8" name="Shape 4"/>
          <p:cNvSpPr/>
          <p:nvPr/>
        </p:nvSpPr>
        <p:spPr>
          <a:xfrm>
            <a:off x="3714750" y="1657350"/>
            <a:ext cx="4857750" cy="3293269"/>
          </a:xfrm>
          <a:prstGeom prst="rect">
            <a:avLst/>
          </a:prstGeom>
          <a:solidFill>
            <a:srgbClr val="D69E2E">
              <a:alpha val="8000"/>
            </a:srgbClr>
          </a:solidFill>
          <a:ln/>
        </p:spPr>
        <p:txBody>
          <a:bodyPr/>
          <a:lstStyle/>
          <a:p>
            <a:endParaRPr lang="en-US"/>
          </a:p>
        </p:txBody>
      </p:sp>
      <p:sp>
        <p:nvSpPr>
          <p:cNvPr id="9" name="Shape 5"/>
          <p:cNvSpPr/>
          <p:nvPr/>
        </p:nvSpPr>
        <p:spPr>
          <a:xfrm>
            <a:off x="3714750" y="1657350"/>
            <a:ext cx="4857750" cy="42863"/>
          </a:xfrm>
          <a:prstGeom prst="rect">
            <a:avLst/>
          </a:prstGeom>
          <a:solidFill>
            <a:srgbClr val="D69E2E"/>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4000500" y="1743075"/>
            <a:ext cx="142875" cy="214313"/>
          </a:xfrm>
          <a:prstGeom prst="rect">
            <a:avLst/>
          </a:prstGeom>
        </p:spPr>
      </p:pic>
      <p:sp>
        <p:nvSpPr>
          <p:cNvPr id="11" name="Text 6"/>
          <p:cNvSpPr/>
          <p:nvPr/>
        </p:nvSpPr>
        <p:spPr>
          <a:xfrm>
            <a:off x="4250531" y="1728788"/>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Days and Hours Still Count</a:t>
            </a:r>
            <a:endParaRPr lang="en-US" sz="1090"/>
          </a:p>
        </p:txBody>
      </p:sp>
      <p:sp>
        <p:nvSpPr>
          <p:cNvPr id="12" name="Text 7"/>
          <p:cNvSpPr/>
          <p:nvPr/>
        </p:nvSpPr>
        <p:spPr>
          <a:xfrm>
            <a:off x="4250531" y="2019895"/>
            <a:ext cx="3127177"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day and the hours of instruction provided</a:t>
            </a:r>
            <a:endParaRPr lang="en-US" sz="1050"/>
          </a:p>
        </p:txBody>
      </p:sp>
      <p:sp>
        <p:nvSpPr>
          <p:cNvPr id="13" name="Text 8"/>
          <p:cNvSpPr/>
          <p:nvPr/>
        </p:nvSpPr>
        <p:spPr>
          <a:xfrm>
            <a:off x="7377708" y="2019895"/>
            <a:ext cx="609005" cy="173236"/>
          </a:xfrm>
          <a:prstGeom prst="rect">
            <a:avLst/>
          </a:prstGeom>
          <a:noFill/>
          <a:ln/>
        </p:spPr>
        <p:txBody>
          <a:bodyPr wrap="none" lIns="0" tIns="0" rIns="0" bIns="0" rtlCol="0" anchor="t">
            <a:spAutoFit/>
          </a:bodyPr>
          <a:lstStyle/>
          <a:p>
            <a:pPr marL="0" indent="0" algn="l">
              <a:lnSpc>
                <a:spcPts val="1700"/>
              </a:lnSpc>
              <a:buNone/>
            </a:pPr>
            <a:r>
              <a:rPr lang="en-US" sz="987" b="1">
                <a:solidFill>
                  <a:srgbClr val="4A5568"/>
                </a:solidFill>
                <a:latin typeface="Inter" pitchFamily="34" charset="0"/>
                <a:ea typeface="Inter" pitchFamily="34" charset="-122"/>
                <a:cs typeface="Inter" pitchFamily="34" charset="-120"/>
              </a:rPr>
              <a:t>do count</a:t>
            </a:r>
            <a:endParaRPr lang="en-US" sz="987"/>
          </a:p>
        </p:txBody>
      </p:sp>
      <p:sp>
        <p:nvSpPr>
          <p:cNvPr id="14" name="Text 9"/>
          <p:cNvSpPr/>
          <p:nvPr/>
        </p:nvSpPr>
        <p:spPr>
          <a:xfrm>
            <a:off x="4250531" y="2234208"/>
            <a:ext cx="3864769"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toward the 180-day and 1,098-hour requirements. You do not have to "make up" the time.</a:t>
            </a:r>
            <a:endParaRPr lang="en-US" sz="1050"/>
          </a:p>
        </p:txBody>
      </p:sp>
      <p:pic>
        <p:nvPicPr>
          <p:cNvPr id="15" name="Image 3" descr="preencoded.png"/>
          <p:cNvPicPr>
            <a:picLocks noChangeAspect="1"/>
          </p:cNvPicPr>
          <p:nvPr/>
        </p:nvPicPr>
        <p:blipFill>
          <a:blip r:embed="rId5"/>
          <a:stretch>
            <a:fillRect/>
          </a:stretch>
        </p:blipFill>
        <p:spPr>
          <a:xfrm>
            <a:off x="4000500" y="2743200"/>
            <a:ext cx="142875" cy="214313"/>
          </a:xfrm>
          <a:prstGeom prst="rect">
            <a:avLst/>
          </a:prstGeom>
        </p:spPr>
      </p:pic>
      <p:sp>
        <p:nvSpPr>
          <p:cNvPr id="16" name="Text 10"/>
          <p:cNvSpPr/>
          <p:nvPr/>
        </p:nvSpPr>
        <p:spPr>
          <a:xfrm>
            <a:off x="4250531" y="2728913"/>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State Aid is Prorated</a:t>
            </a:r>
            <a:endParaRPr lang="en-US" sz="1090"/>
          </a:p>
        </p:txBody>
      </p:sp>
      <p:sp>
        <p:nvSpPr>
          <p:cNvPr id="17" name="Text 11"/>
          <p:cNvSpPr/>
          <p:nvPr/>
        </p:nvSpPr>
        <p:spPr>
          <a:xfrm>
            <a:off x="4250531" y="3020020"/>
            <a:ext cx="3671888"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While the time counts, the district will face a financial penalty. State aid for that day is prorated based on the actual attendance.</a:t>
            </a:r>
            <a:endParaRPr lang="en-US" sz="1050"/>
          </a:p>
        </p:txBody>
      </p:sp>
      <p:pic>
        <p:nvPicPr>
          <p:cNvPr id="18" name="Image 4" descr="preencoded.png"/>
          <p:cNvPicPr>
            <a:picLocks noChangeAspect="1"/>
          </p:cNvPicPr>
          <p:nvPr/>
        </p:nvPicPr>
        <p:blipFill>
          <a:blip r:embed="rId5"/>
          <a:stretch>
            <a:fillRect/>
          </a:stretch>
        </p:blipFill>
        <p:spPr>
          <a:xfrm>
            <a:off x="4000500" y="3743325"/>
            <a:ext cx="142875" cy="214313"/>
          </a:xfrm>
          <a:prstGeom prst="rect">
            <a:avLst/>
          </a:prstGeom>
        </p:spPr>
      </p:pic>
      <p:sp>
        <p:nvSpPr>
          <p:cNvPr id="19" name="Text 12"/>
          <p:cNvSpPr/>
          <p:nvPr/>
        </p:nvSpPr>
        <p:spPr>
          <a:xfrm>
            <a:off x="4250531" y="3729038"/>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Proration Formula</a:t>
            </a:r>
            <a:endParaRPr lang="en-US" sz="1090"/>
          </a:p>
        </p:txBody>
      </p:sp>
      <p:sp>
        <p:nvSpPr>
          <p:cNvPr id="20" name="Text 13"/>
          <p:cNvSpPr/>
          <p:nvPr/>
        </p:nvSpPr>
        <p:spPr>
          <a:xfrm>
            <a:off x="4250531" y="4020145"/>
            <a:ext cx="3791545"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department pays state aid in the proportion of 1/180 that the actual percent of attendance bears to 75%.</a:t>
            </a:r>
            <a:endParaRPr lang="en-US" sz="1050"/>
          </a:p>
        </p:txBody>
      </p:sp>
      <p:sp>
        <p:nvSpPr>
          <p:cNvPr id="21" name="Shape 14"/>
          <p:cNvSpPr/>
          <p:nvPr/>
        </p:nvSpPr>
        <p:spPr>
          <a:xfrm>
            <a:off x="4250531" y="4486275"/>
            <a:ext cx="4036219" cy="421481"/>
          </a:xfrm>
          <a:prstGeom prst="rect">
            <a:avLst/>
          </a:prstGeom>
          <a:solidFill>
            <a:srgbClr val="FFFFFF"/>
          </a:solidFill>
          <a:ln/>
        </p:spPr>
        <p:txBody>
          <a:bodyPr/>
          <a:lstStyle/>
          <a:p>
            <a:endParaRPr lang="en-US"/>
          </a:p>
        </p:txBody>
      </p:sp>
      <p:sp>
        <p:nvSpPr>
          <p:cNvPr id="22" name="Shape 15"/>
          <p:cNvSpPr/>
          <p:nvPr/>
        </p:nvSpPr>
        <p:spPr>
          <a:xfrm>
            <a:off x="4250531" y="4486275"/>
            <a:ext cx="4036219" cy="7144"/>
          </a:xfrm>
          <a:prstGeom prst="rect">
            <a:avLst/>
          </a:prstGeom>
          <a:solidFill>
            <a:srgbClr val="E2E8F0"/>
          </a:solidFill>
          <a:ln/>
        </p:spPr>
        <p:txBody>
          <a:bodyPr/>
          <a:lstStyle/>
          <a:p>
            <a:endParaRPr lang="en-US"/>
          </a:p>
        </p:txBody>
      </p:sp>
      <p:sp>
        <p:nvSpPr>
          <p:cNvPr id="23" name="Shape 16"/>
          <p:cNvSpPr/>
          <p:nvPr/>
        </p:nvSpPr>
        <p:spPr>
          <a:xfrm>
            <a:off x="8279606" y="4486275"/>
            <a:ext cx="7144" cy="421481"/>
          </a:xfrm>
          <a:prstGeom prst="rect">
            <a:avLst/>
          </a:prstGeom>
          <a:solidFill>
            <a:srgbClr val="E2E8F0"/>
          </a:solidFill>
          <a:ln/>
        </p:spPr>
        <p:txBody>
          <a:bodyPr/>
          <a:lstStyle/>
          <a:p>
            <a:endParaRPr lang="en-US"/>
          </a:p>
        </p:txBody>
      </p:sp>
      <p:sp>
        <p:nvSpPr>
          <p:cNvPr id="24" name="Shape 17"/>
          <p:cNvSpPr/>
          <p:nvPr/>
        </p:nvSpPr>
        <p:spPr>
          <a:xfrm>
            <a:off x="4250531" y="4900613"/>
            <a:ext cx="4036219" cy="7144"/>
          </a:xfrm>
          <a:prstGeom prst="rect">
            <a:avLst/>
          </a:prstGeom>
          <a:solidFill>
            <a:srgbClr val="E2E8F0"/>
          </a:solidFill>
          <a:ln/>
        </p:spPr>
        <p:txBody>
          <a:bodyPr/>
          <a:lstStyle/>
          <a:p>
            <a:endParaRPr lang="en-US"/>
          </a:p>
        </p:txBody>
      </p:sp>
      <p:sp>
        <p:nvSpPr>
          <p:cNvPr id="25" name="Shape 18"/>
          <p:cNvSpPr/>
          <p:nvPr/>
        </p:nvSpPr>
        <p:spPr>
          <a:xfrm>
            <a:off x="4250531" y="4486275"/>
            <a:ext cx="28575" cy="421481"/>
          </a:xfrm>
          <a:prstGeom prst="rect">
            <a:avLst/>
          </a:prstGeom>
          <a:solidFill>
            <a:srgbClr val="38B2AC"/>
          </a:solidFill>
          <a:ln/>
        </p:spPr>
        <p:txBody>
          <a:bodyPr/>
          <a:lstStyle/>
          <a:p>
            <a:endParaRPr lang="en-US"/>
          </a:p>
        </p:txBody>
      </p:sp>
      <p:sp>
        <p:nvSpPr>
          <p:cNvPr id="26" name="Text 19"/>
          <p:cNvSpPr/>
          <p:nvPr/>
        </p:nvSpPr>
        <p:spPr>
          <a:xfrm>
            <a:off x="4250531" y="4486275"/>
            <a:ext cx="4036219" cy="433645"/>
          </a:xfrm>
          <a:prstGeom prst="rect">
            <a:avLst/>
          </a:prstGeom>
          <a:noFill/>
          <a:ln/>
        </p:spPr>
        <p:txBody>
          <a:bodyPr wrap="square" lIns="170053" tIns="127508" rIns="170053" bIns="127508" rtlCol="0" anchor="t">
            <a:spAutoFit/>
          </a:bodyPr>
          <a:lstStyle/>
          <a:p>
            <a:pPr marL="0" indent="0" algn="l">
              <a:lnSpc>
                <a:spcPts val="1500"/>
              </a:lnSpc>
              <a:buNone/>
            </a:pPr>
            <a:r>
              <a:rPr lang="en-US" sz="942">
                <a:solidFill>
                  <a:srgbClr val="2C3E50"/>
                </a:solidFill>
                <a:latin typeface="Inter" pitchFamily="34" charset="0"/>
                <a:ea typeface="Inter" pitchFamily="34" charset="-122"/>
                <a:cs typeface="Inter" pitchFamily="34" charset="-120"/>
              </a:rPr>
              <a:t>((75% - Actual %) /180) × (1/180 of State Aid)</a:t>
            </a:r>
            <a:endParaRPr lang="en-US" sz="942"/>
          </a:p>
        </p:txBody>
      </p:sp>
      <p:sp>
        <p:nvSpPr>
          <p:cNvPr id="27" name="Text 20"/>
          <p:cNvSpPr/>
          <p:nvPr/>
        </p:nvSpPr>
        <p:spPr>
          <a:xfrm>
            <a:off x="8574286" y="4720233"/>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29</a:t>
            </a:r>
            <a:endParaRPr lang="en-US" sz="834"/>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77BA4-AD70-2CA2-EFE2-8646AA3046BF}"/>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10DB9723-1EB4-1C87-D2C3-49C8CCD4D39F}"/>
              </a:ext>
            </a:extLst>
          </p:cNvPr>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 — What is Countable</a:t>
            </a:r>
            <a:endParaRPr lang="en-US" sz="2436"/>
          </a:p>
        </p:txBody>
      </p:sp>
      <p:sp>
        <p:nvSpPr>
          <p:cNvPr id="4" name="Text 1">
            <a:extLst>
              <a:ext uri="{FF2B5EF4-FFF2-40B4-BE49-F238E27FC236}">
                <a16:creationId xmlns:a16="http://schemas.microsoft.com/office/drawing/2014/main" id="{1889C8A2-8C37-CD9E-3550-6C39B52A39A2}"/>
              </a:ext>
            </a:extLst>
          </p:cNvPr>
          <p:cNvSpPr/>
          <p:nvPr/>
        </p:nvSpPr>
        <p:spPr>
          <a:xfrm>
            <a:off x="571500" y="1100138"/>
            <a:ext cx="3911048" cy="233013"/>
          </a:xfrm>
          <a:prstGeom prst="rect">
            <a:avLst/>
          </a:prstGeom>
          <a:noFill/>
          <a:ln/>
        </p:spPr>
        <p:txBody>
          <a:bodyPr wrap="squar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Demonstration of Attendance Shortfall Calculation</a:t>
            </a:r>
            <a:endParaRPr lang="en-US" sz="1486"/>
          </a:p>
        </p:txBody>
      </p:sp>
    </p:spTree>
    <p:extLst>
      <p:ext uri="{BB962C8B-B14F-4D97-AF65-F5344CB8AC3E}">
        <p14:creationId xmlns:p14="http://schemas.microsoft.com/office/powerpoint/2010/main" val="1343783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0">
    <p:spTree>
      <p:nvGrpSpPr>
        <p:cNvPr id="1" name=""/>
        <p:cNvGrpSpPr/>
        <p:nvPr/>
      </p:nvGrpSpPr>
      <p:grpSpPr>
        <a:xfrm>
          <a:off x="0" y="0"/>
          <a:ext cx="0" cy="0"/>
          <a:chOff x="0" y="0"/>
          <a:chExt cx="0" cy="0"/>
        </a:xfrm>
      </p:grpSpPr>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Hours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What Does NOT Count</a:t>
            </a:r>
            <a:endParaRPr lang="en-US" sz="1486"/>
          </a:p>
        </p:txBody>
      </p:sp>
      <p:sp>
        <p:nvSpPr>
          <p:cNvPr id="5" name="Shape 2"/>
          <p:cNvSpPr/>
          <p:nvPr/>
        </p:nvSpPr>
        <p:spPr>
          <a:xfrm>
            <a:off x="571500" y="1657350"/>
            <a:ext cx="3857625" cy="3843338"/>
          </a:xfrm>
          <a:prstGeom prst="rect">
            <a:avLst/>
          </a:prstGeom>
          <a:solidFill>
            <a:srgbClr val="D69E2E">
              <a:alpha val="5000"/>
            </a:srgbClr>
          </a:solidFill>
          <a:ln/>
        </p:spPr>
        <p:txBody>
          <a:bodyPr/>
          <a:lstStyle/>
          <a:p>
            <a:endParaRPr lang="en-US"/>
          </a:p>
        </p:txBody>
      </p:sp>
      <p:sp>
        <p:nvSpPr>
          <p:cNvPr id="6" name="Shape 3"/>
          <p:cNvSpPr/>
          <p:nvPr/>
        </p:nvSpPr>
        <p:spPr>
          <a:xfrm>
            <a:off x="511539" y="1414464"/>
            <a:ext cx="3857625" cy="42863"/>
          </a:xfrm>
          <a:prstGeom prst="rect">
            <a:avLst/>
          </a:prstGeom>
          <a:solidFill>
            <a:srgbClr val="D69E2E"/>
          </a:solidFill>
          <a:ln/>
        </p:spPr>
        <p:txBody>
          <a:bodyPr/>
          <a:lstStyle/>
          <a:p>
            <a:endParaRPr lang="en-US"/>
          </a:p>
        </p:txBody>
      </p:sp>
      <p:pic>
        <p:nvPicPr>
          <p:cNvPr id="7" name="Image 1" descr="preencoded.png"/>
          <p:cNvPicPr>
            <a:picLocks noChangeAspect="1"/>
          </p:cNvPicPr>
          <p:nvPr/>
        </p:nvPicPr>
        <p:blipFill>
          <a:blip r:embed="rId3"/>
          <a:stretch>
            <a:fillRect/>
          </a:stretch>
        </p:blipFill>
        <p:spPr>
          <a:xfrm>
            <a:off x="797289" y="1571627"/>
            <a:ext cx="107156" cy="257175"/>
          </a:xfrm>
          <a:prstGeom prst="rect">
            <a:avLst/>
          </a:prstGeom>
        </p:spPr>
      </p:pic>
      <p:sp>
        <p:nvSpPr>
          <p:cNvPr id="8" name="Text 4"/>
          <p:cNvSpPr/>
          <p:nvPr/>
        </p:nvSpPr>
        <p:spPr>
          <a:xfrm>
            <a:off x="1083039" y="1557339"/>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Excess Study Halls</a:t>
            </a:r>
            <a:endParaRPr lang="en-US" sz="1090"/>
          </a:p>
        </p:txBody>
      </p:sp>
      <p:sp>
        <p:nvSpPr>
          <p:cNvPr id="9" name="Text 5"/>
          <p:cNvSpPr/>
          <p:nvPr/>
        </p:nvSpPr>
        <p:spPr>
          <a:xfrm>
            <a:off x="1083039" y="1848447"/>
            <a:ext cx="2984302"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Any study halls beyond the maximum of two allowed per pupil.</a:t>
            </a:r>
            <a:endParaRPr lang="en-US" sz="1050"/>
          </a:p>
        </p:txBody>
      </p:sp>
      <p:pic>
        <p:nvPicPr>
          <p:cNvPr id="10" name="Image 2" descr="preencoded.png"/>
          <p:cNvPicPr>
            <a:picLocks noChangeAspect="1"/>
          </p:cNvPicPr>
          <p:nvPr/>
        </p:nvPicPr>
        <p:blipFill>
          <a:blip r:embed="rId3"/>
          <a:stretch>
            <a:fillRect/>
          </a:stretch>
        </p:blipFill>
        <p:spPr>
          <a:xfrm>
            <a:off x="797289" y="2343152"/>
            <a:ext cx="107156" cy="257175"/>
          </a:xfrm>
          <a:prstGeom prst="rect">
            <a:avLst/>
          </a:prstGeom>
        </p:spPr>
      </p:pic>
      <p:sp>
        <p:nvSpPr>
          <p:cNvPr id="11" name="Text 6"/>
          <p:cNvSpPr/>
          <p:nvPr/>
        </p:nvSpPr>
        <p:spPr>
          <a:xfrm>
            <a:off x="1083039" y="2328864"/>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Unsupervised Time</a:t>
            </a:r>
            <a:endParaRPr lang="en-US" sz="1090"/>
          </a:p>
        </p:txBody>
      </p:sp>
      <p:sp>
        <p:nvSpPr>
          <p:cNvPr id="12" name="Text 7"/>
          <p:cNvSpPr/>
          <p:nvPr/>
        </p:nvSpPr>
        <p:spPr>
          <a:xfrm>
            <a:off x="1083039" y="2619972"/>
            <a:ext cx="2907506"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Study halls or other periods not supervised by a certified teacher or valid substitute.</a:t>
            </a:r>
            <a:endParaRPr lang="en-US" sz="1050"/>
          </a:p>
        </p:txBody>
      </p:sp>
      <p:pic>
        <p:nvPicPr>
          <p:cNvPr id="13" name="Image 3" descr="preencoded.png"/>
          <p:cNvPicPr>
            <a:picLocks noChangeAspect="1"/>
          </p:cNvPicPr>
          <p:nvPr/>
        </p:nvPicPr>
        <p:blipFill>
          <a:blip r:embed="rId3"/>
          <a:stretch>
            <a:fillRect/>
          </a:stretch>
        </p:blipFill>
        <p:spPr>
          <a:xfrm>
            <a:off x="797289" y="3114677"/>
            <a:ext cx="107156" cy="257175"/>
          </a:xfrm>
          <a:prstGeom prst="rect">
            <a:avLst/>
          </a:prstGeom>
        </p:spPr>
      </p:pic>
      <p:sp>
        <p:nvSpPr>
          <p:cNvPr id="14" name="Text 8"/>
          <p:cNvSpPr/>
          <p:nvPr/>
        </p:nvSpPr>
        <p:spPr>
          <a:xfrm>
            <a:off x="1083039" y="3100389"/>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Parent-Teacher Conferences</a:t>
            </a:r>
            <a:endParaRPr lang="en-US" sz="1090"/>
          </a:p>
        </p:txBody>
      </p:sp>
      <p:sp>
        <p:nvSpPr>
          <p:cNvPr id="15" name="Text 9"/>
          <p:cNvSpPr/>
          <p:nvPr/>
        </p:nvSpPr>
        <p:spPr>
          <a:xfrm>
            <a:off x="1083039" y="3391497"/>
            <a:ext cx="2853928"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Time spent in parent-teacher conferences does not count as instructional time.</a:t>
            </a:r>
            <a:endParaRPr lang="en-US" sz="1050"/>
          </a:p>
        </p:txBody>
      </p:sp>
      <p:pic>
        <p:nvPicPr>
          <p:cNvPr id="16" name="Image 4" descr="preencoded.png"/>
          <p:cNvPicPr>
            <a:picLocks noChangeAspect="1"/>
          </p:cNvPicPr>
          <p:nvPr/>
        </p:nvPicPr>
        <p:blipFill>
          <a:blip r:embed="rId3"/>
          <a:stretch>
            <a:fillRect/>
          </a:stretch>
        </p:blipFill>
        <p:spPr>
          <a:xfrm>
            <a:off x="797289" y="3886202"/>
            <a:ext cx="107156" cy="257175"/>
          </a:xfrm>
          <a:prstGeom prst="rect">
            <a:avLst/>
          </a:prstGeom>
        </p:spPr>
      </p:pic>
      <p:sp>
        <p:nvSpPr>
          <p:cNvPr id="17" name="Text 10"/>
          <p:cNvSpPr/>
          <p:nvPr/>
        </p:nvSpPr>
        <p:spPr>
          <a:xfrm>
            <a:off x="1083039" y="3871914"/>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Unstructured Time</a:t>
            </a:r>
            <a:endParaRPr lang="en-US" sz="1090"/>
          </a:p>
        </p:txBody>
      </p:sp>
      <p:sp>
        <p:nvSpPr>
          <p:cNvPr id="18" name="Text 11"/>
          <p:cNvSpPr/>
          <p:nvPr/>
        </p:nvSpPr>
        <p:spPr>
          <a:xfrm>
            <a:off x="1083039" y="4163022"/>
            <a:ext cx="2768203"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Time where no instruction is taking place and no credit is offered.</a:t>
            </a:r>
            <a:endParaRPr lang="en-US" sz="1050"/>
          </a:p>
        </p:txBody>
      </p:sp>
      <p:sp>
        <p:nvSpPr>
          <p:cNvPr id="19" name="Shape 12"/>
          <p:cNvSpPr/>
          <p:nvPr/>
        </p:nvSpPr>
        <p:spPr>
          <a:xfrm>
            <a:off x="4714875" y="1657350"/>
            <a:ext cx="3857625" cy="3843338"/>
          </a:xfrm>
          <a:prstGeom prst="rect">
            <a:avLst/>
          </a:prstGeom>
          <a:solidFill>
            <a:srgbClr val="D69E2E">
              <a:alpha val="5000"/>
            </a:srgbClr>
          </a:solidFill>
          <a:ln/>
        </p:spPr>
        <p:txBody>
          <a:bodyPr/>
          <a:lstStyle/>
          <a:p>
            <a:endParaRPr lang="en-US"/>
          </a:p>
        </p:txBody>
      </p:sp>
      <p:sp>
        <p:nvSpPr>
          <p:cNvPr id="20" name="Shape 13"/>
          <p:cNvSpPr/>
          <p:nvPr/>
        </p:nvSpPr>
        <p:spPr>
          <a:xfrm>
            <a:off x="4654914" y="1414464"/>
            <a:ext cx="3857625" cy="42863"/>
          </a:xfrm>
          <a:prstGeom prst="rect">
            <a:avLst/>
          </a:prstGeom>
          <a:solidFill>
            <a:srgbClr val="D69E2E"/>
          </a:solidFill>
          <a:ln/>
        </p:spPr>
        <p:txBody>
          <a:bodyPr/>
          <a:lstStyle/>
          <a:p>
            <a:endParaRPr lang="en-US"/>
          </a:p>
        </p:txBody>
      </p:sp>
      <p:pic>
        <p:nvPicPr>
          <p:cNvPr id="21" name="Image 5" descr="preencoded.png"/>
          <p:cNvPicPr>
            <a:picLocks noChangeAspect="1"/>
          </p:cNvPicPr>
          <p:nvPr/>
        </p:nvPicPr>
        <p:blipFill>
          <a:blip r:embed="rId3"/>
          <a:stretch>
            <a:fillRect/>
          </a:stretch>
        </p:blipFill>
        <p:spPr>
          <a:xfrm>
            <a:off x="4940664" y="1571627"/>
            <a:ext cx="107156" cy="257175"/>
          </a:xfrm>
          <a:prstGeom prst="rect">
            <a:avLst/>
          </a:prstGeom>
        </p:spPr>
      </p:pic>
      <p:sp>
        <p:nvSpPr>
          <p:cNvPr id="22" name="Text 14"/>
          <p:cNvSpPr/>
          <p:nvPr/>
        </p:nvSpPr>
        <p:spPr>
          <a:xfrm>
            <a:off x="5226414" y="1557339"/>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Extracurricular Activities</a:t>
            </a:r>
            <a:endParaRPr lang="en-US" sz="1090"/>
          </a:p>
        </p:txBody>
      </p:sp>
      <p:sp>
        <p:nvSpPr>
          <p:cNvPr id="23" name="Text 15"/>
          <p:cNvSpPr/>
          <p:nvPr/>
        </p:nvSpPr>
        <p:spPr>
          <a:xfrm>
            <a:off x="5226414" y="1848447"/>
            <a:ext cx="2555677"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Sports, clubs, or activities that are not credit-bearing and part of the regular curriculum.</a:t>
            </a:r>
            <a:endParaRPr lang="en-US" sz="1050"/>
          </a:p>
        </p:txBody>
      </p:sp>
      <p:pic>
        <p:nvPicPr>
          <p:cNvPr id="24" name="Image 6" descr="preencoded.png"/>
          <p:cNvPicPr>
            <a:picLocks noChangeAspect="1"/>
          </p:cNvPicPr>
          <p:nvPr/>
        </p:nvPicPr>
        <p:blipFill>
          <a:blip r:embed="rId3"/>
          <a:stretch>
            <a:fillRect/>
          </a:stretch>
        </p:blipFill>
        <p:spPr>
          <a:xfrm>
            <a:off x="4940664" y="2557464"/>
            <a:ext cx="107156" cy="257175"/>
          </a:xfrm>
          <a:prstGeom prst="rect">
            <a:avLst/>
          </a:prstGeom>
        </p:spPr>
      </p:pic>
      <p:sp>
        <p:nvSpPr>
          <p:cNvPr id="25" name="Text 16"/>
          <p:cNvSpPr/>
          <p:nvPr/>
        </p:nvSpPr>
        <p:spPr>
          <a:xfrm>
            <a:off x="5226414" y="2543177"/>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Excess Travel Time</a:t>
            </a:r>
            <a:endParaRPr lang="en-US" sz="1090"/>
          </a:p>
        </p:txBody>
      </p:sp>
      <p:sp>
        <p:nvSpPr>
          <p:cNvPr id="26" name="Text 17"/>
          <p:cNvSpPr/>
          <p:nvPr/>
        </p:nvSpPr>
        <p:spPr>
          <a:xfrm>
            <a:off x="5226414" y="2834284"/>
            <a:ext cx="2982516"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Travel time that exceeds the actual time needed to travel between instructional sites.</a:t>
            </a:r>
            <a:endParaRPr lang="en-US" sz="1050"/>
          </a:p>
        </p:txBody>
      </p:sp>
      <p:pic>
        <p:nvPicPr>
          <p:cNvPr id="27" name="Image 7" descr="preencoded.png"/>
          <p:cNvPicPr>
            <a:picLocks noChangeAspect="1"/>
          </p:cNvPicPr>
          <p:nvPr/>
        </p:nvPicPr>
        <p:blipFill>
          <a:blip r:embed="rId3"/>
          <a:stretch>
            <a:fillRect/>
          </a:stretch>
        </p:blipFill>
        <p:spPr>
          <a:xfrm>
            <a:off x="4940664" y="3328989"/>
            <a:ext cx="107156" cy="257175"/>
          </a:xfrm>
          <a:prstGeom prst="rect">
            <a:avLst/>
          </a:prstGeom>
        </p:spPr>
      </p:pic>
      <p:sp>
        <p:nvSpPr>
          <p:cNvPr id="28" name="Text 18"/>
          <p:cNvSpPr/>
          <p:nvPr/>
        </p:nvSpPr>
        <p:spPr>
          <a:xfrm>
            <a:off x="5226414" y="3314702"/>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Non-Compliant Lunch/Recess</a:t>
            </a:r>
            <a:endParaRPr lang="en-US" sz="1090"/>
          </a:p>
        </p:txBody>
      </p:sp>
      <p:sp>
        <p:nvSpPr>
          <p:cNvPr id="29" name="Text 19"/>
          <p:cNvSpPr/>
          <p:nvPr/>
        </p:nvSpPr>
        <p:spPr>
          <a:xfrm>
            <a:off x="5226414" y="3605809"/>
            <a:ext cx="2966442"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Lunch periods without instruction, or recess exceeding 30 minutes or used for passing to buses.</a:t>
            </a:r>
            <a:endParaRPr lang="en-US" sz="1050"/>
          </a:p>
        </p:txBody>
      </p:sp>
      <p:pic>
        <p:nvPicPr>
          <p:cNvPr id="30" name="Image 8" descr="preencoded.png"/>
          <p:cNvPicPr>
            <a:picLocks noChangeAspect="1"/>
          </p:cNvPicPr>
          <p:nvPr/>
        </p:nvPicPr>
        <p:blipFill>
          <a:blip r:embed="rId3"/>
          <a:stretch>
            <a:fillRect/>
          </a:stretch>
        </p:blipFill>
        <p:spPr>
          <a:xfrm>
            <a:off x="4940664" y="4314827"/>
            <a:ext cx="107156" cy="257175"/>
          </a:xfrm>
          <a:prstGeom prst="rect">
            <a:avLst/>
          </a:prstGeom>
        </p:spPr>
      </p:pic>
      <p:sp>
        <p:nvSpPr>
          <p:cNvPr id="31" name="Text 20"/>
          <p:cNvSpPr/>
          <p:nvPr/>
        </p:nvSpPr>
        <p:spPr>
          <a:xfrm>
            <a:off x="5226414" y="4300539"/>
            <a:ext cx="3000375"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Passing Time Limits</a:t>
            </a:r>
            <a:endParaRPr lang="en-US" sz="1090"/>
          </a:p>
        </p:txBody>
      </p:sp>
      <p:sp>
        <p:nvSpPr>
          <p:cNvPr id="32" name="Text 21"/>
          <p:cNvSpPr/>
          <p:nvPr/>
        </p:nvSpPr>
        <p:spPr>
          <a:xfrm>
            <a:off x="5233558" y="4622006"/>
            <a:ext cx="2993231"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Passing time to the first period, from the last period, or exceeding 30 minutes total per day.</a:t>
            </a:r>
            <a:endParaRPr lang="en-US" sz="1050"/>
          </a:p>
        </p:txBody>
      </p:sp>
      <p:sp>
        <p:nvSpPr>
          <p:cNvPr id="33" name="Text 22"/>
          <p:cNvSpPr/>
          <p:nvPr/>
        </p:nvSpPr>
        <p:spPr>
          <a:xfrm>
            <a:off x="8572500" y="285750"/>
            <a:ext cx="14287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30</a:t>
            </a:r>
            <a:endParaRPr lang="en-US" sz="834"/>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2804815" y="1524298"/>
            <a:ext cx="3534371" cy="2094904"/>
          </a:xfrm>
          <a:prstGeom prst="rect">
            <a:avLst/>
          </a:prstGeom>
          <a:noFill/>
          <a:ln/>
        </p:spPr>
        <p:txBody>
          <a:bodyPr wrap="none" lIns="0" tIns="0" rIns="0" bIns="0" rtlCol="0" anchor="t">
            <a:spAutoFit/>
          </a:bodyPr>
          <a:lstStyle/>
          <a:p>
            <a:pPr marL="0" indent="0" algn="l">
              <a:lnSpc>
                <a:spcPts val="14900"/>
              </a:lnSpc>
              <a:buNone/>
            </a:pPr>
            <a:r>
              <a:rPr lang="en-US" sz="11400" b="1">
                <a:solidFill>
                  <a:srgbClr val="FDFBF7">
                    <a:alpha val="10000"/>
                  </a:srgbClr>
                </a:solidFill>
                <a:latin typeface="Playfair Display" pitchFamily="34" charset="0"/>
                <a:ea typeface="Playfair Display" pitchFamily="34" charset="-122"/>
                <a:cs typeface="Playfair Display" pitchFamily="34" charset="-120"/>
              </a:rPr>
              <a:t>Days</a:t>
            </a:r>
            <a:endParaRPr lang="en-US" sz="11400"/>
          </a:p>
        </p:txBody>
      </p:sp>
      <p:sp>
        <p:nvSpPr>
          <p:cNvPr id="4" name="Text 1"/>
          <p:cNvSpPr/>
          <p:nvPr/>
        </p:nvSpPr>
        <p:spPr>
          <a:xfrm>
            <a:off x="3644205" y="2062758"/>
            <a:ext cx="1855589"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Days</a:t>
            </a:r>
            <a:endParaRPr lang="en-US" sz="4145"/>
          </a:p>
        </p:txBody>
      </p:sp>
      <p:sp>
        <p:nvSpPr>
          <p:cNvPr id="5" name="Text 2"/>
          <p:cNvSpPr/>
          <p:nvPr/>
        </p:nvSpPr>
        <p:spPr>
          <a:xfrm>
            <a:off x="8597503" y="4720233"/>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31</a:t>
            </a:r>
            <a:endParaRPr lang="en-US" sz="834"/>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Days</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The Requirement</a:t>
            </a:r>
            <a:endParaRPr lang="en-US" sz="1269"/>
          </a:p>
        </p:txBody>
      </p:sp>
      <p:sp>
        <p:nvSpPr>
          <p:cNvPr id="5" name="Text 2"/>
          <p:cNvSpPr/>
          <p:nvPr/>
        </p:nvSpPr>
        <p:spPr>
          <a:xfrm>
            <a:off x="571500" y="1764506"/>
            <a:ext cx="2908929" cy="155377"/>
          </a:xfrm>
          <a:prstGeom prst="rect">
            <a:avLst/>
          </a:prstGeom>
          <a:noFill/>
          <a:ln/>
        </p:spPr>
        <p:txBody>
          <a:bodyPr wrap="none" lIns="0" tIns="0" rIns="0" bIns="0" rtlCol="0" anchor="t">
            <a:spAutoFit/>
          </a:bodyPr>
          <a:lstStyle/>
          <a:p>
            <a:pPr marL="0" indent="0" algn="l">
              <a:lnSpc>
                <a:spcPts val="1200"/>
              </a:lnSpc>
              <a:buNone/>
            </a:pPr>
            <a:r>
              <a:rPr lang="en-US" sz="942" kern="0" spc="1">
                <a:solidFill>
                  <a:srgbClr val="A0AEC0"/>
                </a:solidFill>
                <a:latin typeface="Inter" pitchFamily="34" charset="0"/>
                <a:ea typeface="Inter" pitchFamily="34" charset="-122"/>
                <a:cs typeface="Inter" pitchFamily="34" charset="-120"/>
              </a:rPr>
              <a:t>MCL 388.1701(3)(A)</a:t>
            </a:r>
            <a:endParaRPr lang="en-US" sz="942"/>
          </a:p>
        </p:txBody>
      </p:sp>
      <p:sp>
        <p:nvSpPr>
          <p:cNvPr id="6" name="Text 3"/>
          <p:cNvSpPr/>
          <p:nvPr/>
        </p:nvSpPr>
        <p:spPr>
          <a:xfrm>
            <a:off x="571500" y="2062758"/>
            <a:ext cx="2908929" cy="1000125"/>
          </a:xfrm>
          <a:prstGeom prst="rect">
            <a:avLst/>
          </a:prstGeom>
          <a:noFill/>
          <a:ln/>
        </p:spPr>
        <p:txBody>
          <a:bodyPr wrap="none" lIns="0" tIns="0" rIns="0" bIns="0" rtlCol="0" anchor="t">
            <a:spAutoFit/>
          </a:bodyPr>
          <a:lstStyle/>
          <a:p>
            <a:pPr marL="0" indent="0" algn="l">
              <a:lnSpc>
                <a:spcPts val="7900"/>
              </a:lnSpc>
              <a:buNone/>
            </a:pPr>
            <a:r>
              <a:rPr lang="en-US" sz="7254" b="1" kern="0" spc="-2">
                <a:solidFill>
                  <a:srgbClr val="38B2AC"/>
                </a:solidFill>
                <a:latin typeface="Playfair Display" pitchFamily="34" charset="0"/>
                <a:ea typeface="Playfair Display" pitchFamily="34" charset="-122"/>
                <a:cs typeface="Playfair Display" pitchFamily="34" charset="-120"/>
              </a:rPr>
              <a:t>180</a:t>
            </a:r>
            <a:endParaRPr lang="en-US" sz="7254"/>
          </a:p>
        </p:txBody>
      </p:sp>
      <p:sp>
        <p:nvSpPr>
          <p:cNvPr id="7" name="Text 4"/>
          <p:cNvSpPr/>
          <p:nvPr/>
        </p:nvSpPr>
        <p:spPr>
          <a:xfrm>
            <a:off x="571500" y="3134320"/>
            <a:ext cx="2908929" cy="480027"/>
          </a:xfrm>
          <a:prstGeom prst="rect">
            <a:avLst/>
          </a:prstGeom>
          <a:noFill/>
          <a:ln/>
        </p:spPr>
        <p:txBody>
          <a:bodyPr wrap="square" lIns="0" tIns="0" rIns="0" bIns="0" rtlCol="0" anchor="t">
            <a:spAutoFit/>
          </a:bodyPr>
          <a:lstStyle/>
          <a:p>
            <a:pPr marL="0" indent="0" algn="l">
              <a:lnSpc>
                <a:spcPts val="1900"/>
              </a:lnSpc>
              <a:buNone/>
            </a:pPr>
            <a:r>
              <a:rPr lang="en-US" sz="1397" b="1">
                <a:solidFill>
                  <a:srgbClr val="2C3E50"/>
                </a:solidFill>
                <a:latin typeface="Inter" pitchFamily="34" charset="0"/>
                <a:ea typeface="Inter" pitchFamily="34" charset="-122"/>
                <a:cs typeface="Inter" pitchFamily="34" charset="-120"/>
              </a:rPr>
              <a:t>Days of Pupil
Instruction</a:t>
            </a:r>
            <a:endParaRPr lang="en-US" sz="1397"/>
          </a:p>
        </p:txBody>
      </p:sp>
      <p:sp>
        <p:nvSpPr>
          <p:cNvPr id="8" name="Text 5"/>
          <p:cNvSpPr/>
          <p:nvPr/>
        </p:nvSpPr>
        <p:spPr>
          <a:xfrm>
            <a:off x="4209092" y="1807369"/>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9" name="Text 6"/>
          <p:cNvSpPr/>
          <p:nvPr/>
        </p:nvSpPr>
        <p:spPr>
          <a:xfrm>
            <a:off x="4459123" y="1764506"/>
            <a:ext cx="968214" cy="286232"/>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Grades 1–12</a:t>
            </a:r>
            <a:endParaRPr lang="en-US" sz="1397"/>
          </a:p>
        </p:txBody>
      </p:sp>
      <p:sp>
        <p:nvSpPr>
          <p:cNvPr id="10" name="Text 7"/>
          <p:cNvSpPr/>
          <p:nvPr/>
        </p:nvSpPr>
        <p:spPr>
          <a:xfrm>
            <a:off x="4459123" y="2172035"/>
            <a:ext cx="3502223" cy="440764"/>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Districts must provide at least 180 days of pupil instruction.</a:t>
            </a:r>
            <a:endParaRPr lang="en-US" sz="1159"/>
          </a:p>
        </p:txBody>
      </p:sp>
      <p:sp>
        <p:nvSpPr>
          <p:cNvPr id="11" name="Text 8"/>
          <p:cNvSpPr/>
          <p:nvPr/>
        </p:nvSpPr>
        <p:spPr>
          <a:xfrm>
            <a:off x="4209092" y="2866039"/>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12" name="Text 9"/>
          <p:cNvSpPr/>
          <p:nvPr/>
        </p:nvSpPr>
        <p:spPr>
          <a:xfrm>
            <a:off x="4459123" y="2823177"/>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Proration</a:t>
            </a:r>
            <a:endParaRPr lang="en-US" sz="1397"/>
          </a:p>
        </p:txBody>
      </p:sp>
      <p:sp>
        <p:nvSpPr>
          <p:cNvPr id="13" name="Text 10"/>
          <p:cNvSpPr/>
          <p:nvPr/>
        </p:nvSpPr>
        <p:spPr>
          <a:xfrm>
            <a:off x="4459123" y="3230705"/>
            <a:ext cx="4021931" cy="692218"/>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If a district fails to provide the required 180 days, state aid is prorated based on the number of days actually provided compared to 180.</a:t>
            </a:r>
            <a:endParaRPr lang="en-US" sz="1159"/>
          </a:p>
        </p:txBody>
      </p:sp>
      <p:sp>
        <p:nvSpPr>
          <p:cNvPr id="14" name="Text 11"/>
          <p:cNvSpPr/>
          <p:nvPr/>
        </p:nvSpPr>
        <p:spPr>
          <a:xfrm>
            <a:off x="4209092" y="4176164"/>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15" name="Text 12"/>
          <p:cNvSpPr/>
          <p:nvPr/>
        </p:nvSpPr>
        <p:spPr>
          <a:xfrm>
            <a:off x="4459123" y="4133301"/>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Kindergarten Exception</a:t>
            </a:r>
            <a:endParaRPr lang="en-US" sz="1397"/>
          </a:p>
        </p:txBody>
      </p:sp>
      <p:sp>
        <p:nvSpPr>
          <p:cNvPr id="16" name="Text 13"/>
          <p:cNvSpPr/>
          <p:nvPr/>
        </p:nvSpPr>
        <p:spPr>
          <a:xfrm>
            <a:off x="4459123" y="4540830"/>
            <a:ext cx="3936206" cy="440764"/>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Kindergarten has no day requirement. Membership is calculated based on hours only (MCL 388.1701(5)).</a:t>
            </a:r>
            <a:endParaRPr lang="en-US" sz="1159"/>
          </a:p>
        </p:txBody>
      </p:sp>
      <p:sp>
        <p:nvSpPr>
          <p:cNvPr id="17" name="Text 14"/>
          <p:cNvSpPr/>
          <p:nvPr/>
        </p:nvSpPr>
        <p:spPr>
          <a:xfrm>
            <a:off x="8574286" y="4720233"/>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32</a:t>
            </a:r>
            <a:endParaRPr lang="en-US" sz="834"/>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Days — What is Countable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Meeting the 180-Day Requirement</a:t>
            </a:r>
            <a:endParaRPr lang="en-US" sz="1486"/>
          </a:p>
        </p:txBody>
      </p:sp>
      <p:sp>
        <p:nvSpPr>
          <p:cNvPr id="5" name="Shape 2"/>
          <p:cNvSpPr/>
          <p:nvPr/>
        </p:nvSpPr>
        <p:spPr>
          <a:xfrm>
            <a:off x="571500" y="1657350"/>
            <a:ext cx="3086100" cy="2283768"/>
          </a:xfrm>
          <a:prstGeom prst="rect">
            <a:avLst/>
          </a:prstGeom>
          <a:solidFill>
            <a:srgbClr val="38B2AC">
              <a:alpha val="8000"/>
            </a:srgbClr>
          </a:solidFill>
          <a:ln/>
        </p:spPr>
        <p:txBody>
          <a:bodyPr/>
          <a:lstStyle/>
          <a:p>
            <a:endParaRPr lang="en-US"/>
          </a:p>
        </p:txBody>
      </p:sp>
      <p:sp>
        <p:nvSpPr>
          <p:cNvPr id="6" name="Shape 3"/>
          <p:cNvSpPr/>
          <p:nvPr/>
        </p:nvSpPr>
        <p:spPr>
          <a:xfrm>
            <a:off x="571500" y="1657350"/>
            <a:ext cx="3086100"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714375" y="1852017"/>
            <a:ext cx="175022" cy="200025"/>
          </a:xfrm>
          <a:prstGeom prst="rect">
            <a:avLst/>
          </a:prstGeom>
        </p:spPr>
      </p:pic>
      <p:sp>
        <p:nvSpPr>
          <p:cNvPr id="8" name="Text 4"/>
          <p:cNvSpPr/>
          <p:nvPr/>
        </p:nvSpPr>
        <p:spPr>
          <a:xfrm>
            <a:off x="996553" y="1800225"/>
            <a:ext cx="1587698"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Core Definition</a:t>
            </a:r>
            <a:endParaRPr lang="en-US" sz="1704"/>
          </a:p>
        </p:txBody>
      </p:sp>
      <p:sp>
        <p:nvSpPr>
          <p:cNvPr id="9" name="Text 5"/>
          <p:cNvSpPr/>
          <p:nvPr/>
        </p:nvSpPr>
        <p:spPr>
          <a:xfrm>
            <a:off x="714375" y="2189559"/>
            <a:ext cx="2800350" cy="742191"/>
          </a:xfrm>
          <a:prstGeom prst="rect">
            <a:avLst/>
          </a:prstGeom>
          <a:noFill/>
          <a:ln/>
        </p:spPr>
        <p:txBody>
          <a:bodyPr wrap="square" lIns="0" tIns="0" rIns="0" bIns="0" rtlCol="0" anchor="t">
            <a:spAutoFit/>
          </a:bodyPr>
          <a:lstStyle/>
          <a:p>
            <a:pPr marL="0" indent="0" algn="l">
              <a:lnSpc>
                <a:spcPts val="2000"/>
              </a:lnSpc>
              <a:buNone/>
            </a:pPr>
            <a:r>
              <a:rPr lang="en-US" sz="1090" b="1">
                <a:solidFill>
                  <a:srgbClr val="2C3E50"/>
                </a:solidFill>
                <a:latin typeface="Inter" pitchFamily="34" charset="0"/>
                <a:ea typeface="Inter" pitchFamily="34" charset="-122"/>
                <a:cs typeface="Inter" pitchFamily="34" charset="-120"/>
              </a:rPr>
              <a:t>A day of pupil instruction is when pupils and a certificated teacher are present, and instruction is scheduled and provided.</a:t>
            </a:r>
            <a:endParaRPr lang="en-US" sz="1090"/>
          </a:p>
        </p:txBody>
      </p:sp>
      <p:sp>
        <p:nvSpPr>
          <p:cNvPr id="10" name="Text 6"/>
          <p:cNvSpPr/>
          <p:nvPr/>
        </p:nvSpPr>
        <p:spPr>
          <a:xfrm>
            <a:off x="714375" y="3281102"/>
            <a:ext cx="2800350" cy="617153"/>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Instruction must be provided for the district's pupil membership or a specific program/building.</a:t>
            </a:r>
            <a:endParaRPr lang="en-US" sz="942"/>
          </a:p>
        </p:txBody>
      </p:sp>
      <p:sp>
        <p:nvSpPr>
          <p:cNvPr id="11" name="Text 7"/>
          <p:cNvSpPr/>
          <p:nvPr/>
        </p:nvSpPr>
        <p:spPr>
          <a:xfrm>
            <a:off x="3943350" y="1657350"/>
            <a:ext cx="4629150" cy="303609"/>
          </a:xfrm>
          <a:prstGeom prst="rect">
            <a:avLst/>
          </a:prstGeom>
          <a:noFill/>
          <a:ln/>
        </p:spPr>
        <p:txBody>
          <a:bodyPr wrap="none" lIns="0" tIns="0" rIns="0" bIns="0" rtlCol="0" anchor="t">
            <a:spAutoFit/>
          </a:bodyPr>
          <a:lstStyle/>
          <a:p>
            <a:pPr marL="0" indent="0" algn="l">
              <a:lnSpc>
                <a:spcPts val="2200"/>
              </a:lnSpc>
              <a:buNone/>
            </a:pPr>
            <a:r>
              <a:rPr lang="en-US" sz="1602" b="1">
                <a:solidFill>
                  <a:srgbClr val="2C3E50"/>
                </a:solidFill>
                <a:latin typeface="Playfair Display" pitchFamily="34" charset="0"/>
                <a:ea typeface="Playfair Display" pitchFamily="34" charset="-122"/>
                <a:cs typeface="Playfair Display" pitchFamily="34" charset="-120"/>
              </a:rPr>
              <a:t>Also Countable as Days:</a:t>
            </a:r>
            <a:endParaRPr lang="en-US" sz="1602"/>
          </a:p>
        </p:txBody>
      </p:sp>
      <p:pic>
        <p:nvPicPr>
          <p:cNvPr id="12" name="Image 2" descr="preencoded.png"/>
          <p:cNvPicPr>
            <a:picLocks noChangeAspect="1"/>
          </p:cNvPicPr>
          <p:nvPr/>
        </p:nvPicPr>
        <p:blipFill>
          <a:blip r:embed="rId5"/>
          <a:stretch>
            <a:fillRect/>
          </a:stretch>
        </p:blipFill>
        <p:spPr>
          <a:xfrm>
            <a:off x="3943350" y="2103834"/>
            <a:ext cx="142875" cy="214313"/>
          </a:xfrm>
          <a:prstGeom prst="rect">
            <a:avLst/>
          </a:prstGeom>
        </p:spPr>
      </p:pic>
      <p:sp>
        <p:nvSpPr>
          <p:cNvPr id="13" name="Text 8"/>
          <p:cNvSpPr/>
          <p:nvPr/>
        </p:nvSpPr>
        <p:spPr>
          <a:xfrm>
            <a:off x="4193381" y="2089547"/>
            <a:ext cx="1957388"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Forgiven Time</a:t>
            </a:r>
            <a:endParaRPr lang="en-US" sz="1090"/>
          </a:p>
        </p:txBody>
      </p:sp>
      <p:sp>
        <p:nvSpPr>
          <p:cNvPr id="14" name="Text 9"/>
          <p:cNvSpPr/>
          <p:nvPr/>
        </p:nvSpPr>
        <p:spPr>
          <a:xfrm>
            <a:off x="4193381" y="2387798"/>
            <a:ext cx="1884164" cy="816173"/>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Up to 6 automatic days for events beyond control (e.g., snow, health), plus up to 3 with an approved waiver.</a:t>
            </a:r>
            <a:endParaRPr lang="en-US" sz="1050"/>
          </a:p>
        </p:txBody>
      </p:sp>
      <p:pic>
        <p:nvPicPr>
          <p:cNvPr id="15" name="Image 3" descr="preencoded.png"/>
          <p:cNvPicPr>
            <a:picLocks noChangeAspect="1"/>
          </p:cNvPicPr>
          <p:nvPr/>
        </p:nvPicPr>
        <p:blipFill>
          <a:blip r:embed="rId5"/>
          <a:stretch>
            <a:fillRect/>
          </a:stretch>
        </p:blipFill>
        <p:spPr>
          <a:xfrm>
            <a:off x="3943350" y="3368278"/>
            <a:ext cx="142875" cy="214313"/>
          </a:xfrm>
          <a:prstGeom prst="rect">
            <a:avLst/>
          </a:prstGeom>
        </p:spPr>
      </p:pic>
      <p:sp>
        <p:nvSpPr>
          <p:cNvPr id="16" name="Text 10"/>
          <p:cNvSpPr/>
          <p:nvPr/>
        </p:nvSpPr>
        <p:spPr>
          <a:xfrm>
            <a:off x="4193381" y="3353991"/>
            <a:ext cx="1957388" cy="471488"/>
          </a:xfrm>
          <a:prstGeom prst="rect">
            <a:avLst/>
          </a:prstGeom>
          <a:noFill/>
          <a:ln/>
        </p:spPr>
        <p:txBody>
          <a:bodyPr wrap="squar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Professional Development Days</a:t>
            </a:r>
            <a:endParaRPr lang="en-US" sz="1090"/>
          </a:p>
        </p:txBody>
      </p:sp>
      <p:sp>
        <p:nvSpPr>
          <p:cNvPr id="17" name="Text 11"/>
          <p:cNvSpPr/>
          <p:nvPr/>
        </p:nvSpPr>
        <p:spPr>
          <a:xfrm>
            <a:off x="4193381" y="3887986"/>
            <a:ext cx="1844873" cy="816173"/>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Days with qualifying professional development (up to 38 hours/year) when statutory criteria are met.</a:t>
            </a:r>
            <a:endParaRPr lang="en-US" sz="1050"/>
          </a:p>
        </p:txBody>
      </p:sp>
      <p:pic>
        <p:nvPicPr>
          <p:cNvPr id="18" name="Image 4" descr="preencoded.png"/>
          <p:cNvPicPr>
            <a:picLocks noChangeAspect="1"/>
          </p:cNvPicPr>
          <p:nvPr/>
        </p:nvPicPr>
        <p:blipFill>
          <a:blip r:embed="rId5"/>
          <a:stretch>
            <a:fillRect/>
          </a:stretch>
        </p:blipFill>
        <p:spPr>
          <a:xfrm>
            <a:off x="6365081" y="2103834"/>
            <a:ext cx="142875" cy="214313"/>
          </a:xfrm>
          <a:prstGeom prst="rect">
            <a:avLst/>
          </a:prstGeom>
        </p:spPr>
      </p:pic>
      <p:sp>
        <p:nvSpPr>
          <p:cNvPr id="19" name="Text 12"/>
          <p:cNvSpPr/>
          <p:nvPr/>
        </p:nvSpPr>
        <p:spPr>
          <a:xfrm>
            <a:off x="6615113" y="2089547"/>
            <a:ext cx="1957388"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Low Attendance Days</a:t>
            </a:r>
            <a:endParaRPr lang="en-US" sz="1090"/>
          </a:p>
        </p:txBody>
      </p:sp>
      <p:sp>
        <p:nvSpPr>
          <p:cNvPr id="20" name="Text 13"/>
          <p:cNvSpPr/>
          <p:nvPr/>
        </p:nvSpPr>
        <p:spPr>
          <a:xfrm>
            <a:off x="6615113" y="2387798"/>
            <a:ext cx="1893094" cy="816173"/>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Instruction provided but attendance below 75%; counts toward 180 days though state aid is prorated.</a:t>
            </a:r>
            <a:endParaRPr lang="en-US" sz="1050"/>
          </a:p>
        </p:txBody>
      </p:sp>
      <p:sp>
        <p:nvSpPr>
          <p:cNvPr id="21" name="Text 14"/>
          <p:cNvSpPr/>
          <p:nvPr/>
        </p:nvSpPr>
        <p:spPr>
          <a:xfrm>
            <a:off x="8572500" y="4720233"/>
            <a:ext cx="14287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33</a:t>
            </a:r>
            <a:endParaRPr lang="en-US" sz="834"/>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Days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What Does NOT Count</a:t>
            </a:r>
            <a:endParaRPr lang="en-US" sz="1486"/>
          </a:p>
        </p:txBody>
      </p:sp>
      <p:sp>
        <p:nvSpPr>
          <p:cNvPr id="5" name="Shape 2"/>
          <p:cNvSpPr/>
          <p:nvPr/>
        </p:nvSpPr>
        <p:spPr>
          <a:xfrm>
            <a:off x="571500" y="1800225"/>
            <a:ext cx="3857625" cy="2821781"/>
          </a:xfrm>
          <a:prstGeom prst="rect">
            <a:avLst/>
          </a:prstGeom>
          <a:solidFill>
            <a:srgbClr val="D69E2E">
              <a:alpha val="5000"/>
            </a:srgbClr>
          </a:solidFill>
          <a:ln/>
        </p:spPr>
        <p:txBody>
          <a:bodyPr/>
          <a:lstStyle/>
          <a:p>
            <a:endParaRPr lang="en-US"/>
          </a:p>
        </p:txBody>
      </p:sp>
      <p:sp>
        <p:nvSpPr>
          <p:cNvPr id="6" name="Shape 3"/>
          <p:cNvSpPr/>
          <p:nvPr/>
        </p:nvSpPr>
        <p:spPr>
          <a:xfrm>
            <a:off x="571500" y="1800225"/>
            <a:ext cx="3857625" cy="42863"/>
          </a:xfrm>
          <a:prstGeom prst="rect">
            <a:avLst/>
          </a:prstGeom>
          <a:solidFill>
            <a:srgbClr val="D69E2E"/>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2114550"/>
            <a:ext cx="107156" cy="257175"/>
          </a:xfrm>
          <a:prstGeom prst="rect">
            <a:avLst/>
          </a:prstGeom>
        </p:spPr>
      </p:pic>
      <p:sp>
        <p:nvSpPr>
          <p:cNvPr id="8" name="Text 4"/>
          <p:cNvSpPr/>
          <p:nvPr/>
        </p:nvSpPr>
        <p:spPr>
          <a:xfrm>
            <a:off x="1143000" y="2085975"/>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Parent-Teacher Conferences</a:t>
            </a:r>
            <a:endParaRPr lang="en-US" sz="1193"/>
          </a:p>
        </p:txBody>
      </p:sp>
      <p:sp>
        <p:nvSpPr>
          <p:cNvPr id="9" name="Text 5"/>
          <p:cNvSpPr/>
          <p:nvPr/>
        </p:nvSpPr>
        <p:spPr>
          <a:xfrm>
            <a:off x="1143000" y="2423517"/>
            <a:ext cx="2702123"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Days dedicated entirely to parent-teacher conferences where no pupil instruction is scheduled or provided.</a:t>
            </a:r>
            <a:endParaRPr lang="en-US" sz="1159"/>
          </a:p>
        </p:txBody>
      </p:sp>
      <p:pic>
        <p:nvPicPr>
          <p:cNvPr id="10" name="Image 2" descr="preencoded.png"/>
          <p:cNvPicPr>
            <a:picLocks noChangeAspect="1"/>
          </p:cNvPicPr>
          <p:nvPr/>
        </p:nvPicPr>
        <p:blipFill>
          <a:blip r:embed="rId4"/>
          <a:stretch>
            <a:fillRect/>
          </a:stretch>
        </p:blipFill>
        <p:spPr>
          <a:xfrm>
            <a:off x="857250" y="3350419"/>
            <a:ext cx="107156" cy="257175"/>
          </a:xfrm>
          <a:prstGeom prst="rect">
            <a:avLst/>
          </a:prstGeom>
        </p:spPr>
      </p:pic>
      <p:sp>
        <p:nvSpPr>
          <p:cNvPr id="11" name="Text 6"/>
          <p:cNvSpPr/>
          <p:nvPr/>
        </p:nvSpPr>
        <p:spPr>
          <a:xfrm>
            <a:off x="1143000" y="3321844"/>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Record / Grading Days</a:t>
            </a:r>
            <a:endParaRPr lang="en-US" sz="1193"/>
          </a:p>
        </p:txBody>
      </p:sp>
      <p:sp>
        <p:nvSpPr>
          <p:cNvPr id="12" name="Text 7"/>
          <p:cNvSpPr/>
          <p:nvPr/>
        </p:nvSpPr>
        <p:spPr>
          <a:xfrm>
            <a:off x="1143000" y="3659386"/>
            <a:ext cx="2973586" cy="896541"/>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Days set aside for teachers to grade exams, finalize report cards, or complete administrative records without pupils present.</a:t>
            </a:r>
            <a:endParaRPr lang="en-US" sz="1159"/>
          </a:p>
        </p:txBody>
      </p:sp>
      <p:sp>
        <p:nvSpPr>
          <p:cNvPr id="13" name="Shape 8"/>
          <p:cNvSpPr/>
          <p:nvPr/>
        </p:nvSpPr>
        <p:spPr>
          <a:xfrm>
            <a:off x="4714875" y="1800225"/>
            <a:ext cx="3857625" cy="2778919"/>
          </a:xfrm>
          <a:prstGeom prst="rect">
            <a:avLst/>
          </a:prstGeom>
          <a:solidFill>
            <a:srgbClr val="D69E2E">
              <a:alpha val="5000"/>
            </a:srgbClr>
          </a:solidFill>
          <a:ln/>
        </p:spPr>
        <p:txBody>
          <a:bodyPr/>
          <a:lstStyle/>
          <a:p>
            <a:endParaRPr lang="en-US"/>
          </a:p>
        </p:txBody>
      </p:sp>
      <p:sp>
        <p:nvSpPr>
          <p:cNvPr id="14" name="Shape 9"/>
          <p:cNvSpPr/>
          <p:nvPr/>
        </p:nvSpPr>
        <p:spPr>
          <a:xfrm>
            <a:off x="4714875" y="1800225"/>
            <a:ext cx="3857625" cy="42863"/>
          </a:xfrm>
          <a:prstGeom prst="rect">
            <a:avLst/>
          </a:prstGeom>
          <a:solidFill>
            <a:srgbClr val="D69E2E"/>
          </a:solidFill>
          <a:ln/>
        </p:spPr>
        <p:txBody>
          <a:bodyPr/>
          <a:lstStyle/>
          <a:p>
            <a:endParaRPr lang="en-US"/>
          </a:p>
        </p:txBody>
      </p:sp>
      <p:pic>
        <p:nvPicPr>
          <p:cNvPr id="15" name="Image 3" descr="preencoded.png"/>
          <p:cNvPicPr>
            <a:picLocks noChangeAspect="1"/>
          </p:cNvPicPr>
          <p:nvPr/>
        </p:nvPicPr>
        <p:blipFill>
          <a:blip r:embed="rId4"/>
          <a:stretch>
            <a:fillRect/>
          </a:stretch>
        </p:blipFill>
        <p:spPr>
          <a:xfrm>
            <a:off x="5000625" y="2114550"/>
            <a:ext cx="107156" cy="257175"/>
          </a:xfrm>
          <a:prstGeom prst="rect">
            <a:avLst/>
          </a:prstGeom>
        </p:spPr>
      </p:pic>
      <p:sp>
        <p:nvSpPr>
          <p:cNvPr id="16" name="Text 10"/>
          <p:cNvSpPr/>
          <p:nvPr/>
        </p:nvSpPr>
        <p:spPr>
          <a:xfrm>
            <a:off x="5286375" y="2085975"/>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Excess Professional Development</a:t>
            </a:r>
            <a:endParaRPr lang="en-US" sz="1193"/>
          </a:p>
        </p:txBody>
      </p:sp>
      <p:sp>
        <p:nvSpPr>
          <p:cNvPr id="17" name="Text 11"/>
          <p:cNvSpPr/>
          <p:nvPr/>
        </p:nvSpPr>
        <p:spPr>
          <a:xfrm>
            <a:off x="5286375" y="2423517"/>
            <a:ext cx="2970014"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Any professional development days that exceed the allowable 38 hours (or equivalent days) permitted by statute.</a:t>
            </a:r>
            <a:endParaRPr lang="en-US" sz="1159"/>
          </a:p>
        </p:txBody>
      </p:sp>
      <p:pic>
        <p:nvPicPr>
          <p:cNvPr id="18" name="Image 4" descr="preencoded.png"/>
          <p:cNvPicPr>
            <a:picLocks noChangeAspect="1"/>
          </p:cNvPicPr>
          <p:nvPr/>
        </p:nvPicPr>
        <p:blipFill>
          <a:blip r:embed="rId4"/>
          <a:stretch>
            <a:fillRect/>
          </a:stretch>
        </p:blipFill>
        <p:spPr>
          <a:xfrm>
            <a:off x="5000625" y="3350419"/>
            <a:ext cx="107156" cy="257175"/>
          </a:xfrm>
          <a:prstGeom prst="rect">
            <a:avLst/>
          </a:prstGeom>
        </p:spPr>
      </p:pic>
      <p:sp>
        <p:nvSpPr>
          <p:cNvPr id="19" name="Text 12"/>
          <p:cNvSpPr/>
          <p:nvPr/>
        </p:nvSpPr>
        <p:spPr>
          <a:xfrm>
            <a:off x="5286375" y="3321844"/>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Holidays &amp; Vacations</a:t>
            </a:r>
            <a:endParaRPr lang="en-US" sz="1193"/>
          </a:p>
        </p:txBody>
      </p:sp>
      <p:sp>
        <p:nvSpPr>
          <p:cNvPr id="20" name="Text 13"/>
          <p:cNvSpPr/>
          <p:nvPr/>
        </p:nvSpPr>
        <p:spPr>
          <a:xfrm>
            <a:off x="5286375" y="3659386"/>
            <a:ext cx="2878931"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Scheduled school holidays, winter break, spring break, and other planned vacation days.</a:t>
            </a:r>
            <a:endParaRPr lang="en-US" sz="1159"/>
          </a:p>
        </p:txBody>
      </p:sp>
      <p:sp>
        <p:nvSpPr>
          <p:cNvPr id="21" name="Text 14"/>
          <p:cNvSpPr/>
          <p:nvPr/>
        </p:nvSpPr>
        <p:spPr>
          <a:xfrm>
            <a:off x="8570714" y="4720233"/>
            <a:ext cx="144661"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34</a:t>
            </a:r>
            <a:endParaRPr lang="en-US" sz="834"/>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1241227" y="1714500"/>
            <a:ext cx="6661547" cy="1714500"/>
          </a:xfrm>
          <a:prstGeom prst="rect">
            <a:avLst/>
          </a:prstGeom>
          <a:noFill/>
          <a:ln/>
        </p:spPr>
        <p:txBody>
          <a:bodyPr wrap="none" lIns="0" tIns="0" rIns="0" bIns="0" rtlCol="0" anchor="t">
            <a:spAutoFit/>
          </a:bodyPr>
          <a:lstStyle/>
          <a:p>
            <a:pPr marL="0" indent="0" algn="l">
              <a:lnSpc>
                <a:spcPts val="12200"/>
              </a:lnSpc>
              <a:buNone/>
            </a:pPr>
            <a:r>
              <a:rPr lang="en-US" sz="9327" b="1">
                <a:solidFill>
                  <a:srgbClr val="FDFBF7">
                    <a:alpha val="10000"/>
                  </a:srgbClr>
                </a:solidFill>
                <a:latin typeface="Playfair Display" pitchFamily="34" charset="0"/>
                <a:ea typeface="Playfair Display" pitchFamily="34" charset="-122"/>
                <a:cs typeface="Playfair Display" pitchFamily="34" charset="-120"/>
              </a:rPr>
              <a:t>Attendance</a:t>
            </a:r>
            <a:endParaRPr lang="en-US" sz="9327"/>
          </a:p>
        </p:txBody>
      </p:sp>
      <p:sp>
        <p:nvSpPr>
          <p:cNvPr id="4" name="Text 1"/>
          <p:cNvSpPr/>
          <p:nvPr/>
        </p:nvSpPr>
        <p:spPr>
          <a:xfrm>
            <a:off x="2806601" y="2062758"/>
            <a:ext cx="3530798"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Attendance</a:t>
            </a:r>
            <a:endParaRPr lang="en-US" sz="4145"/>
          </a:p>
        </p:txBody>
      </p:sp>
      <p:sp>
        <p:nvSpPr>
          <p:cNvPr id="5" name="Text 2"/>
          <p:cNvSpPr/>
          <p:nvPr/>
        </p:nvSpPr>
        <p:spPr>
          <a:xfrm>
            <a:off x="8576072" y="4720233"/>
            <a:ext cx="139303"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35</a:t>
            </a:r>
            <a:endParaRPr lang="en-US" sz="834"/>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264832"/>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Attendance</a:t>
            </a:r>
            <a:endParaRPr lang="en-US" sz="2436"/>
          </a:p>
        </p:txBody>
      </p:sp>
      <p:sp>
        <p:nvSpPr>
          <p:cNvPr id="4" name="Text 1"/>
          <p:cNvSpPr/>
          <p:nvPr/>
        </p:nvSpPr>
        <p:spPr>
          <a:xfrm>
            <a:off x="571500" y="1100138"/>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The Requirement</a:t>
            </a:r>
            <a:endParaRPr lang="en-US" sz="1269"/>
          </a:p>
        </p:txBody>
      </p:sp>
      <p:sp>
        <p:nvSpPr>
          <p:cNvPr id="5" name="Text 2"/>
          <p:cNvSpPr/>
          <p:nvPr/>
        </p:nvSpPr>
        <p:spPr>
          <a:xfrm>
            <a:off x="571500" y="1764506"/>
            <a:ext cx="2908929" cy="155377"/>
          </a:xfrm>
          <a:prstGeom prst="rect">
            <a:avLst/>
          </a:prstGeom>
          <a:noFill/>
          <a:ln/>
        </p:spPr>
        <p:txBody>
          <a:bodyPr wrap="none" lIns="0" tIns="0" rIns="0" bIns="0" rtlCol="0" anchor="t">
            <a:spAutoFit/>
          </a:bodyPr>
          <a:lstStyle/>
          <a:p>
            <a:pPr marL="0" indent="0" algn="l">
              <a:lnSpc>
                <a:spcPts val="1200"/>
              </a:lnSpc>
              <a:buNone/>
            </a:pPr>
            <a:r>
              <a:rPr lang="en-US" sz="942" kern="0" spc="1">
                <a:solidFill>
                  <a:srgbClr val="A0AEC0"/>
                </a:solidFill>
                <a:latin typeface="Inter" pitchFamily="34" charset="0"/>
                <a:ea typeface="Inter" pitchFamily="34" charset="-122"/>
                <a:cs typeface="Inter" pitchFamily="34" charset="-120"/>
              </a:rPr>
              <a:t>MCL 388.1701(3)(D)</a:t>
            </a:r>
            <a:endParaRPr lang="en-US" sz="942"/>
          </a:p>
        </p:txBody>
      </p:sp>
      <p:sp>
        <p:nvSpPr>
          <p:cNvPr id="6" name="Text 3"/>
          <p:cNvSpPr/>
          <p:nvPr/>
        </p:nvSpPr>
        <p:spPr>
          <a:xfrm>
            <a:off x="571500" y="2062758"/>
            <a:ext cx="2908929" cy="1000125"/>
          </a:xfrm>
          <a:prstGeom prst="rect">
            <a:avLst/>
          </a:prstGeom>
          <a:noFill/>
          <a:ln/>
        </p:spPr>
        <p:txBody>
          <a:bodyPr wrap="none" lIns="0" tIns="0" rIns="0" bIns="0" rtlCol="0" anchor="t">
            <a:spAutoFit/>
          </a:bodyPr>
          <a:lstStyle/>
          <a:p>
            <a:pPr marL="0" indent="0" algn="l">
              <a:lnSpc>
                <a:spcPts val="7900"/>
              </a:lnSpc>
              <a:buNone/>
            </a:pPr>
            <a:r>
              <a:rPr lang="en-US" sz="7254" b="1" kern="0" spc="-2">
                <a:solidFill>
                  <a:srgbClr val="38B2AC"/>
                </a:solidFill>
                <a:latin typeface="Playfair Display" pitchFamily="34" charset="0"/>
                <a:ea typeface="Playfair Display" pitchFamily="34" charset="-122"/>
                <a:cs typeface="Playfair Display" pitchFamily="34" charset="-120"/>
              </a:rPr>
              <a:t>75%</a:t>
            </a:r>
            <a:endParaRPr lang="en-US" sz="7254"/>
          </a:p>
        </p:txBody>
      </p:sp>
      <p:sp>
        <p:nvSpPr>
          <p:cNvPr id="7" name="Text 4"/>
          <p:cNvSpPr/>
          <p:nvPr/>
        </p:nvSpPr>
        <p:spPr>
          <a:xfrm>
            <a:off x="571500" y="3134320"/>
            <a:ext cx="2908929" cy="480027"/>
          </a:xfrm>
          <a:prstGeom prst="rect">
            <a:avLst/>
          </a:prstGeom>
          <a:noFill/>
          <a:ln/>
        </p:spPr>
        <p:txBody>
          <a:bodyPr wrap="square" lIns="0" tIns="0" rIns="0" bIns="0" rtlCol="0" anchor="t">
            <a:spAutoFit/>
          </a:bodyPr>
          <a:lstStyle/>
          <a:p>
            <a:pPr marL="0" indent="0" algn="l">
              <a:lnSpc>
                <a:spcPts val="1900"/>
              </a:lnSpc>
              <a:buNone/>
            </a:pPr>
            <a:r>
              <a:rPr lang="en-US" sz="1397" b="1">
                <a:solidFill>
                  <a:srgbClr val="2C3E50"/>
                </a:solidFill>
                <a:latin typeface="Inter" pitchFamily="34" charset="0"/>
                <a:ea typeface="Inter" pitchFamily="34" charset="-122"/>
                <a:cs typeface="Inter" pitchFamily="34" charset="-120"/>
              </a:rPr>
              <a:t>Minimum Daily
Attendance</a:t>
            </a:r>
            <a:endParaRPr lang="en-US" sz="1397"/>
          </a:p>
        </p:txBody>
      </p:sp>
      <p:sp>
        <p:nvSpPr>
          <p:cNvPr id="8" name="Text 5"/>
          <p:cNvSpPr/>
          <p:nvPr/>
        </p:nvSpPr>
        <p:spPr>
          <a:xfrm>
            <a:off x="4209092" y="1807369"/>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9" name="Text 6"/>
          <p:cNvSpPr/>
          <p:nvPr/>
        </p:nvSpPr>
        <p:spPr>
          <a:xfrm>
            <a:off x="4459123" y="1764506"/>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General Rule</a:t>
            </a:r>
            <a:endParaRPr lang="en-US" sz="1397"/>
          </a:p>
        </p:txBody>
      </p:sp>
      <p:sp>
        <p:nvSpPr>
          <p:cNvPr id="10" name="Text 7"/>
          <p:cNvSpPr/>
          <p:nvPr/>
        </p:nvSpPr>
        <p:spPr>
          <a:xfrm>
            <a:off x="4459123" y="2172035"/>
            <a:ext cx="3879056" cy="692218"/>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A district must have at least 75% of the scheduled pupil membership in attendance on any given day of instruction.</a:t>
            </a:r>
            <a:endParaRPr lang="en-US" sz="1159"/>
          </a:p>
        </p:txBody>
      </p:sp>
      <p:sp>
        <p:nvSpPr>
          <p:cNvPr id="11" name="Text 8"/>
          <p:cNvSpPr/>
          <p:nvPr/>
        </p:nvSpPr>
        <p:spPr>
          <a:xfrm>
            <a:off x="4209092" y="2894293"/>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12" name="Text 9"/>
          <p:cNvSpPr/>
          <p:nvPr/>
        </p:nvSpPr>
        <p:spPr>
          <a:xfrm>
            <a:off x="4459123" y="2851431"/>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District-Wide Calculation</a:t>
            </a:r>
            <a:endParaRPr lang="en-US" sz="1397"/>
          </a:p>
        </p:txBody>
      </p:sp>
      <p:sp>
        <p:nvSpPr>
          <p:cNvPr id="13" name="Text 10"/>
          <p:cNvSpPr/>
          <p:nvPr/>
        </p:nvSpPr>
        <p:spPr>
          <a:xfrm>
            <a:off x="4459123" y="3179760"/>
            <a:ext cx="3877270" cy="440764"/>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The 75% requirement is calculated district-wide, not building by building or classroom by classroom.</a:t>
            </a:r>
            <a:endParaRPr lang="en-US" sz="1159"/>
          </a:p>
        </p:txBody>
      </p:sp>
      <p:sp>
        <p:nvSpPr>
          <p:cNvPr id="14" name="Text 11"/>
          <p:cNvSpPr/>
          <p:nvPr/>
        </p:nvSpPr>
        <p:spPr>
          <a:xfrm>
            <a:off x="4209092" y="3952964"/>
            <a:ext cx="60387" cy="159981"/>
          </a:xfrm>
          <a:prstGeom prst="rect">
            <a:avLst/>
          </a:prstGeom>
          <a:noFill/>
          <a:ln/>
        </p:spPr>
        <p:txBody>
          <a:bodyPr wrap="none" lIns="0" tIns="0" rIns="0" bIns="0" rtlCol="0" anchor="t">
            <a:spAutoFit/>
          </a:bodyPr>
          <a:lstStyle/>
          <a:p>
            <a:pPr marL="0" indent="0" algn="l">
              <a:lnSpc>
                <a:spcPts val="1300"/>
              </a:lnSpc>
              <a:buNone/>
            </a:pPr>
            <a:r>
              <a:rPr lang="en-US" sz="727">
                <a:solidFill>
                  <a:srgbClr val="D69E2E"/>
                </a:solidFill>
                <a:latin typeface="Inter" pitchFamily="34" charset="0"/>
                <a:ea typeface="Inter" pitchFamily="34" charset="-122"/>
                <a:cs typeface="Inter" pitchFamily="34" charset="-120"/>
              </a:rPr>
              <a:t>■</a:t>
            </a:r>
            <a:endParaRPr lang="en-US" sz="727"/>
          </a:p>
        </p:txBody>
      </p:sp>
      <p:sp>
        <p:nvSpPr>
          <p:cNvPr id="15" name="Text 12"/>
          <p:cNvSpPr/>
          <p:nvPr/>
        </p:nvSpPr>
        <p:spPr>
          <a:xfrm>
            <a:off x="4459123" y="3910101"/>
            <a:ext cx="4113377" cy="320018"/>
          </a:xfrm>
          <a:prstGeom prst="rect">
            <a:avLst/>
          </a:prstGeom>
          <a:noFill/>
          <a:ln/>
        </p:spPr>
        <p:txBody>
          <a:bodyPr wrap="none" lIns="0" tIns="0" rIns="0" bIns="0" rtlCol="0" anchor="t">
            <a:spAutoFit/>
          </a:bodyPr>
          <a:lstStyle/>
          <a:p>
            <a:pPr marL="0" indent="0" algn="l">
              <a:lnSpc>
                <a:spcPts val="2500"/>
              </a:lnSpc>
              <a:buNone/>
            </a:pPr>
            <a:r>
              <a:rPr lang="en-US" sz="1397" b="1">
                <a:solidFill>
                  <a:srgbClr val="2C3E50"/>
                </a:solidFill>
                <a:latin typeface="Playfair Display" pitchFamily="34" charset="0"/>
                <a:ea typeface="Playfair Display" pitchFamily="34" charset="-122"/>
                <a:cs typeface="Playfair Display" pitchFamily="34" charset="-120"/>
              </a:rPr>
              <a:t>Proration Consequence</a:t>
            </a:r>
            <a:endParaRPr lang="en-US" sz="1397"/>
          </a:p>
        </p:txBody>
      </p:sp>
      <p:sp>
        <p:nvSpPr>
          <p:cNvPr id="16" name="Text 13"/>
          <p:cNvSpPr/>
          <p:nvPr/>
        </p:nvSpPr>
        <p:spPr>
          <a:xfrm>
            <a:off x="4459123" y="4209630"/>
            <a:ext cx="4057650" cy="692218"/>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If attendance falls below 75% on a scheduled day, the district's state aid for that day is prorated based on the actual percentage of attendance.</a:t>
            </a:r>
            <a:endParaRPr lang="en-US" sz="1159"/>
          </a:p>
        </p:txBody>
      </p:sp>
      <p:sp>
        <p:nvSpPr>
          <p:cNvPr id="17" name="Text 14"/>
          <p:cNvSpPr/>
          <p:nvPr/>
        </p:nvSpPr>
        <p:spPr>
          <a:xfrm>
            <a:off x="8572500" y="4618365"/>
            <a:ext cx="14287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36</a:t>
            </a:r>
            <a:endParaRPr lang="en-US" sz="834"/>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Attendance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Exceptions to the 75% Rule</a:t>
            </a:r>
            <a:endParaRPr lang="en-US" sz="1486"/>
          </a:p>
        </p:txBody>
      </p:sp>
      <p:pic>
        <p:nvPicPr>
          <p:cNvPr id="5" name="Image 1" descr="preencoded.png"/>
          <p:cNvPicPr>
            <a:picLocks noChangeAspect="1"/>
          </p:cNvPicPr>
          <p:nvPr/>
        </p:nvPicPr>
        <p:blipFill>
          <a:blip r:embed="rId4"/>
          <a:stretch>
            <a:fillRect/>
          </a:stretch>
        </p:blipFill>
        <p:spPr>
          <a:xfrm>
            <a:off x="571500" y="1853803"/>
            <a:ext cx="571500" cy="571500"/>
          </a:xfrm>
          <a:prstGeom prst="rect">
            <a:avLst/>
          </a:prstGeom>
        </p:spPr>
      </p:pic>
      <p:sp>
        <p:nvSpPr>
          <p:cNvPr id="6" name="Text 2"/>
          <p:cNvSpPr/>
          <p:nvPr/>
        </p:nvSpPr>
        <p:spPr>
          <a:xfrm>
            <a:off x="571500" y="2598539"/>
            <a:ext cx="285750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Statutory Exceptions</a:t>
            </a:r>
            <a:endParaRPr lang="en-US" sz="1397"/>
          </a:p>
        </p:txBody>
      </p:sp>
      <p:sp>
        <p:nvSpPr>
          <p:cNvPr id="7" name="Text 3"/>
          <p:cNvSpPr/>
          <p:nvPr/>
        </p:nvSpPr>
        <p:spPr>
          <a:xfrm>
            <a:off x="571500" y="2965717"/>
            <a:ext cx="2857500" cy="578644"/>
          </a:xfrm>
          <a:prstGeom prst="rect">
            <a:avLst/>
          </a:prstGeom>
          <a:noFill/>
          <a:ln/>
        </p:spPr>
        <p:txBody>
          <a:bodyPr wrap="square" lIns="0"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Certain programs and circumstances have different attendance thresholds or are exempt from the standard 75% requirement.</a:t>
            </a:r>
            <a:endParaRPr lang="en-US" sz="942"/>
          </a:p>
        </p:txBody>
      </p:sp>
      <p:sp>
        <p:nvSpPr>
          <p:cNvPr id="8" name="Shape 4"/>
          <p:cNvSpPr/>
          <p:nvPr/>
        </p:nvSpPr>
        <p:spPr>
          <a:xfrm>
            <a:off x="3714750" y="1657350"/>
            <a:ext cx="4857750" cy="3148217"/>
          </a:xfrm>
          <a:prstGeom prst="rect">
            <a:avLst/>
          </a:prstGeom>
          <a:solidFill>
            <a:srgbClr val="D69E2E">
              <a:alpha val="8000"/>
            </a:srgbClr>
          </a:solidFill>
          <a:ln/>
        </p:spPr>
        <p:txBody>
          <a:bodyPr/>
          <a:lstStyle/>
          <a:p>
            <a:endParaRPr lang="en-US"/>
          </a:p>
        </p:txBody>
      </p:sp>
      <p:sp>
        <p:nvSpPr>
          <p:cNvPr id="9" name="Shape 5"/>
          <p:cNvSpPr/>
          <p:nvPr/>
        </p:nvSpPr>
        <p:spPr>
          <a:xfrm>
            <a:off x="3714750" y="1657350"/>
            <a:ext cx="4857750" cy="42863"/>
          </a:xfrm>
          <a:prstGeom prst="rect">
            <a:avLst/>
          </a:prstGeom>
          <a:solidFill>
            <a:srgbClr val="D69E2E"/>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4000500" y="1743075"/>
            <a:ext cx="142875" cy="207169"/>
          </a:xfrm>
          <a:prstGeom prst="rect">
            <a:avLst/>
          </a:prstGeom>
        </p:spPr>
      </p:pic>
      <p:sp>
        <p:nvSpPr>
          <p:cNvPr id="11" name="Text 6"/>
          <p:cNvSpPr/>
          <p:nvPr/>
        </p:nvSpPr>
        <p:spPr>
          <a:xfrm>
            <a:off x="4250531" y="1728788"/>
            <a:ext cx="4036219"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Alternative Education Waiver</a:t>
            </a:r>
            <a:endParaRPr lang="en-US" sz="1090"/>
          </a:p>
        </p:txBody>
      </p:sp>
      <p:sp>
        <p:nvSpPr>
          <p:cNvPr id="12" name="Text 7"/>
          <p:cNvSpPr/>
          <p:nvPr/>
        </p:nvSpPr>
        <p:spPr>
          <a:xfrm>
            <a:off x="4250531" y="2008454"/>
            <a:ext cx="3816548" cy="587573"/>
          </a:xfrm>
          <a:prstGeom prst="rect">
            <a:avLst/>
          </a:prstGeom>
          <a:noFill/>
          <a:ln/>
        </p:spPr>
        <p:txBody>
          <a:bodyPr wrap="squar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Programs operating under an approved Section 101(9) waiver have their minimum daily attendance requirement reduced to</a:t>
            </a:r>
            <a:endParaRPr lang="en-US" sz="1050"/>
          </a:p>
        </p:txBody>
      </p:sp>
      <p:sp>
        <p:nvSpPr>
          <p:cNvPr id="13" name="Text 8"/>
          <p:cNvSpPr/>
          <p:nvPr/>
        </p:nvSpPr>
        <p:spPr>
          <a:xfrm>
            <a:off x="5023842" y="2422792"/>
            <a:ext cx="325041" cy="173236"/>
          </a:xfrm>
          <a:prstGeom prst="rect">
            <a:avLst/>
          </a:prstGeom>
          <a:noFill/>
          <a:ln/>
        </p:spPr>
        <p:txBody>
          <a:bodyPr wrap="none" lIns="0" tIns="0" rIns="0" bIns="0" rtlCol="0" anchor="t">
            <a:spAutoFit/>
          </a:bodyPr>
          <a:lstStyle/>
          <a:p>
            <a:pPr marL="0" indent="0" algn="l">
              <a:lnSpc>
                <a:spcPts val="1600"/>
              </a:lnSpc>
              <a:buNone/>
            </a:pPr>
            <a:r>
              <a:rPr lang="en-US" sz="987" b="1">
                <a:solidFill>
                  <a:srgbClr val="4A5568"/>
                </a:solidFill>
                <a:latin typeface="Inter" pitchFamily="34" charset="0"/>
                <a:ea typeface="Inter" pitchFamily="34" charset="-122"/>
                <a:cs typeface="Inter" pitchFamily="34" charset="-120"/>
              </a:rPr>
              <a:t>50%</a:t>
            </a:r>
            <a:endParaRPr lang="en-US" sz="987"/>
          </a:p>
        </p:txBody>
      </p:sp>
      <p:sp>
        <p:nvSpPr>
          <p:cNvPr id="14" name="Text 9"/>
          <p:cNvSpPr/>
          <p:nvPr/>
        </p:nvSpPr>
        <p:spPr>
          <a:xfrm>
            <a:off x="5348883" y="2422792"/>
            <a:ext cx="41077" cy="173236"/>
          </a:xfrm>
          <a:prstGeom prst="rect">
            <a:avLst/>
          </a:prstGeom>
          <a:noFill/>
          <a:ln/>
        </p:spPr>
        <p:txBody>
          <a:bodyPr wrap="non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a:t>
            </a:r>
            <a:endParaRPr lang="en-US" sz="1050"/>
          </a:p>
        </p:txBody>
      </p:sp>
      <p:pic>
        <p:nvPicPr>
          <p:cNvPr id="15" name="Image 3" descr="preencoded.png"/>
          <p:cNvPicPr>
            <a:picLocks noChangeAspect="1"/>
          </p:cNvPicPr>
          <p:nvPr/>
        </p:nvPicPr>
        <p:blipFill>
          <a:blip r:embed="rId6"/>
          <a:stretch>
            <a:fillRect/>
          </a:stretch>
        </p:blipFill>
        <p:spPr>
          <a:xfrm>
            <a:off x="4000500" y="2713899"/>
            <a:ext cx="142875" cy="207169"/>
          </a:xfrm>
          <a:prstGeom prst="rect">
            <a:avLst/>
          </a:prstGeom>
        </p:spPr>
      </p:pic>
      <p:sp>
        <p:nvSpPr>
          <p:cNvPr id="16" name="Text 10"/>
          <p:cNvSpPr/>
          <p:nvPr/>
        </p:nvSpPr>
        <p:spPr>
          <a:xfrm>
            <a:off x="4250531" y="2699612"/>
            <a:ext cx="4036219"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Special Education Programs</a:t>
            </a:r>
            <a:endParaRPr lang="en-US" sz="1090"/>
          </a:p>
        </p:txBody>
      </p:sp>
      <p:sp>
        <p:nvSpPr>
          <p:cNvPr id="17" name="Text 11"/>
          <p:cNvSpPr/>
          <p:nvPr/>
        </p:nvSpPr>
        <p:spPr>
          <a:xfrm>
            <a:off x="4250531" y="2979279"/>
            <a:ext cx="3936206" cy="587573"/>
          </a:xfrm>
          <a:prstGeom prst="rect">
            <a:avLst/>
          </a:prstGeom>
          <a:noFill/>
          <a:ln/>
        </p:spPr>
        <p:txBody>
          <a:bodyPr wrap="squar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Certain center programs for special education pupils may have different attendance requirements as specified in the State School Aid Act and administrative rules.</a:t>
            </a:r>
            <a:endParaRPr lang="en-US" sz="1050"/>
          </a:p>
        </p:txBody>
      </p:sp>
      <p:pic>
        <p:nvPicPr>
          <p:cNvPr id="18" name="Image 4" descr="preencoded.png"/>
          <p:cNvPicPr>
            <a:picLocks noChangeAspect="1"/>
          </p:cNvPicPr>
          <p:nvPr/>
        </p:nvPicPr>
        <p:blipFill>
          <a:blip r:embed="rId7"/>
          <a:stretch>
            <a:fillRect/>
          </a:stretch>
        </p:blipFill>
        <p:spPr>
          <a:xfrm>
            <a:off x="4000500" y="3684724"/>
            <a:ext cx="142875" cy="207169"/>
          </a:xfrm>
          <a:prstGeom prst="rect">
            <a:avLst/>
          </a:prstGeom>
        </p:spPr>
      </p:pic>
      <p:sp>
        <p:nvSpPr>
          <p:cNvPr id="19" name="Text 12"/>
          <p:cNvSpPr/>
          <p:nvPr/>
        </p:nvSpPr>
        <p:spPr>
          <a:xfrm>
            <a:off x="4250531" y="3670436"/>
            <a:ext cx="4036219"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Cyber Schools</a:t>
            </a:r>
            <a:endParaRPr lang="en-US" sz="1090"/>
          </a:p>
        </p:txBody>
      </p:sp>
      <p:sp>
        <p:nvSpPr>
          <p:cNvPr id="20" name="Text 13"/>
          <p:cNvSpPr/>
          <p:nvPr/>
        </p:nvSpPr>
        <p:spPr>
          <a:xfrm>
            <a:off x="4250531" y="3950103"/>
            <a:ext cx="3911203" cy="794742"/>
          </a:xfrm>
          <a:prstGeom prst="rect">
            <a:avLst/>
          </a:prstGeom>
          <a:noFill/>
          <a:ln/>
        </p:spPr>
        <p:txBody>
          <a:bodyPr wrap="squar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Cyber schools (Section 553a of the Revised School Code) have specific participation and attendance tracking requirements that differ from traditional brick-and-mortar schools.</a:t>
            </a:r>
            <a:endParaRPr lang="en-US" sz="1050"/>
          </a:p>
        </p:txBody>
      </p:sp>
      <p:sp>
        <p:nvSpPr>
          <p:cNvPr id="21" name="Text 14"/>
          <p:cNvSpPr/>
          <p:nvPr/>
        </p:nvSpPr>
        <p:spPr>
          <a:xfrm>
            <a:off x="8579644" y="4720233"/>
            <a:ext cx="135731"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37</a:t>
            </a:r>
            <a:endParaRPr lang="en-US" sz="834"/>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256349"/>
          </a:xfrm>
          <a:prstGeom prst="rect">
            <a:avLst/>
          </a:prstGeom>
        </p:spPr>
      </p:pic>
      <p:sp>
        <p:nvSpPr>
          <p:cNvPr id="3" name="Text 0"/>
          <p:cNvSpPr/>
          <p:nvPr/>
        </p:nvSpPr>
        <p:spPr>
          <a:xfrm>
            <a:off x="571500" y="428625"/>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Understanding the Lingo</a:t>
            </a:r>
            <a:endParaRPr lang="en-US" sz="2436"/>
          </a:p>
        </p:txBody>
      </p:sp>
      <p:sp>
        <p:nvSpPr>
          <p:cNvPr id="4" name="Text 1"/>
          <p:cNvSpPr/>
          <p:nvPr/>
        </p:nvSpPr>
        <p:spPr>
          <a:xfrm>
            <a:off x="571500" y="957263"/>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Key Statutes &amp; Frameworks</a:t>
            </a:r>
            <a:endParaRPr lang="en-US" sz="1269"/>
          </a:p>
        </p:txBody>
      </p:sp>
      <p:sp>
        <p:nvSpPr>
          <p:cNvPr id="5" name="Shape 2"/>
          <p:cNvSpPr/>
          <p:nvPr/>
        </p:nvSpPr>
        <p:spPr>
          <a:xfrm>
            <a:off x="571500" y="1521619"/>
            <a:ext cx="2476481" cy="3734730"/>
          </a:xfrm>
          <a:prstGeom prst="rect">
            <a:avLst/>
          </a:prstGeom>
          <a:solidFill>
            <a:srgbClr val="FFFFFF"/>
          </a:solidFill>
          <a:ln/>
        </p:spPr>
        <p:txBody>
          <a:bodyPr/>
          <a:lstStyle/>
          <a:p>
            <a:endParaRPr lang="en-US"/>
          </a:p>
        </p:txBody>
      </p:sp>
      <p:sp>
        <p:nvSpPr>
          <p:cNvPr id="6" name="Shape 3"/>
          <p:cNvSpPr/>
          <p:nvPr/>
        </p:nvSpPr>
        <p:spPr>
          <a:xfrm>
            <a:off x="571500" y="1521619"/>
            <a:ext cx="2476481" cy="42863"/>
          </a:xfrm>
          <a:prstGeom prst="rect">
            <a:avLst/>
          </a:prstGeom>
          <a:solidFill>
            <a:srgbClr val="38B2AC"/>
          </a:solidFill>
          <a:ln/>
        </p:spPr>
        <p:txBody>
          <a:bodyPr/>
          <a:lstStyle/>
          <a:p>
            <a:endParaRPr lang="en-US"/>
          </a:p>
        </p:txBody>
      </p:sp>
      <p:sp>
        <p:nvSpPr>
          <p:cNvPr id="7" name="Text 4"/>
          <p:cNvSpPr/>
          <p:nvPr/>
        </p:nvSpPr>
        <p:spPr>
          <a:xfrm>
            <a:off x="785813" y="1735931"/>
            <a:ext cx="2047856" cy="520043"/>
          </a:xfrm>
          <a:prstGeom prst="rect">
            <a:avLst/>
          </a:prstGeom>
          <a:noFill/>
          <a:ln/>
        </p:spPr>
        <p:txBody>
          <a:bodyPr wrap="squar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The Revised School Code</a:t>
            </a:r>
            <a:endParaRPr lang="en-US" sz="1397"/>
          </a:p>
        </p:txBody>
      </p:sp>
      <p:sp>
        <p:nvSpPr>
          <p:cNvPr id="8" name="Text 5"/>
          <p:cNvSpPr/>
          <p:nvPr/>
        </p:nvSpPr>
        <p:spPr>
          <a:xfrm>
            <a:off x="785813" y="2420280"/>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9" name="Text 6"/>
          <p:cNvSpPr/>
          <p:nvPr/>
        </p:nvSpPr>
        <p:spPr>
          <a:xfrm>
            <a:off x="964406" y="2434568"/>
            <a:ext cx="1869263"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Starts with MCL 380.1</a:t>
            </a:r>
            <a:endParaRPr lang="en-US" sz="885"/>
          </a:p>
        </p:txBody>
      </p:sp>
      <p:sp>
        <p:nvSpPr>
          <p:cNvPr id="10" name="Text 7"/>
          <p:cNvSpPr/>
          <p:nvPr/>
        </p:nvSpPr>
        <p:spPr>
          <a:xfrm>
            <a:off x="785813" y="2756036"/>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1" name="Text 8"/>
          <p:cNvSpPr/>
          <p:nvPr/>
        </p:nvSpPr>
        <p:spPr>
          <a:xfrm>
            <a:off x="964406" y="2770324"/>
            <a:ext cx="1869263" cy="385763"/>
          </a:xfrm>
          <a:prstGeom prst="rect">
            <a:avLst/>
          </a:prstGeom>
          <a:noFill/>
          <a:ln/>
        </p:spPr>
        <p:txBody>
          <a:bodyPr wrap="squar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Section 1284b (MCL 380.1284b)</a:t>
            </a:r>
            <a:endParaRPr lang="en-US" sz="885"/>
          </a:p>
        </p:txBody>
      </p:sp>
      <p:sp>
        <p:nvSpPr>
          <p:cNvPr id="12" name="Text 9"/>
          <p:cNvSpPr/>
          <p:nvPr/>
        </p:nvSpPr>
        <p:spPr>
          <a:xfrm>
            <a:off x="964406" y="3216808"/>
            <a:ext cx="826889"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Labor Day start</a:t>
            </a:r>
            <a:endParaRPr lang="en-US" sz="834"/>
          </a:p>
        </p:txBody>
      </p:sp>
      <p:sp>
        <p:nvSpPr>
          <p:cNvPr id="13" name="Text 10"/>
          <p:cNvSpPr/>
          <p:nvPr/>
        </p:nvSpPr>
        <p:spPr>
          <a:xfrm>
            <a:off x="785813" y="3506130"/>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4" name="Text 11"/>
          <p:cNvSpPr/>
          <p:nvPr/>
        </p:nvSpPr>
        <p:spPr>
          <a:xfrm>
            <a:off x="964406" y="3520418"/>
            <a:ext cx="1869263" cy="385763"/>
          </a:xfrm>
          <a:prstGeom prst="rect">
            <a:avLst/>
          </a:prstGeom>
          <a:noFill/>
          <a:ln/>
        </p:spPr>
        <p:txBody>
          <a:bodyPr wrap="squar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Section 1284a (MCL 380.1284a)</a:t>
            </a:r>
            <a:endParaRPr lang="en-US" sz="885"/>
          </a:p>
        </p:txBody>
      </p:sp>
      <p:sp>
        <p:nvSpPr>
          <p:cNvPr id="15" name="Text 12"/>
          <p:cNvSpPr/>
          <p:nvPr/>
        </p:nvSpPr>
        <p:spPr>
          <a:xfrm>
            <a:off x="964406" y="3966902"/>
            <a:ext cx="991195"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Common calendar</a:t>
            </a:r>
            <a:endParaRPr lang="en-US" sz="834"/>
          </a:p>
        </p:txBody>
      </p:sp>
      <p:sp>
        <p:nvSpPr>
          <p:cNvPr id="16" name="Text 13"/>
          <p:cNvSpPr/>
          <p:nvPr/>
        </p:nvSpPr>
        <p:spPr>
          <a:xfrm>
            <a:off x="785813" y="4256224"/>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38B2AC"/>
                </a:solidFill>
                <a:latin typeface="Inter" pitchFamily="34" charset="0"/>
                <a:ea typeface="Inter" pitchFamily="34" charset="-122"/>
                <a:cs typeface="Inter" pitchFamily="34" charset="-120"/>
              </a:rPr>
              <a:t>■</a:t>
            </a:r>
            <a:endParaRPr lang="en-US" sz="621"/>
          </a:p>
        </p:txBody>
      </p:sp>
      <p:sp>
        <p:nvSpPr>
          <p:cNvPr id="17" name="Text 14"/>
          <p:cNvSpPr/>
          <p:nvPr/>
        </p:nvSpPr>
        <p:spPr>
          <a:xfrm>
            <a:off x="964406" y="4270511"/>
            <a:ext cx="1869263" cy="385763"/>
          </a:xfrm>
          <a:prstGeom prst="rect">
            <a:avLst/>
          </a:prstGeom>
          <a:noFill/>
          <a:ln/>
        </p:spPr>
        <p:txBody>
          <a:bodyPr wrap="squar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Section 1279h (MCL 380.1279h)</a:t>
            </a:r>
            <a:endParaRPr lang="en-US" sz="885"/>
          </a:p>
        </p:txBody>
      </p:sp>
      <p:sp>
        <p:nvSpPr>
          <p:cNvPr id="18" name="Text 15"/>
          <p:cNvSpPr/>
          <p:nvPr/>
        </p:nvSpPr>
        <p:spPr>
          <a:xfrm>
            <a:off x="964406" y="4716996"/>
            <a:ext cx="1244798" cy="330398"/>
          </a:xfrm>
          <a:prstGeom prst="rect">
            <a:avLst/>
          </a:prstGeom>
          <a:noFill/>
          <a:ln/>
        </p:spPr>
        <p:txBody>
          <a:bodyPr wrap="squar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Work-Based Learning / Internships</a:t>
            </a:r>
            <a:endParaRPr lang="en-US" sz="834"/>
          </a:p>
        </p:txBody>
      </p:sp>
      <p:sp>
        <p:nvSpPr>
          <p:cNvPr id="19" name="Shape 16"/>
          <p:cNvSpPr/>
          <p:nvPr/>
        </p:nvSpPr>
        <p:spPr>
          <a:xfrm>
            <a:off x="3333731" y="1521619"/>
            <a:ext cx="2476509" cy="3691868"/>
          </a:xfrm>
          <a:prstGeom prst="rect">
            <a:avLst/>
          </a:prstGeom>
          <a:solidFill>
            <a:srgbClr val="FFFFFF"/>
          </a:solidFill>
          <a:ln/>
        </p:spPr>
        <p:txBody>
          <a:bodyPr/>
          <a:lstStyle/>
          <a:p>
            <a:endParaRPr lang="en-US"/>
          </a:p>
        </p:txBody>
      </p:sp>
      <p:sp>
        <p:nvSpPr>
          <p:cNvPr id="20" name="Shape 17"/>
          <p:cNvSpPr/>
          <p:nvPr/>
        </p:nvSpPr>
        <p:spPr>
          <a:xfrm>
            <a:off x="3333731" y="1521619"/>
            <a:ext cx="2476509" cy="42863"/>
          </a:xfrm>
          <a:prstGeom prst="rect">
            <a:avLst/>
          </a:prstGeom>
          <a:solidFill>
            <a:srgbClr val="2C3E50"/>
          </a:solidFill>
          <a:ln/>
        </p:spPr>
        <p:txBody>
          <a:bodyPr/>
          <a:lstStyle/>
          <a:p>
            <a:endParaRPr lang="en-US"/>
          </a:p>
        </p:txBody>
      </p:sp>
      <p:sp>
        <p:nvSpPr>
          <p:cNvPr id="21" name="Text 18"/>
          <p:cNvSpPr/>
          <p:nvPr/>
        </p:nvSpPr>
        <p:spPr>
          <a:xfrm>
            <a:off x="3548044" y="1735931"/>
            <a:ext cx="2047884" cy="520043"/>
          </a:xfrm>
          <a:prstGeom prst="rect">
            <a:avLst/>
          </a:prstGeom>
          <a:noFill/>
          <a:ln/>
        </p:spPr>
        <p:txBody>
          <a:bodyPr wrap="squar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The State School Aid Act</a:t>
            </a:r>
            <a:endParaRPr lang="en-US" sz="1397"/>
          </a:p>
        </p:txBody>
      </p:sp>
      <p:sp>
        <p:nvSpPr>
          <p:cNvPr id="22" name="Text 19"/>
          <p:cNvSpPr/>
          <p:nvPr/>
        </p:nvSpPr>
        <p:spPr>
          <a:xfrm>
            <a:off x="3548044" y="2420280"/>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2C3E50"/>
                </a:solidFill>
                <a:latin typeface="Inter" pitchFamily="34" charset="0"/>
                <a:ea typeface="Inter" pitchFamily="34" charset="-122"/>
                <a:cs typeface="Inter" pitchFamily="34" charset="-120"/>
              </a:rPr>
              <a:t>■</a:t>
            </a:r>
            <a:endParaRPr lang="en-US" sz="621"/>
          </a:p>
        </p:txBody>
      </p:sp>
      <p:sp>
        <p:nvSpPr>
          <p:cNvPr id="23" name="Text 20"/>
          <p:cNvSpPr/>
          <p:nvPr/>
        </p:nvSpPr>
        <p:spPr>
          <a:xfrm>
            <a:off x="3726638" y="2434568"/>
            <a:ext cx="1869291"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Starts with MCL 388.1601</a:t>
            </a:r>
            <a:endParaRPr lang="en-US" sz="885"/>
          </a:p>
        </p:txBody>
      </p:sp>
      <p:sp>
        <p:nvSpPr>
          <p:cNvPr id="24" name="Text 21"/>
          <p:cNvSpPr/>
          <p:nvPr/>
        </p:nvSpPr>
        <p:spPr>
          <a:xfrm>
            <a:off x="3548044" y="2756036"/>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2C3E50"/>
                </a:solidFill>
                <a:latin typeface="Inter" pitchFamily="34" charset="0"/>
                <a:ea typeface="Inter" pitchFamily="34" charset="-122"/>
                <a:cs typeface="Inter" pitchFamily="34" charset="-120"/>
              </a:rPr>
              <a:t>■</a:t>
            </a:r>
            <a:endParaRPr lang="en-US" sz="621"/>
          </a:p>
        </p:txBody>
      </p:sp>
      <p:sp>
        <p:nvSpPr>
          <p:cNvPr id="25" name="Text 22"/>
          <p:cNvSpPr/>
          <p:nvPr/>
        </p:nvSpPr>
        <p:spPr>
          <a:xfrm>
            <a:off x="3726638" y="2770324"/>
            <a:ext cx="1869291"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Section 6 (MCL 388.1606)</a:t>
            </a:r>
            <a:endParaRPr lang="en-US" sz="885"/>
          </a:p>
        </p:txBody>
      </p:sp>
      <p:sp>
        <p:nvSpPr>
          <p:cNvPr id="26" name="Text 23"/>
          <p:cNvSpPr/>
          <p:nvPr/>
        </p:nvSpPr>
        <p:spPr>
          <a:xfrm>
            <a:off x="3726638" y="3023927"/>
            <a:ext cx="1585913"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Pupil Membership Definitions</a:t>
            </a:r>
            <a:endParaRPr lang="en-US" sz="834"/>
          </a:p>
        </p:txBody>
      </p:sp>
      <p:sp>
        <p:nvSpPr>
          <p:cNvPr id="27" name="Text 24"/>
          <p:cNvSpPr/>
          <p:nvPr/>
        </p:nvSpPr>
        <p:spPr>
          <a:xfrm>
            <a:off x="3548044" y="3313249"/>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2C3E50"/>
                </a:solidFill>
                <a:latin typeface="Inter" pitchFamily="34" charset="0"/>
                <a:ea typeface="Inter" pitchFamily="34" charset="-122"/>
                <a:cs typeface="Inter" pitchFamily="34" charset="-120"/>
              </a:rPr>
              <a:t>■</a:t>
            </a:r>
            <a:endParaRPr lang="en-US" sz="621"/>
          </a:p>
        </p:txBody>
      </p:sp>
      <p:sp>
        <p:nvSpPr>
          <p:cNvPr id="28" name="Text 25"/>
          <p:cNvSpPr/>
          <p:nvPr/>
        </p:nvSpPr>
        <p:spPr>
          <a:xfrm>
            <a:off x="3726638" y="3327536"/>
            <a:ext cx="1869291"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Section 101 (MCL 388.1701)</a:t>
            </a:r>
            <a:endParaRPr lang="en-US" sz="885"/>
          </a:p>
        </p:txBody>
      </p:sp>
      <p:sp>
        <p:nvSpPr>
          <p:cNvPr id="29" name="Text 26"/>
          <p:cNvSpPr/>
          <p:nvPr/>
        </p:nvSpPr>
        <p:spPr>
          <a:xfrm>
            <a:off x="3726638" y="3581140"/>
            <a:ext cx="1505545"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Days &amp; Hours Requirements</a:t>
            </a:r>
            <a:endParaRPr lang="en-US" sz="834"/>
          </a:p>
        </p:txBody>
      </p:sp>
      <p:sp>
        <p:nvSpPr>
          <p:cNvPr id="30" name="Shape 27"/>
          <p:cNvSpPr/>
          <p:nvPr/>
        </p:nvSpPr>
        <p:spPr>
          <a:xfrm>
            <a:off x="6095991" y="1521619"/>
            <a:ext cx="2476481" cy="3691868"/>
          </a:xfrm>
          <a:prstGeom prst="rect">
            <a:avLst/>
          </a:prstGeom>
          <a:solidFill>
            <a:srgbClr val="FFFFFF"/>
          </a:solidFill>
          <a:ln/>
        </p:spPr>
        <p:txBody>
          <a:bodyPr/>
          <a:lstStyle/>
          <a:p>
            <a:endParaRPr lang="en-US"/>
          </a:p>
        </p:txBody>
      </p:sp>
      <p:sp>
        <p:nvSpPr>
          <p:cNvPr id="31" name="Shape 28"/>
          <p:cNvSpPr/>
          <p:nvPr/>
        </p:nvSpPr>
        <p:spPr>
          <a:xfrm>
            <a:off x="6095991" y="1521619"/>
            <a:ext cx="2476481" cy="42863"/>
          </a:xfrm>
          <a:prstGeom prst="rect">
            <a:avLst/>
          </a:prstGeom>
          <a:solidFill>
            <a:srgbClr val="D69E2E"/>
          </a:solidFill>
          <a:ln/>
        </p:spPr>
        <p:txBody>
          <a:bodyPr/>
          <a:lstStyle/>
          <a:p>
            <a:endParaRPr lang="en-US"/>
          </a:p>
        </p:txBody>
      </p:sp>
      <p:sp>
        <p:nvSpPr>
          <p:cNvPr id="32" name="Text 29"/>
          <p:cNvSpPr/>
          <p:nvPr/>
        </p:nvSpPr>
        <p:spPr>
          <a:xfrm>
            <a:off x="6310303" y="1735931"/>
            <a:ext cx="2047856" cy="520043"/>
          </a:xfrm>
          <a:prstGeom prst="rect">
            <a:avLst/>
          </a:prstGeom>
          <a:noFill/>
          <a:ln/>
        </p:spPr>
        <p:txBody>
          <a:bodyPr wrap="squar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Administrative Code / Rules</a:t>
            </a:r>
            <a:endParaRPr lang="en-US" sz="1397"/>
          </a:p>
        </p:txBody>
      </p:sp>
      <p:sp>
        <p:nvSpPr>
          <p:cNvPr id="33" name="Text 30"/>
          <p:cNvSpPr/>
          <p:nvPr/>
        </p:nvSpPr>
        <p:spPr>
          <a:xfrm>
            <a:off x="6310303" y="2420280"/>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34" name="Text 31"/>
          <p:cNvSpPr/>
          <p:nvPr/>
        </p:nvSpPr>
        <p:spPr>
          <a:xfrm>
            <a:off x="6488897" y="2434568"/>
            <a:ext cx="1869263"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Starts with R 340.1</a:t>
            </a:r>
            <a:endParaRPr lang="en-US" sz="885"/>
          </a:p>
        </p:txBody>
      </p:sp>
      <p:sp>
        <p:nvSpPr>
          <p:cNvPr id="35" name="Text 32"/>
          <p:cNvSpPr/>
          <p:nvPr/>
        </p:nvSpPr>
        <p:spPr>
          <a:xfrm>
            <a:off x="6310303" y="2756036"/>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36" name="Text 33"/>
          <p:cNvSpPr/>
          <p:nvPr/>
        </p:nvSpPr>
        <p:spPr>
          <a:xfrm>
            <a:off x="6488897" y="2770324"/>
            <a:ext cx="1869263"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MARSE</a:t>
            </a:r>
            <a:endParaRPr lang="en-US" sz="885"/>
          </a:p>
        </p:txBody>
      </p:sp>
      <p:sp>
        <p:nvSpPr>
          <p:cNvPr id="37" name="Text 34"/>
          <p:cNvSpPr/>
          <p:nvPr/>
        </p:nvSpPr>
        <p:spPr>
          <a:xfrm>
            <a:off x="6488897" y="3023927"/>
            <a:ext cx="1648420"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R 340.1701 (Special Education)</a:t>
            </a:r>
            <a:endParaRPr lang="en-US" sz="834"/>
          </a:p>
        </p:txBody>
      </p:sp>
      <p:sp>
        <p:nvSpPr>
          <p:cNvPr id="38" name="Text 35"/>
          <p:cNvSpPr/>
          <p:nvPr/>
        </p:nvSpPr>
        <p:spPr>
          <a:xfrm>
            <a:off x="6310303" y="3313249"/>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39" name="Text 36"/>
          <p:cNvSpPr/>
          <p:nvPr/>
        </p:nvSpPr>
        <p:spPr>
          <a:xfrm>
            <a:off x="6488897" y="3327536"/>
            <a:ext cx="1869263"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General Pupil Accounting</a:t>
            </a:r>
            <a:endParaRPr lang="en-US" sz="885"/>
          </a:p>
        </p:txBody>
      </p:sp>
      <p:sp>
        <p:nvSpPr>
          <p:cNvPr id="40" name="Text 37"/>
          <p:cNvSpPr/>
          <p:nvPr/>
        </p:nvSpPr>
        <p:spPr>
          <a:xfrm>
            <a:off x="6488897" y="3581140"/>
            <a:ext cx="385763"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R 340.1</a:t>
            </a:r>
            <a:endParaRPr lang="en-US" sz="834"/>
          </a:p>
        </p:txBody>
      </p:sp>
      <p:sp>
        <p:nvSpPr>
          <p:cNvPr id="41" name="Text 38"/>
          <p:cNvSpPr/>
          <p:nvPr/>
        </p:nvSpPr>
        <p:spPr>
          <a:xfrm>
            <a:off x="6310303" y="3870461"/>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42" name="Text 39"/>
          <p:cNvSpPr/>
          <p:nvPr/>
        </p:nvSpPr>
        <p:spPr>
          <a:xfrm>
            <a:off x="6488897" y="3884749"/>
            <a:ext cx="1869263"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5th Year Early Middle College</a:t>
            </a:r>
            <a:endParaRPr lang="en-US" sz="885"/>
          </a:p>
        </p:txBody>
      </p:sp>
      <p:sp>
        <p:nvSpPr>
          <p:cNvPr id="43" name="Text 40"/>
          <p:cNvSpPr/>
          <p:nvPr/>
        </p:nvSpPr>
        <p:spPr>
          <a:xfrm>
            <a:off x="6488897" y="4138352"/>
            <a:ext cx="500063"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R 388.151</a:t>
            </a:r>
            <a:endParaRPr lang="en-US" sz="834"/>
          </a:p>
        </p:txBody>
      </p:sp>
      <p:sp>
        <p:nvSpPr>
          <p:cNvPr id="44" name="Text 41"/>
          <p:cNvSpPr/>
          <p:nvPr/>
        </p:nvSpPr>
        <p:spPr>
          <a:xfrm>
            <a:off x="6310303" y="4427674"/>
            <a:ext cx="51792" cy="128588"/>
          </a:xfrm>
          <a:prstGeom prst="rect">
            <a:avLst/>
          </a:prstGeom>
          <a:noFill/>
          <a:ln/>
        </p:spPr>
        <p:txBody>
          <a:bodyPr wrap="none" lIns="0" tIns="0" rIns="0" bIns="0" rtlCol="0" anchor="t">
            <a:spAutoFit/>
          </a:bodyPr>
          <a:lstStyle/>
          <a:p>
            <a:pPr marL="0" indent="0" algn="l">
              <a:lnSpc>
                <a:spcPts val="1000"/>
              </a:lnSpc>
              <a:buNone/>
            </a:pPr>
            <a:r>
              <a:rPr lang="en-US" sz="621">
                <a:solidFill>
                  <a:srgbClr val="D69E2E"/>
                </a:solidFill>
                <a:latin typeface="Inter" pitchFamily="34" charset="0"/>
                <a:ea typeface="Inter" pitchFamily="34" charset="-122"/>
                <a:cs typeface="Inter" pitchFamily="34" charset="-120"/>
              </a:rPr>
              <a:t>■</a:t>
            </a:r>
            <a:endParaRPr lang="en-US" sz="621"/>
          </a:p>
        </p:txBody>
      </p:sp>
      <p:sp>
        <p:nvSpPr>
          <p:cNvPr id="45" name="Text 42"/>
          <p:cNvSpPr/>
          <p:nvPr/>
        </p:nvSpPr>
        <p:spPr>
          <a:xfrm>
            <a:off x="6488897" y="4441961"/>
            <a:ext cx="1869263" cy="192881"/>
          </a:xfrm>
          <a:prstGeom prst="rect">
            <a:avLst/>
          </a:prstGeom>
          <a:noFill/>
          <a:ln/>
        </p:spPr>
        <p:txBody>
          <a:bodyPr wrap="none" lIns="0" tIns="0" rIns="0" bIns="0" rtlCol="0" anchor="t">
            <a:spAutoFit/>
          </a:bodyPr>
          <a:lstStyle/>
          <a:p>
            <a:pPr marL="0" indent="0" algn="l">
              <a:lnSpc>
                <a:spcPts val="1500"/>
              </a:lnSpc>
              <a:buNone/>
            </a:pPr>
            <a:r>
              <a:rPr lang="en-US" sz="885" b="1">
                <a:solidFill>
                  <a:srgbClr val="2C3E50"/>
                </a:solidFill>
                <a:latin typeface="Inter" pitchFamily="34" charset="0"/>
                <a:ea typeface="Inter" pitchFamily="34" charset="-122"/>
                <a:cs typeface="Inter" pitchFamily="34" charset="-120"/>
              </a:rPr>
              <a:t>Teacher Certification</a:t>
            </a:r>
            <a:endParaRPr lang="en-US" sz="885"/>
          </a:p>
        </p:txBody>
      </p:sp>
      <p:sp>
        <p:nvSpPr>
          <p:cNvPr id="46" name="Text 43"/>
          <p:cNvSpPr/>
          <p:nvPr/>
        </p:nvSpPr>
        <p:spPr>
          <a:xfrm>
            <a:off x="6488897" y="4695565"/>
            <a:ext cx="548283" cy="137517"/>
          </a:xfrm>
          <a:prstGeom prst="rect">
            <a:avLst/>
          </a:prstGeom>
          <a:noFill/>
          <a:ln/>
        </p:spPr>
        <p:txBody>
          <a:bodyPr wrap="none" lIns="0" tIns="0" rIns="0" bIns="0" rtlCol="0" anchor="t">
            <a:spAutoFit/>
          </a:bodyPr>
          <a:lstStyle/>
          <a:p>
            <a:pPr marL="0" indent="0" algn="l">
              <a:lnSpc>
                <a:spcPts val="1400"/>
              </a:lnSpc>
              <a:buNone/>
            </a:pPr>
            <a:r>
              <a:rPr lang="en-US" sz="834">
                <a:solidFill>
                  <a:srgbClr val="4A5568"/>
                </a:solidFill>
                <a:latin typeface="Inter" pitchFamily="34" charset="0"/>
                <a:ea typeface="Inter" pitchFamily="34" charset="-122"/>
                <a:cs typeface="Inter" pitchFamily="34" charset="-120"/>
              </a:rPr>
              <a:t>R 390.1101</a:t>
            </a:r>
            <a:endParaRPr lang="en-US" sz="834"/>
          </a:p>
        </p:txBody>
      </p:sp>
      <p:sp>
        <p:nvSpPr>
          <p:cNvPr id="47" name="Text 44"/>
          <p:cNvSpPr/>
          <p:nvPr/>
        </p:nvSpPr>
        <p:spPr>
          <a:xfrm>
            <a:off x="8642152" y="4790219"/>
            <a:ext cx="73223"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a:t>
            </a:r>
            <a:endParaRPr lang="en-US" sz="834"/>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3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Attendance</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Low Attendance Days Still Count</a:t>
            </a:r>
            <a:endParaRPr lang="en-US" sz="1486"/>
          </a:p>
        </p:txBody>
      </p:sp>
      <p:pic>
        <p:nvPicPr>
          <p:cNvPr id="5" name="Image 1" descr="preencoded.png"/>
          <p:cNvPicPr>
            <a:picLocks noChangeAspect="1"/>
          </p:cNvPicPr>
          <p:nvPr/>
        </p:nvPicPr>
        <p:blipFill>
          <a:blip r:embed="rId4"/>
          <a:stretch>
            <a:fillRect/>
          </a:stretch>
        </p:blipFill>
        <p:spPr>
          <a:xfrm>
            <a:off x="571500" y="1782366"/>
            <a:ext cx="714375" cy="571500"/>
          </a:xfrm>
          <a:prstGeom prst="rect">
            <a:avLst/>
          </a:prstGeom>
        </p:spPr>
      </p:pic>
      <p:sp>
        <p:nvSpPr>
          <p:cNvPr id="6" name="Text 2"/>
          <p:cNvSpPr/>
          <p:nvPr/>
        </p:nvSpPr>
        <p:spPr>
          <a:xfrm>
            <a:off x="571500" y="2505670"/>
            <a:ext cx="285750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Low Attendance</a:t>
            </a:r>
            <a:endParaRPr lang="en-US" sz="1397"/>
          </a:p>
        </p:txBody>
      </p:sp>
      <p:sp>
        <p:nvSpPr>
          <p:cNvPr id="7" name="Text 3"/>
          <p:cNvSpPr/>
          <p:nvPr/>
        </p:nvSpPr>
        <p:spPr>
          <a:xfrm>
            <a:off x="571500" y="2872848"/>
            <a:ext cx="2857500" cy="617153"/>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What happens when a scheduled day of instruction occurs, but fewer than 75% of the district's membership is in attendance?</a:t>
            </a:r>
            <a:endParaRPr lang="en-US" sz="942"/>
          </a:p>
        </p:txBody>
      </p:sp>
      <p:sp>
        <p:nvSpPr>
          <p:cNvPr id="8" name="Shape 4"/>
          <p:cNvSpPr/>
          <p:nvPr/>
        </p:nvSpPr>
        <p:spPr>
          <a:xfrm>
            <a:off x="3714750" y="1657350"/>
            <a:ext cx="4857750" cy="3293269"/>
          </a:xfrm>
          <a:prstGeom prst="rect">
            <a:avLst/>
          </a:prstGeom>
          <a:solidFill>
            <a:srgbClr val="D69E2E">
              <a:alpha val="8000"/>
            </a:srgbClr>
          </a:solidFill>
          <a:ln/>
        </p:spPr>
        <p:txBody>
          <a:bodyPr/>
          <a:lstStyle/>
          <a:p>
            <a:endParaRPr lang="en-US"/>
          </a:p>
        </p:txBody>
      </p:sp>
      <p:sp>
        <p:nvSpPr>
          <p:cNvPr id="9" name="Shape 5"/>
          <p:cNvSpPr/>
          <p:nvPr/>
        </p:nvSpPr>
        <p:spPr>
          <a:xfrm>
            <a:off x="3714750" y="1657350"/>
            <a:ext cx="4857750" cy="42863"/>
          </a:xfrm>
          <a:prstGeom prst="rect">
            <a:avLst/>
          </a:prstGeom>
          <a:solidFill>
            <a:srgbClr val="D69E2E"/>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4000500" y="1743075"/>
            <a:ext cx="142875" cy="214313"/>
          </a:xfrm>
          <a:prstGeom prst="rect">
            <a:avLst/>
          </a:prstGeom>
        </p:spPr>
      </p:pic>
      <p:sp>
        <p:nvSpPr>
          <p:cNvPr id="11" name="Text 6"/>
          <p:cNvSpPr/>
          <p:nvPr/>
        </p:nvSpPr>
        <p:spPr>
          <a:xfrm>
            <a:off x="4250531" y="1728788"/>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Days and Hours Still Count</a:t>
            </a:r>
            <a:endParaRPr lang="en-US" sz="1090"/>
          </a:p>
        </p:txBody>
      </p:sp>
      <p:sp>
        <p:nvSpPr>
          <p:cNvPr id="12" name="Text 7"/>
          <p:cNvSpPr/>
          <p:nvPr/>
        </p:nvSpPr>
        <p:spPr>
          <a:xfrm>
            <a:off x="4250531" y="2019895"/>
            <a:ext cx="3127177"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day and the hours of instruction provided</a:t>
            </a:r>
            <a:endParaRPr lang="en-US" sz="1050"/>
          </a:p>
        </p:txBody>
      </p:sp>
      <p:sp>
        <p:nvSpPr>
          <p:cNvPr id="13" name="Text 8"/>
          <p:cNvSpPr/>
          <p:nvPr/>
        </p:nvSpPr>
        <p:spPr>
          <a:xfrm>
            <a:off x="7377708" y="2019895"/>
            <a:ext cx="609005" cy="173236"/>
          </a:xfrm>
          <a:prstGeom prst="rect">
            <a:avLst/>
          </a:prstGeom>
          <a:noFill/>
          <a:ln/>
        </p:spPr>
        <p:txBody>
          <a:bodyPr wrap="none" lIns="0" tIns="0" rIns="0" bIns="0" rtlCol="0" anchor="t">
            <a:spAutoFit/>
          </a:bodyPr>
          <a:lstStyle/>
          <a:p>
            <a:pPr marL="0" indent="0" algn="l">
              <a:lnSpc>
                <a:spcPts val="1700"/>
              </a:lnSpc>
              <a:buNone/>
            </a:pPr>
            <a:r>
              <a:rPr lang="en-US" sz="987" b="1">
                <a:solidFill>
                  <a:srgbClr val="4A5568"/>
                </a:solidFill>
                <a:latin typeface="Inter" pitchFamily="34" charset="0"/>
                <a:ea typeface="Inter" pitchFamily="34" charset="-122"/>
                <a:cs typeface="Inter" pitchFamily="34" charset="-120"/>
              </a:rPr>
              <a:t>do count</a:t>
            </a:r>
            <a:endParaRPr lang="en-US" sz="987"/>
          </a:p>
        </p:txBody>
      </p:sp>
      <p:sp>
        <p:nvSpPr>
          <p:cNvPr id="14" name="Text 9"/>
          <p:cNvSpPr/>
          <p:nvPr/>
        </p:nvSpPr>
        <p:spPr>
          <a:xfrm>
            <a:off x="4250531" y="2234208"/>
            <a:ext cx="3864769"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toward the 180-day and 1,098-hour requirements. You do not have to "make up" the time.</a:t>
            </a:r>
            <a:endParaRPr lang="en-US" sz="1050"/>
          </a:p>
        </p:txBody>
      </p:sp>
      <p:pic>
        <p:nvPicPr>
          <p:cNvPr id="15" name="Image 3" descr="preencoded.png"/>
          <p:cNvPicPr>
            <a:picLocks noChangeAspect="1"/>
          </p:cNvPicPr>
          <p:nvPr/>
        </p:nvPicPr>
        <p:blipFill>
          <a:blip r:embed="rId5"/>
          <a:stretch>
            <a:fillRect/>
          </a:stretch>
        </p:blipFill>
        <p:spPr>
          <a:xfrm>
            <a:off x="4000500" y="2743200"/>
            <a:ext cx="142875" cy="214313"/>
          </a:xfrm>
          <a:prstGeom prst="rect">
            <a:avLst/>
          </a:prstGeom>
        </p:spPr>
      </p:pic>
      <p:sp>
        <p:nvSpPr>
          <p:cNvPr id="16" name="Text 10"/>
          <p:cNvSpPr/>
          <p:nvPr/>
        </p:nvSpPr>
        <p:spPr>
          <a:xfrm>
            <a:off x="4250531" y="2728913"/>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State Aid is Prorated</a:t>
            </a:r>
            <a:endParaRPr lang="en-US" sz="1090"/>
          </a:p>
        </p:txBody>
      </p:sp>
      <p:sp>
        <p:nvSpPr>
          <p:cNvPr id="17" name="Text 11"/>
          <p:cNvSpPr/>
          <p:nvPr/>
        </p:nvSpPr>
        <p:spPr>
          <a:xfrm>
            <a:off x="4250531" y="3020020"/>
            <a:ext cx="3671888" cy="601861"/>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While the time counts, the district will face a financial penalty. State aid for that day is prorated based on the actual attendance.</a:t>
            </a:r>
            <a:endParaRPr lang="en-US" sz="1050"/>
          </a:p>
        </p:txBody>
      </p:sp>
      <p:pic>
        <p:nvPicPr>
          <p:cNvPr id="18" name="Image 4" descr="preencoded.png"/>
          <p:cNvPicPr>
            <a:picLocks noChangeAspect="1"/>
          </p:cNvPicPr>
          <p:nvPr/>
        </p:nvPicPr>
        <p:blipFill>
          <a:blip r:embed="rId5"/>
          <a:stretch>
            <a:fillRect/>
          </a:stretch>
        </p:blipFill>
        <p:spPr>
          <a:xfrm>
            <a:off x="4000500" y="3743325"/>
            <a:ext cx="142875" cy="214313"/>
          </a:xfrm>
          <a:prstGeom prst="rect">
            <a:avLst/>
          </a:prstGeom>
        </p:spPr>
      </p:pic>
      <p:sp>
        <p:nvSpPr>
          <p:cNvPr id="19" name="Text 12"/>
          <p:cNvSpPr/>
          <p:nvPr/>
        </p:nvSpPr>
        <p:spPr>
          <a:xfrm>
            <a:off x="4250531" y="3729038"/>
            <a:ext cx="4036219"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Proration Formula</a:t>
            </a:r>
            <a:endParaRPr lang="en-US" sz="1090"/>
          </a:p>
        </p:txBody>
      </p:sp>
      <p:sp>
        <p:nvSpPr>
          <p:cNvPr id="20" name="Text 13"/>
          <p:cNvSpPr/>
          <p:nvPr/>
        </p:nvSpPr>
        <p:spPr>
          <a:xfrm>
            <a:off x="4250531" y="4020145"/>
            <a:ext cx="3791545"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department pays state aid in the proportion of 1/180 that the actual percent of attendance bears to 75%.</a:t>
            </a:r>
            <a:endParaRPr lang="en-US" sz="1050"/>
          </a:p>
        </p:txBody>
      </p:sp>
      <p:sp>
        <p:nvSpPr>
          <p:cNvPr id="21" name="Shape 14"/>
          <p:cNvSpPr/>
          <p:nvPr/>
        </p:nvSpPr>
        <p:spPr>
          <a:xfrm>
            <a:off x="4250531" y="4486275"/>
            <a:ext cx="4036219" cy="421481"/>
          </a:xfrm>
          <a:prstGeom prst="rect">
            <a:avLst/>
          </a:prstGeom>
          <a:solidFill>
            <a:srgbClr val="FFFFFF"/>
          </a:solidFill>
          <a:ln/>
        </p:spPr>
        <p:txBody>
          <a:bodyPr/>
          <a:lstStyle/>
          <a:p>
            <a:endParaRPr lang="en-US"/>
          </a:p>
        </p:txBody>
      </p:sp>
      <p:sp>
        <p:nvSpPr>
          <p:cNvPr id="22" name="Shape 15"/>
          <p:cNvSpPr/>
          <p:nvPr/>
        </p:nvSpPr>
        <p:spPr>
          <a:xfrm>
            <a:off x="4250531" y="4486275"/>
            <a:ext cx="4036219" cy="7144"/>
          </a:xfrm>
          <a:prstGeom prst="rect">
            <a:avLst/>
          </a:prstGeom>
          <a:solidFill>
            <a:srgbClr val="E2E8F0"/>
          </a:solidFill>
          <a:ln/>
        </p:spPr>
        <p:txBody>
          <a:bodyPr/>
          <a:lstStyle/>
          <a:p>
            <a:endParaRPr lang="en-US"/>
          </a:p>
        </p:txBody>
      </p:sp>
      <p:sp>
        <p:nvSpPr>
          <p:cNvPr id="23" name="Shape 16"/>
          <p:cNvSpPr/>
          <p:nvPr/>
        </p:nvSpPr>
        <p:spPr>
          <a:xfrm>
            <a:off x="8279606" y="4486275"/>
            <a:ext cx="7144" cy="421481"/>
          </a:xfrm>
          <a:prstGeom prst="rect">
            <a:avLst/>
          </a:prstGeom>
          <a:solidFill>
            <a:srgbClr val="E2E8F0"/>
          </a:solidFill>
          <a:ln/>
        </p:spPr>
        <p:txBody>
          <a:bodyPr/>
          <a:lstStyle/>
          <a:p>
            <a:endParaRPr lang="en-US"/>
          </a:p>
        </p:txBody>
      </p:sp>
      <p:sp>
        <p:nvSpPr>
          <p:cNvPr id="24" name="Shape 17"/>
          <p:cNvSpPr/>
          <p:nvPr/>
        </p:nvSpPr>
        <p:spPr>
          <a:xfrm>
            <a:off x="4250531" y="4900613"/>
            <a:ext cx="4036219" cy="7144"/>
          </a:xfrm>
          <a:prstGeom prst="rect">
            <a:avLst/>
          </a:prstGeom>
          <a:solidFill>
            <a:srgbClr val="E2E8F0"/>
          </a:solidFill>
          <a:ln/>
        </p:spPr>
        <p:txBody>
          <a:bodyPr/>
          <a:lstStyle/>
          <a:p>
            <a:endParaRPr lang="en-US"/>
          </a:p>
        </p:txBody>
      </p:sp>
      <p:sp>
        <p:nvSpPr>
          <p:cNvPr id="25" name="Shape 18"/>
          <p:cNvSpPr/>
          <p:nvPr/>
        </p:nvSpPr>
        <p:spPr>
          <a:xfrm>
            <a:off x="4250531" y="4486275"/>
            <a:ext cx="28575" cy="421481"/>
          </a:xfrm>
          <a:prstGeom prst="rect">
            <a:avLst/>
          </a:prstGeom>
          <a:solidFill>
            <a:srgbClr val="38B2AC"/>
          </a:solidFill>
          <a:ln/>
        </p:spPr>
        <p:txBody>
          <a:bodyPr/>
          <a:lstStyle/>
          <a:p>
            <a:endParaRPr lang="en-US"/>
          </a:p>
        </p:txBody>
      </p:sp>
      <p:sp>
        <p:nvSpPr>
          <p:cNvPr id="26" name="Text 19"/>
          <p:cNvSpPr/>
          <p:nvPr/>
        </p:nvSpPr>
        <p:spPr>
          <a:xfrm>
            <a:off x="4250531" y="4486275"/>
            <a:ext cx="4036219" cy="421481"/>
          </a:xfrm>
          <a:prstGeom prst="rect">
            <a:avLst/>
          </a:prstGeom>
          <a:noFill/>
          <a:ln/>
        </p:spPr>
        <p:txBody>
          <a:bodyPr wrap="square" lIns="170053" tIns="127508" rIns="170053" bIns="127508" rtlCol="0" anchor="t">
            <a:spAutoFit/>
          </a:bodyPr>
          <a:lstStyle/>
          <a:p>
            <a:pPr marL="0" indent="0" algn="l">
              <a:lnSpc>
                <a:spcPts val="1500"/>
              </a:lnSpc>
              <a:buNone/>
            </a:pPr>
            <a:r>
              <a:rPr lang="en-US" sz="942">
                <a:solidFill>
                  <a:srgbClr val="2C3E50"/>
                </a:solidFill>
                <a:latin typeface="Inter" pitchFamily="34" charset="0"/>
                <a:ea typeface="Inter" pitchFamily="34" charset="-122"/>
                <a:cs typeface="Inter" pitchFamily="34" charset="-120"/>
              </a:rPr>
              <a:t>(Actual % / 75%) × (1/180 of State Aid)</a:t>
            </a:r>
            <a:endParaRPr lang="en-US" sz="942"/>
          </a:p>
        </p:txBody>
      </p:sp>
      <p:sp>
        <p:nvSpPr>
          <p:cNvPr id="27" name="Text 20"/>
          <p:cNvSpPr/>
          <p:nvPr/>
        </p:nvSpPr>
        <p:spPr>
          <a:xfrm>
            <a:off x="8572500" y="4720233"/>
            <a:ext cx="14287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38</a:t>
            </a:r>
            <a:endParaRPr lang="en-US" sz="834"/>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D94E2-F84D-B213-E04F-8DCD919CA50E}"/>
            </a:ext>
          </a:extLst>
        </p:cNvPr>
        <p:cNvGrpSpPr/>
        <p:nvPr/>
      </p:nvGrpSpPr>
      <p:grpSpPr>
        <a:xfrm>
          <a:off x="0" y="0"/>
          <a:ext cx="0" cy="0"/>
          <a:chOff x="0" y="0"/>
          <a:chExt cx="0" cy="0"/>
        </a:xfrm>
      </p:grpSpPr>
      <p:sp>
        <p:nvSpPr>
          <p:cNvPr id="3" name="Text 0">
            <a:extLst>
              <a:ext uri="{FF2B5EF4-FFF2-40B4-BE49-F238E27FC236}">
                <a16:creationId xmlns:a16="http://schemas.microsoft.com/office/drawing/2014/main" id="{E7ADF91D-8CF6-688F-8AE6-3BFF12E8B61D}"/>
              </a:ext>
            </a:extLst>
          </p:cNvPr>
          <p:cNvSpPr/>
          <p:nvPr/>
        </p:nvSpPr>
        <p:spPr>
          <a:xfrm>
            <a:off x="571500" y="571500"/>
            <a:ext cx="6908943" cy="1208472"/>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Attendance</a:t>
            </a:r>
          </a:p>
          <a:p>
            <a:pPr marL="0" indent="0" algn="l">
              <a:lnSpc>
                <a:spcPts val="3200"/>
              </a:lnSpc>
              <a:buNone/>
            </a:pPr>
            <a:endParaRPr lang="en-US" sz="2436" b="1">
              <a:solidFill>
                <a:srgbClr val="2C3E50"/>
              </a:solidFill>
              <a:latin typeface="Playfair Display" pitchFamily="34" charset="0"/>
            </a:endParaRPr>
          </a:p>
          <a:p>
            <a:pPr marL="0" indent="0" algn="l">
              <a:lnSpc>
                <a:spcPts val="3200"/>
              </a:lnSpc>
              <a:buNone/>
            </a:pPr>
            <a:r>
              <a:rPr lang="en-US" sz="2436" b="1">
                <a:solidFill>
                  <a:schemeClr val="accent2"/>
                </a:solidFill>
                <a:latin typeface="Playfair Display" pitchFamily="34" charset="0"/>
              </a:rPr>
              <a:t>Demonstration of Attendance Days Compilation</a:t>
            </a:r>
            <a:endParaRPr lang="en-US" sz="2436">
              <a:solidFill>
                <a:schemeClr val="accent2"/>
              </a:solidFill>
            </a:endParaRPr>
          </a:p>
        </p:txBody>
      </p:sp>
      <p:sp>
        <p:nvSpPr>
          <p:cNvPr id="4" name="Text 1">
            <a:extLst>
              <a:ext uri="{FF2B5EF4-FFF2-40B4-BE49-F238E27FC236}">
                <a16:creationId xmlns:a16="http://schemas.microsoft.com/office/drawing/2014/main" id="{E3FDEA02-CED4-604C-05FC-0470E366367A}"/>
              </a:ext>
            </a:extLst>
          </p:cNvPr>
          <p:cNvSpPr/>
          <p:nvPr/>
        </p:nvSpPr>
        <p:spPr>
          <a:xfrm>
            <a:off x="571500" y="1100138"/>
            <a:ext cx="65" cy="233013"/>
          </a:xfrm>
          <a:prstGeom prst="rect">
            <a:avLst/>
          </a:prstGeom>
          <a:noFill/>
          <a:ln/>
        </p:spPr>
        <p:txBody>
          <a:bodyPr wrap="none" lIns="0" tIns="0" rIns="0" bIns="0" rtlCol="0" anchor="t">
            <a:spAutoFit/>
          </a:bodyPr>
          <a:lstStyle/>
          <a:p>
            <a:pPr marL="0" indent="0" algn="l">
              <a:lnSpc>
                <a:spcPts val="1900"/>
              </a:lnSpc>
              <a:buNone/>
            </a:pPr>
            <a:endParaRPr lang="en-US" sz="1486"/>
          </a:p>
        </p:txBody>
      </p:sp>
    </p:spTree>
    <p:extLst>
      <p:ext uri="{BB962C8B-B14F-4D97-AF65-F5344CB8AC3E}">
        <p14:creationId xmlns:p14="http://schemas.microsoft.com/office/powerpoint/2010/main" val="25975370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3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1560909" y="1714500"/>
            <a:ext cx="6022181" cy="1714500"/>
          </a:xfrm>
          <a:prstGeom prst="rect">
            <a:avLst/>
          </a:prstGeom>
          <a:noFill/>
          <a:ln/>
        </p:spPr>
        <p:txBody>
          <a:bodyPr wrap="none" lIns="0" tIns="0" rIns="0" bIns="0" rtlCol="0" anchor="t">
            <a:spAutoFit/>
          </a:bodyPr>
          <a:lstStyle/>
          <a:p>
            <a:pPr marL="0" indent="0" algn="l">
              <a:lnSpc>
                <a:spcPts val="12200"/>
              </a:lnSpc>
              <a:buNone/>
            </a:pPr>
            <a:r>
              <a:rPr lang="en-US" sz="9327" b="1">
                <a:solidFill>
                  <a:srgbClr val="FDFBF7">
                    <a:alpha val="10000"/>
                  </a:srgbClr>
                </a:solidFill>
                <a:latin typeface="Playfair Display" pitchFamily="34" charset="0"/>
                <a:ea typeface="Playfair Display" pitchFamily="34" charset="-122"/>
                <a:cs typeface="Playfair Display" pitchFamily="34" charset="-120"/>
              </a:rPr>
              <a:t>Calendars</a:t>
            </a:r>
            <a:endParaRPr lang="en-US" sz="9327"/>
          </a:p>
        </p:txBody>
      </p:sp>
      <p:sp>
        <p:nvSpPr>
          <p:cNvPr id="4" name="Text 1"/>
          <p:cNvSpPr/>
          <p:nvPr/>
        </p:nvSpPr>
        <p:spPr>
          <a:xfrm>
            <a:off x="2948583" y="2062758"/>
            <a:ext cx="3246834"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Calendars</a:t>
            </a:r>
            <a:endParaRPr lang="en-US" sz="4145"/>
          </a:p>
        </p:txBody>
      </p:sp>
      <p:sp>
        <p:nvSpPr>
          <p:cNvPr id="5" name="Text 2"/>
          <p:cNvSpPr/>
          <p:nvPr/>
        </p:nvSpPr>
        <p:spPr>
          <a:xfrm>
            <a:off x="8572500" y="4720233"/>
            <a:ext cx="14287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39</a:t>
            </a:r>
            <a:endParaRPr lang="en-US" sz="834"/>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0">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893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Calendars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General Requirements</a:t>
            </a:r>
            <a:endParaRPr lang="en-US" sz="1486"/>
          </a:p>
        </p:txBody>
      </p:sp>
      <p:pic>
        <p:nvPicPr>
          <p:cNvPr id="5" name="Image 1" descr="preencoded.png"/>
          <p:cNvPicPr>
            <a:picLocks noChangeAspect="1"/>
          </p:cNvPicPr>
          <p:nvPr/>
        </p:nvPicPr>
        <p:blipFill>
          <a:blip r:embed="rId4"/>
          <a:stretch>
            <a:fillRect/>
          </a:stretch>
        </p:blipFill>
        <p:spPr>
          <a:xfrm>
            <a:off x="571500" y="1782366"/>
            <a:ext cx="500063" cy="571500"/>
          </a:xfrm>
          <a:prstGeom prst="rect">
            <a:avLst/>
          </a:prstGeom>
        </p:spPr>
      </p:pic>
      <p:sp>
        <p:nvSpPr>
          <p:cNvPr id="6" name="Text 2"/>
          <p:cNvSpPr/>
          <p:nvPr/>
        </p:nvSpPr>
        <p:spPr>
          <a:xfrm>
            <a:off x="571500" y="2562820"/>
            <a:ext cx="291465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School Calendar</a:t>
            </a:r>
            <a:endParaRPr lang="en-US" sz="1397"/>
          </a:p>
        </p:txBody>
      </p:sp>
      <p:sp>
        <p:nvSpPr>
          <p:cNvPr id="7" name="Text 3"/>
          <p:cNvSpPr/>
          <p:nvPr/>
        </p:nvSpPr>
        <p:spPr>
          <a:xfrm>
            <a:off x="571500" y="2908567"/>
            <a:ext cx="2914650" cy="617153"/>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Statutory requirements dictate when the 180 days and 1,098 hours of instruction can be scheduled.</a:t>
            </a:r>
            <a:endParaRPr lang="en-US" sz="942"/>
          </a:p>
        </p:txBody>
      </p:sp>
      <p:sp>
        <p:nvSpPr>
          <p:cNvPr id="8" name="Shape 4"/>
          <p:cNvSpPr/>
          <p:nvPr/>
        </p:nvSpPr>
        <p:spPr>
          <a:xfrm>
            <a:off x="3771900" y="1633745"/>
            <a:ext cx="4800600" cy="3243263"/>
          </a:xfrm>
          <a:prstGeom prst="rect">
            <a:avLst/>
          </a:prstGeom>
          <a:solidFill>
            <a:srgbClr val="38B2AC">
              <a:alpha val="8000"/>
            </a:srgbClr>
          </a:solidFill>
          <a:ln/>
        </p:spPr>
        <p:txBody>
          <a:bodyPr/>
          <a:lstStyle/>
          <a:p>
            <a:endParaRPr lang="en-US"/>
          </a:p>
        </p:txBody>
      </p:sp>
      <p:sp>
        <p:nvSpPr>
          <p:cNvPr id="9" name="Shape 5"/>
          <p:cNvSpPr/>
          <p:nvPr/>
        </p:nvSpPr>
        <p:spPr>
          <a:xfrm>
            <a:off x="3771900" y="1657350"/>
            <a:ext cx="4800600" cy="42863"/>
          </a:xfrm>
          <a:prstGeom prst="rect">
            <a:avLst/>
          </a:prstGeom>
          <a:solidFill>
            <a:srgbClr val="38B2AC"/>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3986213" y="1814513"/>
            <a:ext cx="142875" cy="214313"/>
          </a:xfrm>
          <a:prstGeom prst="rect">
            <a:avLst/>
          </a:prstGeom>
        </p:spPr>
      </p:pic>
      <p:sp>
        <p:nvSpPr>
          <p:cNvPr id="11" name="Text 6"/>
          <p:cNvSpPr/>
          <p:nvPr/>
        </p:nvSpPr>
        <p:spPr>
          <a:xfrm>
            <a:off x="4236244" y="1800225"/>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Labor Day Start Requirement</a:t>
            </a:r>
            <a:endParaRPr lang="en-US" sz="1090"/>
          </a:p>
        </p:txBody>
      </p:sp>
      <p:sp>
        <p:nvSpPr>
          <p:cNvPr id="12" name="Text 7"/>
          <p:cNvSpPr/>
          <p:nvPr/>
        </p:nvSpPr>
        <p:spPr>
          <a:xfrm>
            <a:off x="4236244" y="2091333"/>
            <a:ext cx="3962995"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By default, the school year for pupils may not begin before Labor Day (MCL 380.1284b).</a:t>
            </a:r>
            <a:endParaRPr lang="en-US" sz="1050"/>
          </a:p>
        </p:txBody>
      </p:sp>
      <p:pic>
        <p:nvPicPr>
          <p:cNvPr id="13" name="Image 3" descr="preencoded.png"/>
          <p:cNvPicPr>
            <a:picLocks noChangeAspect="1"/>
          </p:cNvPicPr>
          <p:nvPr/>
        </p:nvPicPr>
        <p:blipFill>
          <a:blip r:embed="rId5"/>
          <a:stretch>
            <a:fillRect/>
          </a:stretch>
        </p:blipFill>
        <p:spPr>
          <a:xfrm>
            <a:off x="3986213" y="2600325"/>
            <a:ext cx="142875" cy="214313"/>
          </a:xfrm>
          <a:prstGeom prst="rect">
            <a:avLst/>
          </a:prstGeom>
        </p:spPr>
      </p:pic>
      <p:sp>
        <p:nvSpPr>
          <p:cNvPr id="14" name="Text 8"/>
          <p:cNvSpPr/>
          <p:nvPr/>
        </p:nvSpPr>
        <p:spPr>
          <a:xfrm>
            <a:off x="4236244" y="2586038"/>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Pre-Labor Day Waivers</a:t>
            </a:r>
            <a:endParaRPr lang="en-US" sz="1090"/>
          </a:p>
        </p:txBody>
      </p:sp>
      <p:sp>
        <p:nvSpPr>
          <p:cNvPr id="15" name="Text 9"/>
          <p:cNvSpPr/>
          <p:nvPr/>
        </p:nvSpPr>
        <p:spPr>
          <a:xfrm>
            <a:off x="4236244" y="2877145"/>
            <a:ext cx="4121944" cy="417037"/>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Districts may apply for a waiver from the State Superintendent to begin the school year before Labor Day. School cannot be held the Friday before.</a:t>
            </a:r>
            <a:endParaRPr lang="en-US" sz="1050"/>
          </a:p>
        </p:txBody>
      </p:sp>
      <p:pic>
        <p:nvPicPr>
          <p:cNvPr id="16" name="Image 4" descr="preencoded.png"/>
          <p:cNvPicPr>
            <a:picLocks noChangeAspect="1"/>
          </p:cNvPicPr>
          <p:nvPr/>
        </p:nvPicPr>
        <p:blipFill>
          <a:blip r:embed="rId5"/>
          <a:stretch>
            <a:fillRect/>
          </a:stretch>
        </p:blipFill>
        <p:spPr>
          <a:xfrm>
            <a:off x="3986213" y="3386138"/>
            <a:ext cx="142875" cy="214313"/>
          </a:xfrm>
          <a:prstGeom prst="rect">
            <a:avLst/>
          </a:prstGeom>
        </p:spPr>
      </p:pic>
      <p:sp>
        <p:nvSpPr>
          <p:cNvPr id="17" name="Text 10"/>
          <p:cNvSpPr/>
          <p:nvPr/>
        </p:nvSpPr>
        <p:spPr>
          <a:xfrm>
            <a:off x="4236244" y="3371850"/>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Common Calendar</a:t>
            </a:r>
            <a:endParaRPr lang="en-US" sz="1090"/>
          </a:p>
        </p:txBody>
      </p:sp>
      <p:sp>
        <p:nvSpPr>
          <p:cNvPr id="18" name="Text 11"/>
          <p:cNvSpPr/>
          <p:nvPr/>
        </p:nvSpPr>
        <p:spPr>
          <a:xfrm>
            <a:off x="4236244" y="3662958"/>
            <a:ext cx="3645098"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Districts must adopt the common school calendar established by their Intermediate School District (ISD).</a:t>
            </a:r>
            <a:endParaRPr lang="en-US" sz="1050"/>
          </a:p>
        </p:txBody>
      </p:sp>
      <p:pic>
        <p:nvPicPr>
          <p:cNvPr id="19" name="Image 5" descr="preencoded.png"/>
          <p:cNvPicPr>
            <a:picLocks noChangeAspect="1"/>
          </p:cNvPicPr>
          <p:nvPr/>
        </p:nvPicPr>
        <p:blipFill>
          <a:blip r:embed="rId5"/>
          <a:stretch>
            <a:fillRect/>
          </a:stretch>
        </p:blipFill>
        <p:spPr>
          <a:xfrm>
            <a:off x="3986213" y="4171950"/>
            <a:ext cx="142875" cy="214313"/>
          </a:xfrm>
          <a:prstGeom prst="rect">
            <a:avLst/>
          </a:prstGeom>
        </p:spPr>
      </p:pic>
      <p:sp>
        <p:nvSpPr>
          <p:cNvPr id="20" name="Text 12"/>
          <p:cNvSpPr/>
          <p:nvPr/>
        </p:nvSpPr>
        <p:spPr>
          <a:xfrm>
            <a:off x="4236244" y="4157663"/>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Winter &amp; Spring Breaks</a:t>
            </a:r>
            <a:endParaRPr lang="en-US" sz="1090"/>
          </a:p>
        </p:txBody>
      </p:sp>
      <p:sp>
        <p:nvSpPr>
          <p:cNvPr id="21" name="Text 13"/>
          <p:cNvSpPr/>
          <p:nvPr/>
        </p:nvSpPr>
        <p:spPr>
          <a:xfrm>
            <a:off x="4236244" y="4448770"/>
            <a:ext cx="4045148"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common calendar must identify the dates for the winter holiday break and the spring break.</a:t>
            </a:r>
            <a:endParaRPr lang="en-US" sz="1050"/>
          </a:p>
        </p:txBody>
      </p:sp>
      <p:sp>
        <p:nvSpPr>
          <p:cNvPr id="22" name="Text 14"/>
          <p:cNvSpPr/>
          <p:nvPr/>
        </p:nvSpPr>
        <p:spPr>
          <a:xfrm>
            <a:off x="8570714" y="4834533"/>
            <a:ext cx="144661"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40</a:t>
            </a:r>
            <a:endParaRPr lang="en-US" sz="834"/>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Calendars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Professional Development Days</a:t>
            </a:r>
            <a:endParaRPr lang="en-US" sz="1486"/>
          </a:p>
        </p:txBody>
      </p:sp>
      <p:pic>
        <p:nvPicPr>
          <p:cNvPr id="5" name="Image 1" descr="preencoded.png"/>
          <p:cNvPicPr>
            <a:picLocks noChangeAspect="1"/>
          </p:cNvPicPr>
          <p:nvPr/>
        </p:nvPicPr>
        <p:blipFill>
          <a:blip r:embed="rId4"/>
          <a:stretch>
            <a:fillRect/>
          </a:stretch>
        </p:blipFill>
        <p:spPr>
          <a:xfrm>
            <a:off x="571500" y="1710928"/>
            <a:ext cx="714375" cy="571500"/>
          </a:xfrm>
          <a:prstGeom prst="rect">
            <a:avLst/>
          </a:prstGeom>
        </p:spPr>
      </p:pic>
      <p:sp>
        <p:nvSpPr>
          <p:cNvPr id="6" name="Text 2"/>
          <p:cNvSpPr/>
          <p:nvPr/>
        </p:nvSpPr>
        <p:spPr>
          <a:xfrm>
            <a:off x="571500" y="2491383"/>
            <a:ext cx="280035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Scheduling PD</a:t>
            </a:r>
            <a:endParaRPr lang="en-US" sz="1397"/>
          </a:p>
        </p:txBody>
      </p:sp>
      <p:sp>
        <p:nvSpPr>
          <p:cNvPr id="7" name="Text 3"/>
          <p:cNvSpPr/>
          <p:nvPr/>
        </p:nvSpPr>
        <p:spPr>
          <a:xfrm>
            <a:off x="571500" y="2822842"/>
            <a:ext cx="2800350" cy="411435"/>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PD time can count as instructional time when it meets the required statutory conditions.</a:t>
            </a:r>
            <a:endParaRPr lang="en-US" sz="942"/>
          </a:p>
        </p:txBody>
      </p:sp>
      <p:sp>
        <p:nvSpPr>
          <p:cNvPr id="8" name="Shape 4"/>
          <p:cNvSpPr/>
          <p:nvPr/>
        </p:nvSpPr>
        <p:spPr>
          <a:xfrm>
            <a:off x="3800475" y="1657350"/>
            <a:ext cx="4772025" cy="2668860"/>
          </a:xfrm>
          <a:prstGeom prst="rect">
            <a:avLst/>
          </a:prstGeom>
          <a:solidFill>
            <a:srgbClr val="38B2AC">
              <a:alpha val="8000"/>
            </a:srgbClr>
          </a:solidFill>
          <a:ln/>
        </p:spPr>
        <p:txBody>
          <a:bodyPr/>
          <a:lstStyle/>
          <a:p>
            <a:endParaRPr lang="en-US"/>
          </a:p>
        </p:txBody>
      </p:sp>
      <p:sp>
        <p:nvSpPr>
          <p:cNvPr id="9" name="Shape 5"/>
          <p:cNvSpPr/>
          <p:nvPr/>
        </p:nvSpPr>
        <p:spPr>
          <a:xfrm>
            <a:off x="3800475" y="1657350"/>
            <a:ext cx="4772025" cy="42863"/>
          </a:xfrm>
          <a:prstGeom prst="rect">
            <a:avLst/>
          </a:prstGeom>
          <a:solidFill>
            <a:srgbClr val="38B2AC"/>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4086225" y="1743075"/>
            <a:ext cx="142875" cy="207169"/>
          </a:xfrm>
          <a:prstGeom prst="rect">
            <a:avLst/>
          </a:prstGeom>
        </p:spPr>
      </p:pic>
      <p:sp>
        <p:nvSpPr>
          <p:cNvPr id="11" name="Text 6"/>
          <p:cNvSpPr/>
          <p:nvPr/>
        </p:nvSpPr>
        <p:spPr>
          <a:xfrm>
            <a:off x="4336256" y="1728788"/>
            <a:ext cx="3950494"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Must Be Scheduled</a:t>
            </a:r>
            <a:endParaRPr lang="en-US" sz="1090"/>
          </a:p>
        </p:txBody>
      </p:sp>
      <p:sp>
        <p:nvSpPr>
          <p:cNvPr id="12" name="Text 7"/>
          <p:cNvSpPr/>
          <p:nvPr/>
        </p:nvSpPr>
        <p:spPr>
          <a:xfrm>
            <a:off x="4336256" y="2008454"/>
            <a:ext cx="3559373" cy="173236"/>
          </a:xfrm>
          <a:prstGeom prst="rect">
            <a:avLst/>
          </a:prstGeom>
          <a:noFill/>
          <a:ln/>
        </p:spPr>
        <p:txBody>
          <a:bodyPr wrap="non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PD days should be identified on the district calendar.</a:t>
            </a:r>
            <a:endParaRPr lang="en-US" sz="1050"/>
          </a:p>
        </p:txBody>
      </p:sp>
      <p:pic>
        <p:nvPicPr>
          <p:cNvPr id="13" name="Image 3" descr="preencoded.png"/>
          <p:cNvPicPr>
            <a:picLocks noChangeAspect="1"/>
          </p:cNvPicPr>
          <p:nvPr/>
        </p:nvPicPr>
        <p:blipFill>
          <a:blip r:embed="rId6"/>
          <a:stretch>
            <a:fillRect/>
          </a:stretch>
        </p:blipFill>
        <p:spPr>
          <a:xfrm>
            <a:off x="4086225" y="2299562"/>
            <a:ext cx="142875" cy="207169"/>
          </a:xfrm>
          <a:prstGeom prst="rect">
            <a:avLst/>
          </a:prstGeom>
        </p:spPr>
      </p:pic>
      <p:sp>
        <p:nvSpPr>
          <p:cNvPr id="14" name="Text 8"/>
          <p:cNvSpPr/>
          <p:nvPr/>
        </p:nvSpPr>
        <p:spPr>
          <a:xfrm>
            <a:off x="4336256" y="2285274"/>
            <a:ext cx="3950494"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Up to 38 Hours Countable</a:t>
            </a:r>
            <a:endParaRPr lang="en-US" sz="1090"/>
          </a:p>
        </p:txBody>
      </p:sp>
      <p:sp>
        <p:nvSpPr>
          <p:cNvPr id="15" name="Text 9"/>
          <p:cNvSpPr/>
          <p:nvPr/>
        </p:nvSpPr>
        <p:spPr>
          <a:xfrm>
            <a:off x="4336256" y="2564941"/>
            <a:ext cx="3923705" cy="380405"/>
          </a:xfrm>
          <a:prstGeom prst="rect">
            <a:avLst/>
          </a:prstGeom>
          <a:noFill/>
          <a:ln/>
        </p:spPr>
        <p:txBody>
          <a:bodyPr wrap="squar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Up to 38 qualifying PD hours may count toward the 1,098-hour requirement.</a:t>
            </a:r>
            <a:endParaRPr lang="en-US" sz="1050"/>
          </a:p>
        </p:txBody>
      </p:sp>
      <p:pic>
        <p:nvPicPr>
          <p:cNvPr id="16" name="Image 4" descr="preencoded.png"/>
          <p:cNvPicPr>
            <a:picLocks noChangeAspect="1"/>
          </p:cNvPicPr>
          <p:nvPr/>
        </p:nvPicPr>
        <p:blipFill>
          <a:blip r:embed="rId7"/>
          <a:stretch>
            <a:fillRect/>
          </a:stretch>
        </p:blipFill>
        <p:spPr>
          <a:xfrm>
            <a:off x="4086225" y="3063218"/>
            <a:ext cx="142875" cy="207169"/>
          </a:xfrm>
          <a:prstGeom prst="rect">
            <a:avLst/>
          </a:prstGeom>
        </p:spPr>
      </p:pic>
      <p:sp>
        <p:nvSpPr>
          <p:cNvPr id="17" name="Text 10"/>
          <p:cNvSpPr/>
          <p:nvPr/>
        </p:nvSpPr>
        <p:spPr>
          <a:xfrm>
            <a:off x="4336256" y="3048930"/>
            <a:ext cx="3950494"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Statutory Requirements</a:t>
            </a:r>
            <a:endParaRPr lang="en-US" sz="1090"/>
          </a:p>
        </p:txBody>
      </p:sp>
      <p:sp>
        <p:nvSpPr>
          <p:cNvPr id="18" name="Text 11"/>
          <p:cNvSpPr/>
          <p:nvPr/>
        </p:nvSpPr>
        <p:spPr>
          <a:xfrm>
            <a:off x="4336256" y="3328597"/>
            <a:ext cx="3927277" cy="380405"/>
          </a:xfrm>
          <a:prstGeom prst="rect">
            <a:avLst/>
          </a:prstGeom>
          <a:noFill/>
          <a:ln/>
        </p:spPr>
        <p:txBody>
          <a:bodyPr wrap="squar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PD must align with the district improvement plan and meet statutory standards.</a:t>
            </a:r>
            <a:endParaRPr lang="en-US" sz="1050"/>
          </a:p>
        </p:txBody>
      </p:sp>
      <p:pic>
        <p:nvPicPr>
          <p:cNvPr id="19" name="Image 5" descr="preencoded.png"/>
          <p:cNvPicPr>
            <a:picLocks noChangeAspect="1"/>
          </p:cNvPicPr>
          <p:nvPr/>
        </p:nvPicPr>
        <p:blipFill>
          <a:blip r:embed="rId7"/>
          <a:stretch>
            <a:fillRect/>
          </a:stretch>
        </p:blipFill>
        <p:spPr>
          <a:xfrm>
            <a:off x="4086225" y="3826873"/>
            <a:ext cx="142875" cy="207169"/>
          </a:xfrm>
          <a:prstGeom prst="rect">
            <a:avLst/>
          </a:prstGeom>
        </p:spPr>
      </p:pic>
      <p:sp>
        <p:nvSpPr>
          <p:cNvPr id="20" name="Text 12"/>
          <p:cNvSpPr/>
          <p:nvPr/>
        </p:nvSpPr>
        <p:spPr>
          <a:xfrm>
            <a:off x="4336256" y="3812586"/>
            <a:ext cx="3950494" cy="227874"/>
          </a:xfrm>
          <a:prstGeom prst="rect">
            <a:avLst/>
          </a:prstGeom>
          <a:noFill/>
          <a:ln/>
        </p:spPr>
        <p:txBody>
          <a:bodyPr wrap="none" lIns="0" tIns="0" rIns="0" bIns="0" rtlCol="0" anchor="t">
            <a:spAutoFit/>
          </a:bodyPr>
          <a:lstStyle/>
          <a:p>
            <a:pPr marL="0" indent="0" algn="l">
              <a:lnSpc>
                <a:spcPts val="1800"/>
              </a:lnSpc>
              <a:buNone/>
            </a:pPr>
            <a:r>
              <a:rPr lang="en-US" sz="1090" b="1">
                <a:solidFill>
                  <a:srgbClr val="2C3E50"/>
                </a:solidFill>
                <a:latin typeface="Inter" pitchFamily="34" charset="0"/>
                <a:ea typeface="Inter" pitchFamily="34" charset="-122"/>
                <a:cs typeface="Inter" pitchFamily="34" charset="-120"/>
              </a:rPr>
              <a:t>Documentation Required</a:t>
            </a:r>
            <a:endParaRPr lang="en-US" sz="1090"/>
          </a:p>
        </p:txBody>
      </p:sp>
      <p:sp>
        <p:nvSpPr>
          <p:cNvPr id="21" name="Text 13"/>
          <p:cNvSpPr/>
          <p:nvPr/>
        </p:nvSpPr>
        <p:spPr>
          <a:xfrm>
            <a:off x="4336256" y="4092253"/>
            <a:ext cx="3418284" cy="173236"/>
          </a:xfrm>
          <a:prstGeom prst="rect">
            <a:avLst/>
          </a:prstGeom>
          <a:noFill/>
          <a:ln/>
        </p:spPr>
        <p:txBody>
          <a:bodyPr wrap="none" lIns="0" tIns="0" rIns="0" bIns="0" rtlCol="0" anchor="t">
            <a:spAutoFit/>
          </a:bodyPr>
          <a:lstStyle/>
          <a:p>
            <a:pPr marL="0" indent="0" algn="l">
              <a:lnSpc>
                <a:spcPts val="1600"/>
              </a:lnSpc>
              <a:buNone/>
            </a:pPr>
            <a:r>
              <a:rPr lang="en-US" sz="1050">
                <a:solidFill>
                  <a:srgbClr val="4A5568"/>
                </a:solidFill>
                <a:latin typeface="Inter" pitchFamily="34" charset="0"/>
                <a:ea typeface="Inter" pitchFamily="34" charset="-122"/>
                <a:cs typeface="Inter" pitchFamily="34" charset="-120"/>
              </a:rPr>
              <a:t>Maintain agendas and attendance for provided PD.</a:t>
            </a:r>
            <a:endParaRPr lang="en-US" sz="1050"/>
          </a:p>
        </p:txBody>
      </p:sp>
      <p:sp>
        <p:nvSpPr>
          <p:cNvPr id="22" name="Text 14"/>
          <p:cNvSpPr/>
          <p:nvPr/>
        </p:nvSpPr>
        <p:spPr>
          <a:xfrm>
            <a:off x="8597503" y="4720233"/>
            <a:ext cx="117872"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41</a:t>
            </a:r>
            <a:endParaRPr lang="en-US" sz="834"/>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2">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376833" y="1857375"/>
            <a:ext cx="8390333" cy="1428750"/>
          </a:xfrm>
          <a:prstGeom prst="rect">
            <a:avLst/>
          </a:prstGeom>
          <a:noFill/>
          <a:ln/>
        </p:spPr>
        <p:txBody>
          <a:bodyPr wrap="none" lIns="0" tIns="0" rIns="0" bIns="0" rtlCol="0" anchor="t">
            <a:spAutoFit/>
          </a:bodyPr>
          <a:lstStyle/>
          <a:p>
            <a:pPr marL="0" indent="0" algn="l">
              <a:lnSpc>
                <a:spcPts val="10100"/>
              </a:lnSpc>
              <a:buNone/>
            </a:pPr>
            <a:r>
              <a:rPr lang="en-US" sz="7773" b="1">
                <a:solidFill>
                  <a:srgbClr val="FDFBF7">
                    <a:alpha val="10000"/>
                  </a:srgbClr>
                </a:solidFill>
                <a:latin typeface="Playfair Display" pitchFamily="34" charset="0"/>
                <a:ea typeface="Playfair Display" pitchFamily="34" charset="-122"/>
                <a:cs typeface="Playfair Display" pitchFamily="34" charset="-120"/>
              </a:rPr>
              <a:t>DCH Application</a:t>
            </a:r>
            <a:endParaRPr lang="en-US" sz="7773"/>
          </a:p>
        </p:txBody>
      </p:sp>
      <p:sp>
        <p:nvSpPr>
          <p:cNvPr id="4" name="Text 1"/>
          <p:cNvSpPr/>
          <p:nvPr/>
        </p:nvSpPr>
        <p:spPr>
          <a:xfrm>
            <a:off x="2047577" y="2062758"/>
            <a:ext cx="5048845"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DCH Application</a:t>
            </a:r>
            <a:endParaRPr lang="en-US" sz="4145"/>
          </a:p>
        </p:txBody>
      </p:sp>
      <p:sp>
        <p:nvSpPr>
          <p:cNvPr id="5" name="Text 2"/>
          <p:cNvSpPr/>
          <p:nvPr/>
        </p:nvSpPr>
        <p:spPr>
          <a:xfrm>
            <a:off x="8572500" y="4720233"/>
            <a:ext cx="142875"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42</a:t>
            </a:r>
            <a:endParaRPr lang="en-US" sz="834"/>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57788"/>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DCH Application</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Overview &amp; Deadline</a:t>
            </a:r>
            <a:endParaRPr lang="en-US" sz="1486"/>
          </a:p>
        </p:txBody>
      </p:sp>
      <p:sp>
        <p:nvSpPr>
          <p:cNvPr id="5" name="Shape 2"/>
          <p:cNvSpPr/>
          <p:nvPr/>
        </p:nvSpPr>
        <p:spPr>
          <a:xfrm>
            <a:off x="571500" y="1657350"/>
            <a:ext cx="3028950" cy="2500313"/>
          </a:xfrm>
          <a:prstGeom prst="rect">
            <a:avLst/>
          </a:prstGeom>
          <a:solidFill>
            <a:srgbClr val="D69E2E">
              <a:alpha val="8000"/>
            </a:srgbClr>
          </a:solidFill>
          <a:ln/>
        </p:spPr>
        <p:txBody>
          <a:bodyPr/>
          <a:lstStyle/>
          <a:p>
            <a:endParaRPr lang="en-US"/>
          </a:p>
        </p:txBody>
      </p:sp>
      <p:sp>
        <p:nvSpPr>
          <p:cNvPr id="6" name="Shape 3"/>
          <p:cNvSpPr/>
          <p:nvPr/>
        </p:nvSpPr>
        <p:spPr>
          <a:xfrm>
            <a:off x="571500" y="1657350"/>
            <a:ext cx="3028950" cy="42863"/>
          </a:xfrm>
          <a:prstGeom prst="rect">
            <a:avLst/>
          </a:prstGeom>
          <a:solidFill>
            <a:srgbClr val="D69E2E"/>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1994892"/>
            <a:ext cx="200025" cy="200025"/>
          </a:xfrm>
          <a:prstGeom prst="rect">
            <a:avLst/>
          </a:prstGeom>
        </p:spPr>
      </p:pic>
      <p:sp>
        <p:nvSpPr>
          <p:cNvPr id="8" name="Text 4"/>
          <p:cNvSpPr/>
          <p:nvPr/>
        </p:nvSpPr>
        <p:spPr>
          <a:xfrm>
            <a:off x="1164431" y="1943100"/>
            <a:ext cx="1159073"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Key Update</a:t>
            </a:r>
            <a:endParaRPr lang="en-US" sz="1704"/>
          </a:p>
        </p:txBody>
      </p:sp>
      <p:sp>
        <p:nvSpPr>
          <p:cNvPr id="9" name="Text 5"/>
          <p:cNvSpPr/>
          <p:nvPr/>
        </p:nvSpPr>
        <p:spPr>
          <a:xfrm>
            <a:off x="857250" y="2389584"/>
            <a:ext cx="2457450" cy="520043"/>
          </a:xfrm>
          <a:prstGeom prst="rect">
            <a:avLst/>
          </a:prstGeom>
          <a:noFill/>
          <a:ln/>
        </p:spPr>
        <p:txBody>
          <a:bodyPr wrap="square" lIns="0" tIns="0" rIns="0" bIns="0" rtlCol="0" anchor="t">
            <a:spAutoFit/>
          </a:bodyPr>
          <a:lstStyle/>
          <a:p>
            <a:pPr marL="0" indent="0" algn="l">
              <a:lnSpc>
                <a:spcPts val="2000"/>
              </a:lnSpc>
              <a:buNone/>
            </a:pPr>
            <a:r>
              <a:rPr lang="en-US" sz="1397" b="1">
                <a:solidFill>
                  <a:srgbClr val="2C3E50"/>
                </a:solidFill>
                <a:latin typeface="Inter" pitchFamily="34" charset="0"/>
                <a:ea typeface="Inter" pitchFamily="34" charset="-122"/>
                <a:cs typeface="Inter" pitchFamily="34" charset="-120"/>
              </a:rPr>
              <a:t>New Deadline: First Business Day in August</a:t>
            </a:r>
            <a:endParaRPr lang="en-US" sz="1397"/>
          </a:p>
        </p:txBody>
      </p:sp>
      <p:sp>
        <p:nvSpPr>
          <p:cNvPr id="10" name="Text 6"/>
          <p:cNvSpPr/>
          <p:nvPr/>
        </p:nvSpPr>
        <p:spPr>
          <a:xfrm>
            <a:off x="857250" y="3016783"/>
            <a:ext cx="2457450" cy="801310"/>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Per MCL 388.1701(3)(b), the deadline for districts to certify their Days and Clock Hours (DCH) report to the department is July 15 and the </a:t>
            </a:r>
            <a:r>
              <a:rPr lang="en-US" sz="885" b="1">
                <a:solidFill>
                  <a:srgbClr val="4A5568"/>
                </a:solidFill>
                <a:latin typeface="Inter" pitchFamily="34" charset="0"/>
                <a:ea typeface="Inter" pitchFamily="34" charset="-122"/>
                <a:cs typeface="Inter" pitchFamily="34" charset="-120"/>
              </a:rPr>
              <a:t>first business day in August</a:t>
            </a:r>
            <a:r>
              <a:rPr lang="en-US" sz="942" b="1">
                <a:solidFill>
                  <a:srgbClr val="4A5568"/>
                </a:solidFill>
                <a:latin typeface="Inter" pitchFamily="34" charset="0"/>
                <a:ea typeface="Inter" pitchFamily="34" charset="-122"/>
                <a:cs typeface="Inter" pitchFamily="34" charset="-120"/>
              </a:rPr>
              <a:t> for ISD Certification.</a:t>
            </a:r>
            <a:endParaRPr lang="en-US" sz="942"/>
          </a:p>
        </p:txBody>
      </p:sp>
      <p:sp>
        <p:nvSpPr>
          <p:cNvPr id="11" name="Text 7"/>
          <p:cNvSpPr/>
          <p:nvPr/>
        </p:nvSpPr>
        <p:spPr>
          <a:xfrm>
            <a:off x="4029075" y="1728788"/>
            <a:ext cx="4543425" cy="342900"/>
          </a:xfrm>
          <a:prstGeom prst="rect">
            <a:avLst/>
          </a:prstGeom>
          <a:noFill/>
          <a:ln/>
        </p:spPr>
        <p:txBody>
          <a:bodyPr wrap="non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Report Overview</a:t>
            </a:r>
            <a:endParaRPr lang="en-US" sz="1808"/>
          </a:p>
        </p:txBody>
      </p:sp>
      <p:sp>
        <p:nvSpPr>
          <p:cNvPr id="12" name="Text 8"/>
          <p:cNvSpPr/>
          <p:nvPr/>
        </p:nvSpPr>
        <p:spPr>
          <a:xfrm>
            <a:off x="4029075" y="2157413"/>
            <a:ext cx="4543425" cy="707231"/>
          </a:xfrm>
          <a:prstGeom prst="rect">
            <a:avLst/>
          </a:prstGeom>
          <a:noFill/>
          <a:ln/>
        </p:spPr>
        <p:txBody>
          <a:bodyPr wrap="square" lIns="340233"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What is it?</a:t>
            </a:r>
            <a:r>
              <a:rPr lang="en-US" sz="1159">
                <a:solidFill>
                  <a:srgbClr val="4A5568"/>
                </a:solidFill>
                <a:latin typeface="Inter" pitchFamily="34" charset="0"/>
                <a:ea typeface="Inter" pitchFamily="34" charset="-122"/>
                <a:cs typeface="Inter" pitchFamily="34" charset="-120"/>
              </a:rPr>
              <a:t> The DCH application is the official report of the actual days and hours of instruction provided by the district during the school year.</a:t>
            </a:r>
            <a:endParaRPr lang="en-US" sz="1159"/>
          </a:p>
        </p:txBody>
      </p:sp>
      <p:sp>
        <p:nvSpPr>
          <p:cNvPr id="13" name="Text 9"/>
          <p:cNvSpPr/>
          <p:nvPr/>
        </p:nvSpPr>
        <p:spPr>
          <a:xfrm>
            <a:off x="4029075" y="2921794"/>
            <a:ext cx="4543425" cy="465640"/>
          </a:xfrm>
          <a:prstGeom prst="rect">
            <a:avLst/>
          </a:prstGeom>
          <a:noFill/>
          <a:ln/>
        </p:spPr>
        <p:txBody>
          <a:bodyPr wrap="square" lIns="340233"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Who must submit?</a:t>
            </a:r>
            <a:r>
              <a:rPr lang="en-US" sz="1159">
                <a:solidFill>
                  <a:srgbClr val="4A5568"/>
                </a:solidFill>
                <a:latin typeface="Inter" pitchFamily="34" charset="0"/>
                <a:ea typeface="Inter" pitchFamily="34" charset="-122"/>
                <a:cs typeface="Inter" pitchFamily="34" charset="-120"/>
              </a:rPr>
              <a:t> All districts must submit the DCH report to their Intermediate School District (ISD) for review and certification.</a:t>
            </a:r>
            <a:endParaRPr lang="en-US" sz="1159"/>
          </a:p>
        </p:txBody>
      </p:sp>
      <p:sp>
        <p:nvSpPr>
          <p:cNvPr id="14" name="Text 10"/>
          <p:cNvSpPr/>
          <p:nvPr/>
        </p:nvSpPr>
        <p:spPr>
          <a:xfrm>
            <a:off x="4029075" y="3527775"/>
            <a:ext cx="4543425" cy="707231"/>
          </a:xfrm>
          <a:prstGeom prst="rect">
            <a:avLst/>
          </a:prstGeom>
          <a:noFill/>
          <a:ln/>
        </p:spPr>
        <p:txBody>
          <a:bodyPr wrap="square" lIns="340233"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Certification Process</a:t>
            </a:r>
            <a:r>
              <a:rPr lang="en-US" sz="1159">
                <a:solidFill>
                  <a:srgbClr val="4A5568"/>
                </a:solidFill>
                <a:latin typeface="Inter" pitchFamily="34" charset="0"/>
                <a:ea typeface="Inter" pitchFamily="34" charset="-122"/>
                <a:cs typeface="Inter" pitchFamily="34" charset="-120"/>
              </a:rPr>
              <a:t> The district certifies the data to the ISD, and the ISD then certifies the data to the Michigan Department of Education (MDE).</a:t>
            </a:r>
            <a:endParaRPr lang="en-US" sz="1159"/>
          </a:p>
        </p:txBody>
      </p:sp>
      <p:sp>
        <p:nvSpPr>
          <p:cNvPr id="15" name="Text 11"/>
          <p:cNvSpPr/>
          <p:nvPr/>
        </p:nvSpPr>
        <p:spPr>
          <a:xfrm>
            <a:off x="4029075" y="4292156"/>
            <a:ext cx="4543425" cy="708207"/>
          </a:xfrm>
          <a:prstGeom prst="rect">
            <a:avLst/>
          </a:prstGeom>
          <a:noFill/>
          <a:ln/>
        </p:spPr>
        <p:txBody>
          <a:bodyPr wrap="square" lIns="340233"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Financial Impact</a:t>
            </a:r>
            <a:r>
              <a:rPr lang="en-US" sz="1159">
                <a:solidFill>
                  <a:srgbClr val="4A5568"/>
                </a:solidFill>
                <a:latin typeface="Inter" pitchFamily="34" charset="0"/>
                <a:ea typeface="Inter" pitchFamily="34" charset="-122"/>
                <a:cs typeface="Inter" pitchFamily="34" charset="-120"/>
              </a:rPr>
              <a:t> Failure to meet the required days or hours or attendance, or failure to submit the report on time, can result in state aid proration.</a:t>
            </a:r>
            <a:endParaRPr lang="en-US" sz="1159"/>
          </a:p>
        </p:txBody>
      </p:sp>
      <p:sp>
        <p:nvSpPr>
          <p:cNvPr id="16" name="Text 12"/>
          <p:cNvSpPr/>
          <p:nvPr/>
        </p:nvSpPr>
        <p:spPr>
          <a:xfrm>
            <a:off x="8570714" y="4842520"/>
            <a:ext cx="144661" cy="137517"/>
          </a:xfrm>
          <a:prstGeom prst="rect">
            <a:avLst/>
          </a:prstGeom>
          <a:noFill/>
          <a:ln/>
        </p:spPr>
        <p:txBody>
          <a:bodyPr wrap="squar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43</a:t>
            </a:r>
            <a:endParaRPr lang="en-US" sz="834"/>
          </a:p>
        </p:txBody>
      </p:sp>
      <p:pic>
        <p:nvPicPr>
          <p:cNvPr id="17" name="Image 2" descr="preencoded.png"/>
          <p:cNvPicPr>
            <a:picLocks noChangeAspect="1"/>
          </p:cNvPicPr>
          <p:nvPr/>
        </p:nvPicPr>
        <p:blipFill>
          <a:blip r:embed="rId5"/>
          <a:stretch>
            <a:fillRect/>
          </a:stretch>
        </p:blipFill>
        <p:spPr>
          <a:xfrm>
            <a:off x="4029075" y="2185988"/>
            <a:ext cx="171450" cy="257175"/>
          </a:xfrm>
          <a:prstGeom prst="rect">
            <a:avLst/>
          </a:prstGeom>
        </p:spPr>
      </p:pic>
      <p:pic>
        <p:nvPicPr>
          <p:cNvPr id="18" name="Image 3" descr="preencoded.png"/>
          <p:cNvPicPr>
            <a:picLocks noChangeAspect="1"/>
          </p:cNvPicPr>
          <p:nvPr/>
        </p:nvPicPr>
        <p:blipFill>
          <a:blip r:embed="rId5"/>
          <a:stretch>
            <a:fillRect/>
          </a:stretch>
        </p:blipFill>
        <p:spPr>
          <a:xfrm>
            <a:off x="4029075" y="2950369"/>
            <a:ext cx="171450" cy="257175"/>
          </a:xfrm>
          <a:prstGeom prst="rect">
            <a:avLst/>
          </a:prstGeom>
        </p:spPr>
      </p:pic>
      <p:pic>
        <p:nvPicPr>
          <p:cNvPr id="19" name="Image 4" descr="preencoded.png"/>
          <p:cNvPicPr>
            <a:picLocks noChangeAspect="1"/>
          </p:cNvPicPr>
          <p:nvPr/>
        </p:nvPicPr>
        <p:blipFill>
          <a:blip r:embed="rId5"/>
          <a:stretch>
            <a:fillRect/>
          </a:stretch>
        </p:blipFill>
        <p:spPr>
          <a:xfrm>
            <a:off x="4029075" y="3556350"/>
            <a:ext cx="171450" cy="257175"/>
          </a:xfrm>
          <a:prstGeom prst="rect">
            <a:avLst/>
          </a:prstGeom>
        </p:spPr>
      </p:pic>
      <p:pic>
        <p:nvPicPr>
          <p:cNvPr id="20" name="Image 5" descr="preencoded.png"/>
          <p:cNvPicPr>
            <a:picLocks noChangeAspect="1"/>
          </p:cNvPicPr>
          <p:nvPr/>
        </p:nvPicPr>
        <p:blipFill>
          <a:blip r:embed="rId5"/>
          <a:stretch>
            <a:fillRect/>
          </a:stretch>
        </p:blipFill>
        <p:spPr>
          <a:xfrm>
            <a:off x="4029075" y="4320731"/>
            <a:ext cx="171450" cy="257175"/>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4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DCH Application</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Reporting Shortfalls</a:t>
            </a:r>
            <a:endParaRPr lang="en-US" sz="1486"/>
          </a:p>
        </p:txBody>
      </p:sp>
      <p:pic>
        <p:nvPicPr>
          <p:cNvPr id="5" name="Image 1" descr="preencoded.png"/>
          <p:cNvPicPr>
            <a:picLocks noChangeAspect="1"/>
          </p:cNvPicPr>
          <p:nvPr/>
        </p:nvPicPr>
        <p:blipFill>
          <a:blip r:embed="rId4"/>
          <a:stretch>
            <a:fillRect/>
          </a:stretch>
        </p:blipFill>
        <p:spPr>
          <a:xfrm>
            <a:off x="571500" y="1710928"/>
            <a:ext cx="571500" cy="571500"/>
          </a:xfrm>
          <a:prstGeom prst="rect">
            <a:avLst/>
          </a:prstGeom>
        </p:spPr>
      </p:pic>
      <p:sp>
        <p:nvSpPr>
          <p:cNvPr id="6" name="Text 2"/>
          <p:cNvSpPr/>
          <p:nvPr/>
        </p:nvSpPr>
        <p:spPr>
          <a:xfrm>
            <a:off x="571500" y="2434233"/>
            <a:ext cx="2914650" cy="260021"/>
          </a:xfrm>
          <a:prstGeom prst="rect">
            <a:avLst/>
          </a:prstGeom>
          <a:noFill/>
          <a:ln/>
        </p:spPr>
        <p:txBody>
          <a:bodyPr wrap="none" lIns="0" tIns="0" rIns="0" bIns="0" rtlCol="0" anchor="t">
            <a:spAutoFit/>
          </a:bodyPr>
          <a:lstStyle/>
          <a:p>
            <a:pPr marL="0" indent="0" algn="l">
              <a:lnSpc>
                <a:spcPts val="2000"/>
              </a:lnSpc>
              <a:buNone/>
            </a:pPr>
            <a:r>
              <a:rPr lang="en-US" sz="1397" b="1">
                <a:solidFill>
                  <a:srgbClr val="2C3E50"/>
                </a:solidFill>
                <a:latin typeface="Playfair Display" pitchFamily="34" charset="0"/>
                <a:ea typeface="Playfair Display" pitchFamily="34" charset="-122"/>
                <a:cs typeface="Playfair Display" pitchFamily="34" charset="-120"/>
              </a:rPr>
              <a:t>Reporting Deficits</a:t>
            </a:r>
            <a:endParaRPr lang="en-US" sz="1397"/>
          </a:p>
        </p:txBody>
      </p:sp>
      <p:sp>
        <p:nvSpPr>
          <p:cNvPr id="7" name="Text 3"/>
          <p:cNvSpPr/>
          <p:nvPr/>
        </p:nvSpPr>
        <p:spPr>
          <a:xfrm>
            <a:off x="571500" y="2765692"/>
            <a:ext cx="2914650" cy="411435"/>
          </a:xfrm>
          <a:prstGeom prst="rect">
            <a:avLst/>
          </a:prstGeom>
          <a:noFill/>
          <a:ln/>
        </p:spPr>
        <p:txBody>
          <a:bodyPr wrap="square" lIns="0" tIns="0" rIns="0" bIns="0" rtlCol="0" anchor="t">
            <a:spAutoFit/>
          </a:bodyPr>
          <a:lstStyle/>
          <a:p>
            <a:pPr marL="0" indent="0" algn="l">
              <a:lnSpc>
                <a:spcPts val="1600"/>
              </a:lnSpc>
              <a:buNone/>
            </a:pPr>
            <a:r>
              <a:rPr lang="en-US" sz="942">
                <a:solidFill>
                  <a:srgbClr val="4A5568"/>
                </a:solidFill>
                <a:latin typeface="Inter" pitchFamily="34" charset="0"/>
                <a:ea typeface="Inter" pitchFamily="34" charset="-122"/>
                <a:cs typeface="Inter" pitchFamily="34" charset="-120"/>
              </a:rPr>
              <a:t>Districts must report any failure to meet statutory days, hours, or attendance.</a:t>
            </a:r>
            <a:endParaRPr lang="en-US" sz="942"/>
          </a:p>
        </p:txBody>
      </p:sp>
      <p:sp>
        <p:nvSpPr>
          <p:cNvPr id="8" name="Shape 4"/>
          <p:cNvSpPr/>
          <p:nvPr/>
        </p:nvSpPr>
        <p:spPr>
          <a:xfrm>
            <a:off x="3771900" y="1614021"/>
            <a:ext cx="4800600" cy="2743200"/>
          </a:xfrm>
          <a:prstGeom prst="rect">
            <a:avLst/>
          </a:prstGeom>
          <a:solidFill>
            <a:srgbClr val="D69E2E">
              <a:alpha val="8000"/>
            </a:srgbClr>
          </a:solidFill>
          <a:ln/>
        </p:spPr>
        <p:txBody>
          <a:bodyPr/>
          <a:lstStyle/>
          <a:p>
            <a:endParaRPr lang="en-US"/>
          </a:p>
        </p:txBody>
      </p:sp>
      <p:sp>
        <p:nvSpPr>
          <p:cNvPr id="9" name="Shape 5"/>
          <p:cNvSpPr/>
          <p:nvPr/>
        </p:nvSpPr>
        <p:spPr>
          <a:xfrm>
            <a:off x="3771900" y="1585913"/>
            <a:ext cx="4800600" cy="42863"/>
          </a:xfrm>
          <a:prstGeom prst="rect">
            <a:avLst/>
          </a:prstGeom>
          <a:solidFill>
            <a:srgbClr val="D69E2E"/>
          </a:solidFill>
          <a:ln/>
        </p:spPr>
        <p:txBody>
          <a:bodyPr/>
          <a:lstStyle/>
          <a:p>
            <a:endParaRPr lang="en-US"/>
          </a:p>
        </p:txBody>
      </p:sp>
      <p:pic>
        <p:nvPicPr>
          <p:cNvPr id="10" name="Image 2" descr="preencoded.png"/>
          <p:cNvPicPr>
            <a:picLocks noChangeAspect="1"/>
          </p:cNvPicPr>
          <p:nvPr/>
        </p:nvPicPr>
        <p:blipFill>
          <a:blip r:embed="rId5"/>
          <a:stretch>
            <a:fillRect/>
          </a:stretch>
        </p:blipFill>
        <p:spPr>
          <a:xfrm>
            <a:off x="3986213" y="1671638"/>
            <a:ext cx="142875" cy="214313"/>
          </a:xfrm>
          <a:prstGeom prst="rect">
            <a:avLst/>
          </a:prstGeom>
        </p:spPr>
      </p:pic>
      <p:sp>
        <p:nvSpPr>
          <p:cNvPr id="11" name="Text 6"/>
          <p:cNvSpPr/>
          <p:nvPr/>
        </p:nvSpPr>
        <p:spPr>
          <a:xfrm>
            <a:off x="4236244" y="1657350"/>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Hours Shortfall</a:t>
            </a:r>
            <a:endParaRPr lang="en-US" sz="1090"/>
          </a:p>
        </p:txBody>
      </p:sp>
      <p:sp>
        <p:nvSpPr>
          <p:cNvPr id="12" name="Text 7"/>
          <p:cNvSpPr/>
          <p:nvPr/>
        </p:nvSpPr>
        <p:spPr>
          <a:xfrm>
            <a:off x="4236244" y="1948458"/>
            <a:ext cx="2731517" cy="199029"/>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State Aid is prorated when hours fall below 1,098.</a:t>
            </a:r>
            <a:endParaRPr lang="en-US" sz="1050"/>
          </a:p>
        </p:txBody>
      </p:sp>
      <p:pic>
        <p:nvPicPr>
          <p:cNvPr id="13" name="Image 3" descr="preencoded.png"/>
          <p:cNvPicPr>
            <a:picLocks noChangeAspect="1"/>
          </p:cNvPicPr>
          <p:nvPr/>
        </p:nvPicPr>
        <p:blipFill>
          <a:blip r:embed="rId5"/>
          <a:stretch>
            <a:fillRect/>
          </a:stretch>
        </p:blipFill>
        <p:spPr>
          <a:xfrm>
            <a:off x="3986213" y="2243138"/>
            <a:ext cx="142875" cy="214313"/>
          </a:xfrm>
          <a:prstGeom prst="rect">
            <a:avLst/>
          </a:prstGeom>
        </p:spPr>
      </p:pic>
      <p:sp>
        <p:nvSpPr>
          <p:cNvPr id="14" name="Text 8"/>
          <p:cNvSpPr/>
          <p:nvPr/>
        </p:nvSpPr>
        <p:spPr>
          <a:xfrm>
            <a:off x="4236244" y="2228850"/>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Days Shortfall</a:t>
            </a:r>
            <a:endParaRPr lang="en-US" sz="1090"/>
          </a:p>
        </p:txBody>
      </p:sp>
      <p:sp>
        <p:nvSpPr>
          <p:cNvPr id="15" name="Text 9"/>
          <p:cNvSpPr/>
          <p:nvPr/>
        </p:nvSpPr>
        <p:spPr>
          <a:xfrm>
            <a:off x="4236244" y="2519958"/>
            <a:ext cx="2842125" cy="199029"/>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State Aid is prorated when days are fewer than 180.</a:t>
            </a:r>
            <a:endParaRPr lang="en-US" sz="1050"/>
          </a:p>
        </p:txBody>
      </p:sp>
      <p:pic>
        <p:nvPicPr>
          <p:cNvPr id="16" name="Image 4" descr="preencoded.png"/>
          <p:cNvPicPr>
            <a:picLocks noChangeAspect="1"/>
          </p:cNvPicPr>
          <p:nvPr/>
        </p:nvPicPr>
        <p:blipFill>
          <a:blip r:embed="rId5"/>
          <a:stretch>
            <a:fillRect/>
          </a:stretch>
        </p:blipFill>
        <p:spPr>
          <a:xfrm>
            <a:off x="3986213" y="2814638"/>
            <a:ext cx="142875" cy="214313"/>
          </a:xfrm>
          <a:prstGeom prst="rect">
            <a:avLst/>
          </a:prstGeom>
        </p:spPr>
      </p:pic>
      <p:sp>
        <p:nvSpPr>
          <p:cNvPr id="17" name="Text 10"/>
          <p:cNvSpPr/>
          <p:nvPr/>
        </p:nvSpPr>
        <p:spPr>
          <a:xfrm>
            <a:off x="4236244" y="2800350"/>
            <a:ext cx="4121944" cy="235744"/>
          </a:xfrm>
          <a:prstGeom prst="rect">
            <a:avLst/>
          </a:prstGeom>
          <a:noFill/>
          <a:ln/>
        </p:spPr>
        <p:txBody>
          <a:bodyPr wrap="non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Attendance Shortfall</a:t>
            </a:r>
            <a:endParaRPr lang="en-US" sz="1090"/>
          </a:p>
        </p:txBody>
      </p:sp>
      <p:sp>
        <p:nvSpPr>
          <p:cNvPr id="18" name="Text 11"/>
          <p:cNvSpPr/>
          <p:nvPr/>
        </p:nvSpPr>
        <p:spPr>
          <a:xfrm>
            <a:off x="4236244" y="3091458"/>
            <a:ext cx="3618309" cy="387548"/>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Days with less than 75% attendance are reported and prorated.</a:t>
            </a:r>
            <a:endParaRPr lang="en-US" sz="1050"/>
          </a:p>
        </p:txBody>
      </p:sp>
      <p:sp>
        <p:nvSpPr>
          <p:cNvPr id="20" name="Text 12"/>
          <p:cNvSpPr/>
          <p:nvPr/>
        </p:nvSpPr>
        <p:spPr>
          <a:xfrm>
            <a:off x="4236244" y="3470963"/>
            <a:ext cx="4121944" cy="235744"/>
          </a:xfrm>
          <a:prstGeom prst="rect">
            <a:avLst/>
          </a:prstGeom>
          <a:noFill/>
          <a:ln/>
        </p:spPr>
        <p:txBody>
          <a:bodyPr wrap="squar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Proration Application</a:t>
            </a:r>
            <a:endParaRPr lang="en-US" sz="1090"/>
          </a:p>
        </p:txBody>
      </p:sp>
      <p:sp>
        <p:nvSpPr>
          <p:cNvPr id="21" name="Text 13"/>
          <p:cNvSpPr/>
          <p:nvPr/>
        </p:nvSpPr>
        <p:spPr>
          <a:xfrm>
            <a:off x="4236244" y="3726070"/>
            <a:ext cx="4023717" cy="417037"/>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department applies the larger of the day or hour proration to avoid double penalties.</a:t>
            </a:r>
            <a:endParaRPr lang="en-US" sz="1050"/>
          </a:p>
        </p:txBody>
      </p:sp>
      <p:sp>
        <p:nvSpPr>
          <p:cNvPr id="22" name="Text 14"/>
          <p:cNvSpPr/>
          <p:nvPr/>
        </p:nvSpPr>
        <p:spPr>
          <a:xfrm>
            <a:off x="8568928" y="4720233"/>
            <a:ext cx="146447"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44</a:t>
            </a:r>
            <a:endParaRPr lang="en-US" sz="834"/>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4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1521619" y="1714500"/>
            <a:ext cx="6100763" cy="1714500"/>
          </a:xfrm>
          <a:prstGeom prst="rect">
            <a:avLst/>
          </a:prstGeom>
          <a:noFill/>
          <a:ln/>
        </p:spPr>
        <p:txBody>
          <a:bodyPr wrap="none" lIns="0" tIns="0" rIns="0" bIns="0" rtlCol="0" anchor="t">
            <a:spAutoFit/>
          </a:bodyPr>
          <a:lstStyle/>
          <a:p>
            <a:pPr marL="0" indent="0" algn="l">
              <a:lnSpc>
                <a:spcPts val="12200"/>
              </a:lnSpc>
              <a:buNone/>
            </a:pPr>
            <a:r>
              <a:rPr lang="en-US" sz="9327" b="1">
                <a:solidFill>
                  <a:srgbClr val="FDFBF7">
                    <a:alpha val="10000"/>
                  </a:srgbClr>
                </a:solidFill>
                <a:latin typeface="Playfair Display" pitchFamily="34" charset="0"/>
                <a:ea typeface="Playfair Display" pitchFamily="34" charset="-122"/>
                <a:cs typeface="Playfair Display" pitchFamily="34" charset="-120"/>
              </a:rPr>
              <a:t>Resources</a:t>
            </a:r>
            <a:endParaRPr lang="en-US" sz="9327"/>
          </a:p>
        </p:txBody>
      </p:sp>
      <p:sp>
        <p:nvSpPr>
          <p:cNvPr id="4" name="Text 1"/>
          <p:cNvSpPr/>
          <p:nvPr/>
        </p:nvSpPr>
        <p:spPr>
          <a:xfrm>
            <a:off x="2930723" y="2062758"/>
            <a:ext cx="3282553" cy="760809"/>
          </a:xfrm>
          <a:prstGeom prst="rect">
            <a:avLst/>
          </a:prstGeom>
          <a:noFill/>
          <a:ln/>
        </p:spPr>
        <p:txBody>
          <a:bodyPr wrap="non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Resources</a:t>
            </a:r>
            <a:endParaRPr lang="en-US" sz="4145"/>
          </a:p>
        </p:txBody>
      </p:sp>
      <p:sp>
        <p:nvSpPr>
          <p:cNvPr id="5" name="Text 2"/>
          <p:cNvSpPr/>
          <p:nvPr/>
        </p:nvSpPr>
        <p:spPr>
          <a:xfrm>
            <a:off x="8574286" y="4720233"/>
            <a:ext cx="141089"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45</a:t>
            </a:r>
            <a:endParaRPr lang="en-US" sz="834"/>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4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214938"/>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Resources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Laws, Rules &amp; Guidance</a:t>
            </a:r>
            <a:endParaRPr lang="en-US" sz="1486"/>
          </a:p>
        </p:txBody>
      </p:sp>
      <p:sp>
        <p:nvSpPr>
          <p:cNvPr id="5" name="Shape 2"/>
          <p:cNvSpPr/>
          <p:nvPr/>
        </p:nvSpPr>
        <p:spPr>
          <a:xfrm>
            <a:off x="571500" y="1800225"/>
            <a:ext cx="3857625" cy="3414713"/>
          </a:xfrm>
          <a:prstGeom prst="rect">
            <a:avLst/>
          </a:prstGeom>
          <a:solidFill>
            <a:srgbClr val="38B2AC">
              <a:alpha val="5000"/>
            </a:srgbClr>
          </a:solidFill>
          <a:ln/>
        </p:spPr>
        <p:txBody>
          <a:bodyPr/>
          <a:lstStyle/>
          <a:p>
            <a:endParaRPr lang="en-US"/>
          </a:p>
        </p:txBody>
      </p:sp>
      <p:sp>
        <p:nvSpPr>
          <p:cNvPr id="6" name="Shape 3"/>
          <p:cNvSpPr/>
          <p:nvPr/>
        </p:nvSpPr>
        <p:spPr>
          <a:xfrm>
            <a:off x="571500" y="1800225"/>
            <a:ext cx="3857625"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2114550"/>
            <a:ext cx="150019" cy="257175"/>
          </a:xfrm>
          <a:prstGeom prst="rect">
            <a:avLst/>
          </a:prstGeom>
        </p:spPr>
      </p:pic>
      <p:sp>
        <p:nvSpPr>
          <p:cNvPr id="8" name="Text 4"/>
          <p:cNvSpPr/>
          <p:nvPr/>
        </p:nvSpPr>
        <p:spPr>
          <a:xfrm>
            <a:off x="1143000" y="2085975"/>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State School Aid Act</a:t>
            </a:r>
            <a:endParaRPr lang="en-US" sz="1193"/>
          </a:p>
        </p:txBody>
      </p:sp>
      <p:sp>
        <p:nvSpPr>
          <p:cNvPr id="9" name="Text 5"/>
          <p:cNvSpPr/>
          <p:nvPr/>
        </p:nvSpPr>
        <p:spPr>
          <a:xfrm>
            <a:off x="1143000" y="2423517"/>
            <a:ext cx="2978944"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MCL 388.1601 et seq. Contains the specific funding requirements, including Section 101 (Days and Hours).</a:t>
            </a:r>
            <a:endParaRPr lang="en-US" sz="1159"/>
          </a:p>
        </p:txBody>
      </p:sp>
      <p:sp>
        <p:nvSpPr>
          <p:cNvPr id="10" name="Text 6"/>
          <p:cNvSpPr/>
          <p:nvPr/>
        </p:nvSpPr>
        <p:spPr>
          <a:xfrm>
            <a:off x="1143000" y="3178969"/>
            <a:ext cx="3000375" cy="171450"/>
          </a:xfrm>
          <a:prstGeom prst="rect">
            <a:avLst/>
          </a:prstGeom>
          <a:noFill/>
          <a:ln/>
        </p:spPr>
        <p:txBody>
          <a:bodyPr wrap="none" lIns="0" tIns="0" rIns="0" bIns="0" rtlCol="0" anchor="t">
            <a:spAutoFit/>
          </a:bodyPr>
          <a:lstStyle/>
          <a:p>
            <a:pPr marL="0" indent="0" algn="l">
              <a:lnSpc>
                <a:spcPts val="1400"/>
              </a:lnSpc>
              <a:buNone/>
            </a:pPr>
            <a:r>
              <a:rPr lang="en-US" sz="834">
                <a:solidFill>
                  <a:srgbClr val="38B2AC"/>
                </a:solidFill>
                <a:latin typeface="Inter" pitchFamily="34" charset="0"/>
                <a:ea typeface="Inter" pitchFamily="34" charset="-122"/>
                <a:cs typeface="Inter" pitchFamily="34" charset="-120"/>
              </a:rPr>
              <a:t>http://legislature.mi.gov/doc.aspx?mcl-388-1701</a:t>
            </a:r>
            <a:endParaRPr lang="en-US" sz="834"/>
          </a:p>
        </p:txBody>
      </p:sp>
      <p:pic>
        <p:nvPicPr>
          <p:cNvPr id="11" name="Image 2" descr="preencoded.png"/>
          <p:cNvPicPr>
            <a:picLocks noChangeAspect="1"/>
          </p:cNvPicPr>
          <p:nvPr/>
        </p:nvPicPr>
        <p:blipFill>
          <a:blip r:embed="rId4"/>
          <a:stretch>
            <a:fillRect/>
          </a:stretch>
        </p:blipFill>
        <p:spPr>
          <a:xfrm>
            <a:off x="857250" y="3593306"/>
            <a:ext cx="150019" cy="257175"/>
          </a:xfrm>
          <a:prstGeom prst="rect">
            <a:avLst/>
          </a:prstGeom>
        </p:spPr>
      </p:pic>
      <p:sp>
        <p:nvSpPr>
          <p:cNvPr id="12" name="Text 7"/>
          <p:cNvSpPr/>
          <p:nvPr/>
        </p:nvSpPr>
        <p:spPr>
          <a:xfrm>
            <a:off x="1143000" y="3564731"/>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Revised School Code</a:t>
            </a:r>
            <a:endParaRPr lang="en-US" sz="1193"/>
          </a:p>
        </p:txBody>
      </p:sp>
      <p:sp>
        <p:nvSpPr>
          <p:cNvPr id="13" name="Text 8"/>
          <p:cNvSpPr/>
          <p:nvPr/>
        </p:nvSpPr>
        <p:spPr>
          <a:xfrm>
            <a:off x="1143000" y="3902273"/>
            <a:ext cx="2682478"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MCL 380.1 et seq. Contains general school laws, including calendar requirements (e.g., Labor Day start).</a:t>
            </a:r>
            <a:endParaRPr lang="en-US" sz="1159"/>
          </a:p>
        </p:txBody>
      </p:sp>
      <p:sp>
        <p:nvSpPr>
          <p:cNvPr id="14" name="Text 9"/>
          <p:cNvSpPr/>
          <p:nvPr/>
        </p:nvSpPr>
        <p:spPr>
          <a:xfrm>
            <a:off x="1143000" y="4657725"/>
            <a:ext cx="3000375" cy="171450"/>
          </a:xfrm>
          <a:prstGeom prst="rect">
            <a:avLst/>
          </a:prstGeom>
          <a:noFill/>
          <a:ln/>
        </p:spPr>
        <p:txBody>
          <a:bodyPr wrap="none" lIns="0" tIns="0" rIns="0" bIns="0" rtlCol="0" anchor="t">
            <a:spAutoFit/>
          </a:bodyPr>
          <a:lstStyle/>
          <a:p>
            <a:pPr marL="0" indent="0" algn="l">
              <a:lnSpc>
                <a:spcPts val="1400"/>
              </a:lnSpc>
              <a:buNone/>
            </a:pPr>
            <a:r>
              <a:rPr lang="en-US" sz="834">
                <a:solidFill>
                  <a:srgbClr val="38B2AC"/>
                </a:solidFill>
                <a:latin typeface="Inter" pitchFamily="34" charset="0"/>
                <a:ea typeface="Inter" pitchFamily="34" charset="-122"/>
                <a:cs typeface="Inter" pitchFamily="34" charset="-120"/>
              </a:rPr>
              <a:t>http://legislature.mi.gov/doc.aspx?mcl-act-451-of-1976</a:t>
            </a:r>
            <a:endParaRPr lang="en-US" sz="834"/>
          </a:p>
        </p:txBody>
      </p:sp>
      <p:sp>
        <p:nvSpPr>
          <p:cNvPr id="15" name="Shape 10"/>
          <p:cNvSpPr/>
          <p:nvPr/>
        </p:nvSpPr>
        <p:spPr>
          <a:xfrm>
            <a:off x="4714875" y="1800225"/>
            <a:ext cx="3857625" cy="3414713"/>
          </a:xfrm>
          <a:prstGeom prst="rect">
            <a:avLst/>
          </a:prstGeom>
          <a:solidFill>
            <a:srgbClr val="38B2AC">
              <a:alpha val="5000"/>
            </a:srgbClr>
          </a:solidFill>
          <a:ln/>
        </p:spPr>
        <p:txBody>
          <a:bodyPr/>
          <a:lstStyle/>
          <a:p>
            <a:endParaRPr lang="en-US"/>
          </a:p>
        </p:txBody>
      </p:sp>
      <p:sp>
        <p:nvSpPr>
          <p:cNvPr id="16" name="Shape 11"/>
          <p:cNvSpPr/>
          <p:nvPr/>
        </p:nvSpPr>
        <p:spPr>
          <a:xfrm>
            <a:off x="4714875" y="1800225"/>
            <a:ext cx="3857625" cy="42863"/>
          </a:xfrm>
          <a:prstGeom prst="rect">
            <a:avLst/>
          </a:prstGeom>
          <a:solidFill>
            <a:srgbClr val="38B2AC"/>
          </a:solidFill>
          <a:ln/>
        </p:spPr>
        <p:txBody>
          <a:bodyPr/>
          <a:lstStyle/>
          <a:p>
            <a:endParaRPr lang="en-US"/>
          </a:p>
        </p:txBody>
      </p:sp>
      <p:pic>
        <p:nvPicPr>
          <p:cNvPr id="17" name="Image 3" descr="preencoded.png"/>
          <p:cNvPicPr>
            <a:picLocks noChangeAspect="1"/>
          </p:cNvPicPr>
          <p:nvPr/>
        </p:nvPicPr>
        <p:blipFill>
          <a:blip r:embed="rId4"/>
          <a:stretch>
            <a:fillRect/>
          </a:stretch>
        </p:blipFill>
        <p:spPr>
          <a:xfrm>
            <a:off x="5000625" y="2114550"/>
            <a:ext cx="150019" cy="257175"/>
          </a:xfrm>
          <a:prstGeom prst="rect">
            <a:avLst/>
          </a:prstGeom>
        </p:spPr>
      </p:pic>
      <p:sp>
        <p:nvSpPr>
          <p:cNvPr id="18" name="Text 12"/>
          <p:cNvSpPr/>
          <p:nvPr/>
        </p:nvSpPr>
        <p:spPr>
          <a:xfrm>
            <a:off x="5286375" y="2085975"/>
            <a:ext cx="3000375"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Pupil Accounting Manual (PAM)</a:t>
            </a:r>
            <a:endParaRPr lang="en-US" sz="1193"/>
          </a:p>
        </p:txBody>
      </p:sp>
      <p:sp>
        <p:nvSpPr>
          <p:cNvPr id="19" name="Text 13"/>
          <p:cNvSpPr/>
          <p:nvPr/>
        </p:nvSpPr>
        <p:spPr>
          <a:xfrm>
            <a:off x="5286375" y="2423517"/>
            <a:ext cx="2880717"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MDE's official guidance on pupil accounting, including detailed rules for counting days and hours.</a:t>
            </a:r>
            <a:endParaRPr lang="en-US" sz="1159"/>
          </a:p>
        </p:txBody>
      </p:sp>
      <p:sp>
        <p:nvSpPr>
          <p:cNvPr id="20" name="Text 14"/>
          <p:cNvSpPr/>
          <p:nvPr/>
        </p:nvSpPr>
        <p:spPr>
          <a:xfrm>
            <a:off x="5286375" y="3178969"/>
            <a:ext cx="3000375" cy="342900"/>
          </a:xfrm>
          <a:prstGeom prst="rect">
            <a:avLst/>
          </a:prstGeom>
          <a:noFill/>
          <a:ln/>
        </p:spPr>
        <p:txBody>
          <a:bodyPr wrap="square" lIns="0" tIns="0" rIns="0" bIns="0" rtlCol="0" anchor="t">
            <a:spAutoFit/>
          </a:bodyPr>
          <a:lstStyle/>
          <a:p>
            <a:pPr>
              <a:lnSpc>
                <a:spcPts val="1400"/>
              </a:lnSpc>
            </a:pPr>
            <a:r>
              <a:rPr lang="en-US" sz="834">
                <a:solidFill>
                  <a:srgbClr val="38B2AC"/>
                </a:solidFill>
                <a:latin typeface="Inter" pitchFamily="34" charset="0"/>
                <a:ea typeface="Inter" pitchFamily="34" charset="-122"/>
                <a:cs typeface="Inter" pitchFamily="34" charset="-120"/>
              </a:rPr>
              <a:t>https://www.michigan.gov/mde/services/financial-management/state-aid/related-info/pupil-accounting-information</a:t>
            </a:r>
            <a:endParaRPr lang="en-US" sz="834"/>
          </a:p>
        </p:txBody>
      </p:sp>
      <p:pic>
        <p:nvPicPr>
          <p:cNvPr id="21" name="Image 4" descr="preencoded.png"/>
          <p:cNvPicPr>
            <a:picLocks noChangeAspect="1"/>
          </p:cNvPicPr>
          <p:nvPr/>
        </p:nvPicPr>
        <p:blipFill>
          <a:blip r:embed="rId4"/>
          <a:stretch>
            <a:fillRect/>
          </a:stretch>
        </p:blipFill>
        <p:spPr>
          <a:xfrm>
            <a:off x="5000625" y="3764756"/>
            <a:ext cx="150019" cy="257175"/>
          </a:xfrm>
          <a:prstGeom prst="rect">
            <a:avLst/>
          </a:prstGeom>
        </p:spPr>
      </p:pic>
      <p:sp>
        <p:nvSpPr>
          <p:cNvPr id="22" name="Text 15"/>
          <p:cNvSpPr/>
          <p:nvPr/>
        </p:nvSpPr>
        <p:spPr>
          <a:xfrm>
            <a:off x="5286375" y="3736181"/>
            <a:ext cx="2255426" cy="232756"/>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Inter" pitchFamily="34" charset="0"/>
                <a:ea typeface="Inter" pitchFamily="34" charset="-122"/>
                <a:cs typeface="Inter" pitchFamily="34" charset="-120"/>
              </a:rPr>
              <a:t>Pupil Membership Auditing Manual</a:t>
            </a:r>
            <a:endParaRPr lang="en-US" sz="1193"/>
          </a:p>
        </p:txBody>
      </p:sp>
      <p:sp>
        <p:nvSpPr>
          <p:cNvPr id="23" name="Text 16"/>
          <p:cNvSpPr/>
          <p:nvPr/>
        </p:nvSpPr>
        <p:spPr>
          <a:xfrm>
            <a:off x="5286375" y="4073723"/>
            <a:ext cx="2977158" cy="660797"/>
          </a:xfrm>
          <a:prstGeom prst="rect">
            <a:avLst/>
          </a:prstGeom>
          <a:noFill/>
          <a:ln/>
        </p:spPr>
        <p:txBody>
          <a:bodyPr wrap="square" lIns="0" tIns="0" rIns="0" bIns="0" rtlCol="0" anchor="t">
            <a:spAutoFit/>
          </a:bodyPr>
          <a:lstStyle/>
          <a:p>
            <a:pPr marL="0" indent="0" algn="l">
              <a:lnSpc>
                <a:spcPts val="1900"/>
              </a:lnSpc>
              <a:buNone/>
            </a:pPr>
            <a:r>
              <a:rPr lang="en-US" sz="1159">
                <a:solidFill>
                  <a:srgbClr val="4A5568"/>
                </a:solidFill>
                <a:latin typeface="Inter" pitchFamily="34" charset="0"/>
                <a:ea typeface="Inter" pitchFamily="34" charset="-122"/>
                <a:cs typeface="Inter" pitchFamily="34" charset="-120"/>
              </a:rPr>
              <a:t>The MDE's official guidance for auditors reviewing district pupil accounting records.</a:t>
            </a:r>
            <a:endParaRPr lang="en-US" sz="1159"/>
          </a:p>
        </p:txBody>
      </p:sp>
      <p:sp>
        <p:nvSpPr>
          <p:cNvPr id="24" name="Text 17"/>
          <p:cNvSpPr/>
          <p:nvPr/>
        </p:nvSpPr>
        <p:spPr>
          <a:xfrm>
            <a:off x="5286375" y="4641975"/>
            <a:ext cx="3000375" cy="342900"/>
          </a:xfrm>
          <a:prstGeom prst="rect">
            <a:avLst/>
          </a:prstGeom>
          <a:noFill/>
          <a:ln/>
        </p:spPr>
        <p:txBody>
          <a:bodyPr wrap="square" lIns="0" tIns="0" rIns="0" bIns="0" rtlCol="0" anchor="t">
            <a:spAutoFit/>
          </a:bodyPr>
          <a:lstStyle/>
          <a:p>
            <a:pPr marL="0" indent="0" algn="l">
              <a:lnSpc>
                <a:spcPts val="1400"/>
              </a:lnSpc>
              <a:buNone/>
            </a:pPr>
            <a:r>
              <a:rPr lang="en-US" sz="834">
                <a:solidFill>
                  <a:srgbClr val="38B2AC"/>
                </a:solidFill>
                <a:latin typeface="Inter" pitchFamily="34" charset="0"/>
                <a:ea typeface="Inter" pitchFamily="34" charset="-122"/>
                <a:cs typeface="Inter" pitchFamily="34" charset="-120"/>
              </a:rPr>
              <a:t>https://www.michigan.gov/mde/services/financial-management/state-aid/pupil-accounting</a:t>
            </a:r>
            <a:endParaRPr lang="en-US" sz="834"/>
          </a:p>
        </p:txBody>
      </p:sp>
      <p:sp>
        <p:nvSpPr>
          <p:cNvPr id="25" name="Text 18"/>
          <p:cNvSpPr/>
          <p:nvPr/>
        </p:nvSpPr>
        <p:spPr>
          <a:xfrm>
            <a:off x="8570714" y="4748808"/>
            <a:ext cx="144661"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46</a:t>
            </a:r>
            <a:endParaRPr lang="en-US" sz="834"/>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5715000" cy="411463"/>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Understanding the Lingo</a:t>
            </a:r>
            <a:endParaRPr lang="en-US" sz="2436"/>
          </a:p>
        </p:txBody>
      </p:sp>
      <p:sp>
        <p:nvSpPr>
          <p:cNvPr id="4" name="Text 1"/>
          <p:cNvSpPr/>
          <p:nvPr/>
        </p:nvSpPr>
        <p:spPr>
          <a:xfrm>
            <a:off x="571500" y="1054401"/>
            <a:ext cx="5715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38B2AC"/>
                </a:solidFill>
                <a:latin typeface="Inter" pitchFamily="34" charset="0"/>
                <a:ea typeface="Inter" pitchFamily="34" charset="-122"/>
                <a:cs typeface="Inter" pitchFamily="34" charset="-120"/>
              </a:rPr>
              <a:t>Other Sources of Information</a:t>
            </a:r>
            <a:endParaRPr lang="en-US" sz="1269"/>
          </a:p>
        </p:txBody>
      </p:sp>
      <p:sp>
        <p:nvSpPr>
          <p:cNvPr id="5" name="Shape 2"/>
          <p:cNvSpPr/>
          <p:nvPr/>
        </p:nvSpPr>
        <p:spPr>
          <a:xfrm>
            <a:off x="571500" y="1690195"/>
            <a:ext cx="2476481" cy="2881805"/>
          </a:xfrm>
          <a:prstGeom prst="rect">
            <a:avLst/>
          </a:prstGeom>
          <a:solidFill>
            <a:srgbClr val="FFFFFF">
              <a:alpha val="60000"/>
            </a:srgbClr>
          </a:solidFill>
          <a:ln/>
        </p:spPr>
        <p:txBody>
          <a:bodyPr/>
          <a:lstStyle/>
          <a:p>
            <a:endParaRPr lang="en-US"/>
          </a:p>
        </p:txBody>
      </p:sp>
      <p:sp>
        <p:nvSpPr>
          <p:cNvPr id="6" name="Shape 3"/>
          <p:cNvSpPr/>
          <p:nvPr/>
        </p:nvSpPr>
        <p:spPr>
          <a:xfrm>
            <a:off x="571500" y="1690195"/>
            <a:ext cx="2476481" cy="28575"/>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alphaModFix amt="80000"/>
          </a:blip>
          <a:stretch>
            <a:fillRect/>
          </a:stretch>
        </p:blipFill>
        <p:spPr>
          <a:xfrm>
            <a:off x="785813" y="2042024"/>
            <a:ext cx="171450" cy="171450"/>
          </a:xfrm>
          <a:prstGeom prst="rect">
            <a:avLst/>
          </a:prstGeom>
        </p:spPr>
      </p:pic>
      <p:sp>
        <p:nvSpPr>
          <p:cNvPr id="8" name="Text 4"/>
          <p:cNvSpPr/>
          <p:nvPr/>
        </p:nvSpPr>
        <p:spPr>
          <a:xfrm>
            <a:off x="1064419" y="1975945"/>
            <a:ext cx="807244"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Appeals</a:t>
            </a:r>
            <a:endParaRPr lang="en-US" sz="1704"/>
          </a:p>
        </p:txBody>
      </p:sp>
      <p:sp>
        <p:nvSpPr>
          <p:cNvPr id="9" name="Text 5"/>
          <p:cNvSpPr/>
          <p:nvPr/>
        </p:nvSpPr>
        <p:spPr>
          <a:xfrm>
            <a:off x="785813" y="2493866"/>
            <a:ext cx="2047856" cy="457200"/>
          </a:xfrm>
          <a:prstGeom prst="rect">
            <a:avLst/>
          </a:prstGeom>
          <a:noFill/>
          <a:ln/>
        </p:spPr>
        <p:txBody>
          <a:bodyPr wrap="square" lIns="170053" tIns="0" rIns="0" bIns="0" rtlCol="0" anchor="t">
            <a:spAutoFit/>
          </a:bodyPr>
          <a:lstStyle/>
          <a:p>
            <a:pPr marL="0" indent="0" algn="l">
              <a:lnSpc>
                <a:spcPts val="1800"/>
              </a:lnSpc>
              <a:buNone/>
            </a:pPr>
            <a:r>
              <a:rPr lang="en-US" sz="1050">
                <a:solidFill>
                  <a:srgbClr val="4A5568"/>
                </a:solidFill>
                <a:latin typeface="Inter" pitchFamily="34" charset="0"/>
                <a:ea typeface="Inter" pitchFamily="34" charset="-122"/>
                <a:cs typeface="Inter" pitchFamily="34" charset="-120"/>
              </a:rPr>
              <a:t>Brighton Area Schools (MA 17-4)</a:t>
            </a:r>
            <a:endParaRPr lang="en-US" sz="1050"/>
          </a:p>
        </p:txBody>
      </p:sp>
      <p:sp>
        <p:nvSpPr>
          <p:cNvPr id="10" name="Text 6"/>
          <p:cNvSpPr/>
          <p:nvPr/>
        </p:nvSpPr>
        <p:spPr>
          <a:xfrm>
            <a:off x="785813" y="3093941"/>
            <a:ext cx="2047856" cy="457200"/>
          </a:xfrm>
          <a:prstGeom prst="rect">
            <a:avLst/>
          </a:prstGeom>
          <a:noFill/>
          <a:ln/>
        </p:spPr>
        <p:txBody>
          <a:bodyPr wrap="square" lIns="170053" tIns="0" rIns="0" bIns="0" rtlCol="0" anchor="t">
            <a:spAutoFit/>
          </a:bodyPr>
          <a:lstStyle/>
          <a:p>
            <a:pPr marL="0" indent="0" algn="l">
              <a:lnSpc>
                <a:spcPts val="1800"/>
              </a:lnSpc>
              <a:buNone/>
            </a:pPr>
            <a:r>
              <a:rPr lang="en-US" sz="1050">
                <a:solidFill>
                  <a:srgbClr val="4A5568"/>
                </a:solidFill>
                <a:latin typeface="Inter" pitchFamily="34" charset="0"/>
                <a:ea typeface="Inter" pitchFamily="34" charset="-122"/>
                <a:cs typeface="Inter" pitchFamily="34" charset="-120"/>
              </a:rPr>
              <a:t>Traverse City Area Public Schools (MA 18-6)</a:t>
            </a:r>
            <a:endParaRPr lang="en-US" sz="1050"/>
          </a:p>
        </p:txBody>
      </p:sp>
      <p:sp>
        <p:nvSpPr>
          <p:cNvPr id="11" name="Shape 7"/>
          <p:cNvSpPr/>
          <p:nvPr/>
        </p:nvSpPr>
        <p:spPr>
          <a:xfrm>
            <a:off x="3333731" y="1690195"/>
            <a:ext cx="2476509" cy="2881805"/>
          </a:xfrm>
          <a:prstGeom prst="rect">
            <a:avLst/>
          </a:prstGeom>
          <a:solidFill>
            <a:srgbClr val="FFFFFF">
              <a:alpha val="60000"/>
            </a:srgbClr>
          </a:solidFill>
          <a:ln/>
        </p:spPr>
        <p:txBody>
          <a:bodyPr/>
          <a:lstStyle/>
          <a:p>
            <a:endParaRPr lang="en-US"/>
          </a:p>
        </p:txBody>
      </p:sp>
      <p:sp>
        <p:nvSpPr>
          <p:cNvPr id="12" name="Shape 8"/>
          <p:cNvSpPr/>
          <p:nvPr/>
        </p:nvSpPr>
        <p:spPr>
          <a:xfrm>
            <a:off x="3333731" y="1690195"/>
            <a:ext cx="2476509" cy="28575"/>
          </a:xfrm>
          <a:prstGeom prst="rect">
            <a:avLst/>
          </a:prstGeom>
          <a:solidFill>
            <a:srgbClr val="D69E2E"/>
          </a:solidFill>
          <a:ln/>
        </p:spPr>
        <p:txBody>
          <a:bodyPr/>
          <a:lstStyle/>
          <a:p>
            <a:endParaRPr lang="en-US"/>
          </a:p>
        </p:txBody>
      </p:sp>
      <p:sp>
        <p:nvSpPr>
          <p:cNvPr id="13" name="Text 9"/>
          <p:cNvSpPr/>
          <p:nvPr/>
        </p:nvSpPr>
        <p:spPr>
          <a:xfrm>
            <a:off x="785813" y="2493866"/>
            <a:ext cx="80367" cy="228600"/>
          </a:xfrm>
          <a:prstGeom prst="rect">
            <a:avLst/>
          </a:prstGeom>
          <a:noFill/>
          <a:ln/>
        </p:spPr>
        <p:txBody>
          <a:bodyPr wrap="none" lIns="0" tIns="0" rIns="0" bIns="0" rtlCol="0" anchor="t">
            <a:spAutoFit/>
          </a:bodyPr>
          <a:lstStyle/>
          <a:p>
            <a:pPr marL="0" indent="0" algn="l">
              <a:lnSpc>
                <a:spcPts val="1800"/>
              </a:lnSpc>
              <a:buNone/>
            </a:pPr>
            <a:r>
              <a:rPr lang="en-US" sz="1050">
                <a:solidFill>
                  <a:srgbClr val="A0AEC0"/>
                </a:solidFill>
                <a:latin typeface="Inter" pitchFamily="34" charset="0"/>
                <a:ea typeface="Inter" pitchFamily="34" charset="-122"/>
                <a:cs typeface="Inter" pitchFamily="34" charset="-120"/>
              </a:rPr>
              <a:t>•</a:t>
            </a:r>
            <a:endParaRPr lang="en-US" sz="1050"/>
          </a:p>
        </p:txBody>
      </p:sp>
      <p:sp>
        <p:nvSpPr>
          <p:cNvPr id="14" name="Text 10"/>
          <p:cNvSpPr/>
          <p:nvPr/>
        </p:nvSpPr>
        <p:spPr>
          <a:xfrm>
            <a:off x="785813" y="3093941"/>
            <a:ext cx="80367" cy="228600"/>
          </a:xfrm>
          <a:prstGeom prst="rect">
            <a:avLst/>
          </a:prstGeom>
          <a:noFill/>
          <a:ln/>
        </p:spPr>
        <p:txBody>
          <a:bodyPr wrap="none" lIns="0" tIns="0" rIns="0" bIns="0" rtlCol="0" anchor="t">
            <a:spAutoFit/>
          </a:bodyPr>
          <a:lstStyle/>
          <a:p>
            <a:pPr marL="0" indent="0" algn="l">
              <a:lnSpc>
                <a:spcPts val="1800"/>
              </a:lnSpc>
              <a:buNone/>
            </a:pPr>
            <a:r>
              <a:rPr lang="en-US" sz="1050">
                <a:solidFill>
                  <a:srgbClr val="A0AEC0"/>
                </a:solidFill>
                <a:latin typeface="Inter" pitchFamily="34" charset="0"/>
                <a:ea typeface="Inter" pitchFamily="34" charset="-122"/>
                <a:cs typeface="Inter" pitchFamily="34" charset="-120"/>
              </a:rPr>
              <a:t>•</a:t>
            </a:r>
            <a:endParaRPr lang="en-US" sz="1050"/>
          </a:p>
        </p:txBody>
      </p:sp>
      <p:pic>
        <p:nvPicPr>
          <p:cNvPr id="15" name="Image 2" descr="preencoded.png"/>
          <p:cNvPicPr>
            <a:picLocks noChangeAspect="1"/>
          </p:cNvPicPr>
          <p:nvPr/>
        </p:nvPicPr>
        <p:blipFill>
          <a:blip r:embed="rId5">
            <a:alphaModFix amt="80000"/>
          </a:blip>
          <a:stretch>
            <a:fillRect/>
          </a:stretch>
        </p:blipFill>
        <p:spPr>
          <a:xfrm>
            <a:off x="3548044" y="2042024"/>
            <a:ext cx="214313" cy="171450"/>
          </a:xfrm>
          <a:prstGeom prst="rect">
            <a:avLst/>
          </a:prstGeom>
        </p:spPr>
      </p:pic>
      <p:sp>
        <p:nvSpPr>
          <p:cNvPr id="16" name="Text 11"/>
          <p:cNvSpPr/>
          <p:nvPr/>
        </p:nvSpPr>
        <p:spPr>
          <a:xfrm>
            <a:off x="3869513" y="1975945"/>
            <a:ext cx="1241227"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Court Cases</a:t>
            </a:r>
            <a:endParaRPr lang="en-US" sz="1704"/>
          </a:p>
        </p:txBody>
      </p:sp>
      <p:sp>
        <p:nvSpPr>
          <p:cNvPr id="17" name="Text 12"/>
          <p:cNvSpPr/>
          <p:nvPr/>
        </p:nvSpPr>
        <p:spPr>
          <a:xfrm>
            <a:off x="3548044" y="2493866"/>
            <a:ext cx="2047884" cy="228600"/>
          </a:xfrm>
          <a:prstGeom prst="rect">
            <a:avLst/>
          </a:prstGeom>
          <a:noFill/>
          <a:ln/>
        </p:spPr>
        <p:txBody>
          <a:bodyPr wrap="none" lIns="170053" tIns="0" rIns="0" bIns="0" rtlCol="0" anchor="t">
            <a:spAutoFit/>
          </a:bodyPr>
          <a:lstStyle/>
          <a:p>
            <a:pPr marL="0" indent="0" algn="l">
              <a:lnSpc>
                <a:spcPts val="1800"/>
              </a:lnSpc>
              <a:buNone/>
            </a:pPr>
            <a:r>
              <a:rPr lang="en-US" sz="1050">
                <a:solidFill>
                  <a:srgbClr val="4A5568"/>
                </a:solidFill>
                <a:latin typeface="Inter" pitchFamily="34" charset="0"/>
                <a:ea typeface="Inter" pitchFamily="34" charset="-122"/>
                <a:cs typeface="Inter" pitchFamily="34" charset="-120"/>
              </a:rPr>
              <a:t>Charlotte v Snyder</a:t>
            </a:r>
            <a:endParaRPr lang="en-US" sz="1050"/>
          </a:p>
        </p:txBody>
      </p:sp>
      <p:sp>
        <p:nvSpPr>
          <p:cNvPr id="18" name="Shape 13"/>
          <p:cNvSpPr/>
          <p:nvPr/>
        </p:nvSpPr>
        <p:spPr>
          <a:xfrm>
            <a:off x="6095991" y="1690195"/>
            <a:ext cx="2476481" cy="2881805"/>
          </a:xfrm>
          <a:prstGeom prst="rect">
            <a:avLst/>
          </a:prstGeom>
          <a:solidFill>
            <a:srgbClr val="FFFFFF">
              <a:alpha val="60000"/>
            </a:srgbClr>
          </a:solidFill>
          <a:ln/>
        </p:spPr>
        <p:txBody>
          <a:bodyPr/>
          <a:lstStyle/>
          <a:p>
            <a:endParaRPr lang="en-US"/>
          </a:p>
        </p:txBody>
      </p:sp>
      <p:sp>
        <p:nvSpPr>
          <p:cNvPr id="19" name="Shape 14"/>
          <p:cNvSpPr/>
          <p:nvPr/>
        </p:nvSpPr>
        <p:spPr>
          <a:xfrm>
            <a:off x="6095991" y="1690195"/>
            <a:ext cx="2476481" cy="28575"/>
          </a:xfrm>
          <a:prstGeom prst="rect">
            <a:avLst/>
          </a:prstGeom>
          <a:solidFill>
            <a:srgbClr val="2C3E50"/>
          </a:solidFill>
          <a:ln/>
        </p:spPr>
        <p:txBody>
          <a:bodyPr/>
          <a:lstStyle/>
          <a:p>
            <a:endParaRPr lang="en-US"/>
          </a:p>
        </p:txBody>
      </p:sp>
      <p:sp>
        <p:nvSpPr>
          <p:cNvPr id="20" name="Text 15"/>
          <p:cNvSpPr/>
          <p:nvPr/>
        </p:nvSpPr>
        <p:spPr>
          <a:xfrm>
            <a:off x="3548044" y="2493866"/>
            <a:ext cx="80367" cy="228600"/>
          </a:xfrm>
          <a:prstGeom prst="rect">
            <a:avLst/>
          </a:prstGeom>
          <a:noFill/>
          <a:ln/>
        </p:spPr>
        <p:txBody>
          <a:bodyPr wrap="none" lIns="0" tIns="0" rIns="0" bIns="0" rtlCol="0" anchor="t">
            <a:spAutoFit/>
          </a:bodyPr>
          <a:lstStyle/>
          <a:p>
            <a:pPr marL="0" indent="0" algn="l">
              <a:lnSpc>
                <a:spcPts val="1800"/>
              </a:lnSpc>
              <a:buNone/>
            </a:pPr>
            <a:r>
              <a:rPr lang="en-US" sz="1050">
                <a:solidFill>
                  <a:srgbClr val="A0AEC0"/>
                </a:solidFill>
                <a:latin typeface="Inter" pitchFamily="34" charset="0"/>
                <a:ea typeface="Inter" pitchFamily="34" charset="-122"/>
                <a:cs typeface="Inter" pitchFamily="34" charset="-120"/>
              </a:rPr>
              <a:t>•</a:t>
            </a:r>
            <a:endParaRPr lang="en-US" sz="1050"/>
          </a:p>
        </p:txBody>
      </p:sp>
      <p:pic>
        <p:nvPicPr>
          <p:cNvPr id="21" name="Image 3" descr="preencoded.png"/>
          <p:cNvPicPr>
            <a:picLocks noChangeAspect="1"/>
          </p:cNvPicPr>
          <p:nvPr/>
        </p:nvPicPr>
        <p:blipFill>
          <a:blip r:embed="rId6">
            <a:alphaModFix amt="80000"/>
          </a:blip>
          <a:stretch>
            <a:fillRect/>
          </a:stretch>
        </p:blipFill>
        <p:spPr>
          <a:xfrm>
            <a:off x="6310303" y="2042024"/>
            <a:ext cx="128588" cy="171450"/>
          </a:xfrm>
          <a:prstGeom prst="rect">
            <a:avLst/>
          </a:prstGeom>
        </p:spPr>
      </p:pic>
      <p:sp>
        <p:nvSpPr>
          <p:cNvPr id="22" name="Text 16"/>
          <p:cNvSpPr/>
          <p:nvPr/>
        </p:nvSpPr>
        <p:spPr>
          <a:xfrm>
            <a:off x="6546047" y="1975945"/>
            <a:ext cx="1296591" cy="303609"/>
          </a:xfrm>
          <a:prstGeom prst="rect">
            <a:avLst/>
          </a:prstGeom>
          <a:noFill/>
          <a:ln/>
        </p:spPr>
        <p:txBody>
          <a:bodyPr wrap="none" lIns="0" tIns="0" rIns="0" bIns="0" rtlCol="0" anchor="t">
            <a:spAutoFit/>
          </a:bodyPr>
          <a:lstStyle/>
          <a:p>
            <a:pPr marL="0" indent="0" algn="l">
              <a:lnSpc>
                <a:spcPts val="2200"/>
              </a:lnSpc>
              <a:buNone/>
            </a:pPr>
            <a:r>
              <a:rPr lang="en-US" sz="1704">
                <a:solidFill>
                  <a:srgbClr val="2C3E50"/>
                </a:solidFill>
                <a:latin typeface="Playfair Display" pitchFamily="34" charset="0"/>
                <a:ea typeface="Playfair Display" pitchFamily="34" charset="-122"/>
                <a:cs typeface="Playfair Display" pitchFamily="34" charset="-120"/>
              </a:rPr>
              <a:t>AG Opinions</a:t>
            </a:r>
            <a:endParaRPr lang="en-US" sz="1704"/>
          </a:p>
        </p:txBody>
      </p:sp>
      <p:sp>
        <p:nvSpPr>
          <p:cNvPr id="23" name="Text 17"/>
          <p:cNvSpPr/>
          <p:nvPr/>
        </p:nvSpPr>
        <p:spPr>
          <a:xfrm>
            <a:off x="6310303" y="2493866"/>
            <a:ext cx="2047856" cy="228600"/>
          </a:xfrm>
          <a:prstGeom prst="rect">
            <a:avLst/>
          </a:prstGeom>
          <a:noFill/>
          <a:ln/>
        </p:spPr>
        <p:txBody>
          <a:bodyPr wrap="none" lIns="170053" tIns="0" rIns="0" bIns="0" rtlCol="0" anchor="t">
            <a:spAutoFit/>
          </a:bodyPr>
          <a:lstStyle/>
          <a:p>
            <a:pPr marL="0" indent="0" algn="l">
              <a:lnSpc>
                <a:spcPts val="1800"/>
              </a:lnSpc>
              <a:buNone/>
            </a:pPr>
            <a:r>
              <a:rPr lang="en-US" sz="1050">
                <a:solidFill>
                  <a:srgbClr val="4A5568"/>
                </a:solidFill>
                <a:latin typeface="Inter" pitchFamily="34" charset="0"/>
                <a:ea typeface="Inter" pitchFamily="34" charset="-122"/>
                <a:cs typeface="Inter" pitchFamily="34" charset="-120"/>
              </a:rPr>
              <a:t>2000 AG Op No 7046</a:t>
            </a:r>
            <a:endParaRPr lang="en-US" sz="1050"/>
          </a:p>
        </p:txBody>
      </p:sp>
      <p:sp>
        <p:nvSpPr>
          <p:cNvPr id="24" name="Text 18"/>
          <p:cNvSpPr/>
          <p:nvPr/>
        </p:nvSpPr>
        <p:spPr>
          <a:xfrm>
            <a:off x="8647509" y="4720233"/>
            <a:ext cx="67866"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5</a:t>
            </a:r>
            <a:endParaRPr lang="en-US" sz="834"/>
          </a:p>
        </p:txBody>
      </p:sp>
      <p:sp>
        <p:nvSpPr>
          <p:cNvPr id="25" name="Text 19"/>
          <p:cNvSpPr/>
          <p:nvPr/>
        </p:nvSpPr>
        <p:spPr>
          <a:xfrm>
            <a:off x="6310303" y="2493866"/>
            <a:ext cx="80367" cy="228600"/>
          </a:xfrm>
          <a:prstGeom prst="rect">
            <a:avLst/>
          </a:prstGeom>
          <a:noFill/>
          <a:ln/>
        </p:spPr>
        <p:txBody>
          <a:bodyPr wrap="none" lIns="0" tIns="0" rIns="0" bIns="0" rtlCol="0" anchor="t">
            <a:spAutoFit/>
          </a:bodyPr>
          <a:lstStyle/>
          <a:p>
            <a:pPr marL="0" indent="0" algn="l">
              <a:lnSpc>
                <a:spcPts val="1800"/>
              </a:lnSpc>
              <a:buNone/>
            </a:pPr>
            <a:r>
              <a:rPr lang="en-US" sz="1050">
                <a:solidFill>
                  <a:srgbClr val="A0AEC0"/>
                </a:solidFill>
                <a:latin typeface="Inter" pitchFamily="34" charset="0"/>
                <a:ea typeface="Inter" pitchFamily="34" charset="-122"/>
                <a:cs typeface="Inter" pitchFamily="34" charset="-120"/>
              </a:rPr>
              <a:t>•</a:t>
            </a:r>
            <a:endParaRPr lang="en-US" sz="105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4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Resources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Additional References &amp; Forms</a:t>
            </a:r>
            <a:endParaRPr lang="en-US" sz="1486"/>
          </a:p>
        </p:txBody>
      </p:sp>
      <p:sp>
        <p:nvSpPr>
          <p:cNvPr id="5" name="Shape 2"/>
          <p:cNvSpPr/>
          <p:nvPr/>
        </p:nvSpPr>
        <p:spPr>
          <a:xfrm>
            <a:off x="571500" y="1800225"/>
            <a:ext cx="3857625" cy="3137892"/>
          </a:xfrm>
          <a:prstGeom prst="rect">
            <a:avLst/>
          </a:prstGeom>
          <a:solidFill>
            <a:srgbClr val="38B2AC">
              <a:alpha val="5000"/>
            </a:srgbClr>
          </a:solidFill>
          <a:ln/>
        </p:spPr>
        <p:txBody>
          <a:bodyPr/>
          <a:lstStyle/>
          <a:p>
            <a:endParaRPr lang="en-US"/>
          </a:p>
        </p:txBody>
      </p:sp>
      <p:sp>
        <p:nvSpPr>
          <p:cNvPr id="6" name="Shape 3"/>
          <p:cNvSpPr/>
          <p:nvPr/>
        </p:nvSpPr>
        <p:spPr>
          <a:xfrm>
            <a:off x="571500" y="1800225"/>
            <a:ext cx="3857625"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2131516"/>
            <a:ext cx="137517" cy="157163"/>
          </a:xfrm>
          <a:prstGeom prst="rect">
            <a:avLst/>
          </a:prstGeom>
        </p:spPr>
      </p:pic>
      <p:sp>
        <p:nvSpPr>
          <p:cNvPr id="8" name="Text 4"/>
          <p:cNvSpPr/>
          <p:nvPr/>
        </p:nvSpPr>
        <p:spPr>
          <a:xfrm>
            <a:off x="1080492" y="2085975"/>
            <a:ext cx="2736056" cy="248245"/>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Pupil Accounting Manual (PAM)</a:t>
            </a:r>
            <a:endParaRPr lang="en-US" sz="1295"/>
          </a:p>
        </p:txBody>
      </p:sp>
      <p:sp>
        <p:nvSpPr>
          <p:cNvPr id="9" name="Text 5"/>
          <p:cNvSpPr/>
          <p:nvPr/>
        </p:nvSpPr>
        <p:spPr>
          <a:xfrm>
            <a:off x="857250" y="2405658"/>
            <a:ext cx="3286125" cy="385763"/>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The comprehensive guide for pupil accounting, including days and hours requirements.</a:t>
            </a:r>
            <a:endParaRPr lang="en-US" sz="942"/>
          </a:p>
        </p:txBody>
      </p:sp>
      <p:sp>
        <p:nvSpPr>
          <p:cNvPr id="10" name="Shape 6"/>
          <p:cNvSpPr/>
          <p:nvPr/>
        </p:nvSpPr>
        <p:spPr>
          <a:xfrm>
            <a:off x="1100138" y="2877145"/>
            <a:ext cx="3043238" cy="460772"/>
          </a:xfrm>
          <a:prstGeom prst="rect">
            <a:avLst/>
          </a:prstGeom>
          <a:solidFill>
            <a:srgbClr val="FFFFFF"/>
          </a:solidFill>
          <a:ln/>
        </p:spPr>
        <p:txBody>
          <a:bodyPr/>
          <a:lstStyle/>
          <a:p>
            <a:endParaRPr lang="en-US"/>
          </a:p>
        </p:txBody>
      </p:sp>
      <p:sp>
        <p:nvSpPr>
          <p:cNvPr id="11" name="Shape 7"/>
          <p:cNvSpPr/>
          <p:nvPr/>
        </p:nvSpPr>
        <p:spPr>
          <a:xfrm>
            <a:off x="1100138" y="2877145"/>
            <a:ext cx="3043238" cy="7144"/>
          </a:xfrm>
          <a:prstGeom prst="rect">
            <a:avLst/>
          </a:prstGeom>
          <a:solidFill>
            <a:srgbClr val="E2E8F0"/>
          </a:solidFill>
          <a:ln/>
        </p:spPr>
        <p:txBody>
          <a:bodyPr/>
          <a:lstStyle/>
          <a:p>
            <a:endParaRPr lang="en-US"/>
          </a:p>
        </p:txBody>
      </p:sp>
      <p:sp>
        <p:nvSpPr>
          <p:cNvPr id="12" name="Shape 8"/>
          <p:cNvSpPr/>
          <p:nvPr/>
        </p:nvSpPr>
        <p:spPr>
          <a:xfrm>
            <a:off x="4136231" y="2877145"/>
            <a:ext cx="7144" cy="460772"/>
          </a:xfrm>
          <a:prstGeom prst="rect">
            <a:avLst/>
          </a:prstGeom>
          <a:solidFill>
            <a:srgbClr val="E2E8F0"/>
          </a:solidFill>
          <a:ln/>
        </p:spPr>
        <p:txBody>
          <a:bodyPr/>
          <a:lstStyle/>
          <a:p>
            <a:endParaRPr lang="en-US"/>
          </a:p>
        </p:txBody>
      </p:sp>
      <p:sp>
        <p:nvSpPr>
          <p:cNvPr id="13" name="Shape 9"/>
          <p:cNvSpPr/>
          <p:nvPr/>
        </p:nvSpPr>
        <p:spPr>
          <a:xfrm>
            <a:off x="1100138" y="3330773"/>
            <a:ext cx="3043238" cy="7144"/>
          </a:xfrm>
          <a:prstGeom prst="rect">
            <a:avLst/>
          </a:prstGeom>
          <a:solidFill>
            <a:srgbClr val="E2E8F0"/>
          </a:solidFill>
          <a:ln/>
        </p:spPr>
        <p:txBody>
          <a:bodyPr/>
          <a:lstStyle/>
          <a:p>
            <a:endParaRPr lang="en-US"/>
          </a:p>
        </p:txBody>
      </p:sp>
      <p:sp>
        <p:nvSpPr>
          <p:cNvPr id="14" name="Shape 10"/>
          <p:cNvSpPr/>
          <p:nvPr/>
        </p:nvSpPr>
        <p:spPr>
          <a:xfrm>
            <a:off x="1100138" y="2877145"/>
            <a:ext cx="28575" cy="460772"/>
          </a:xfrm>
          <a:prstGeom prst="rect">
            <a:avLst/>
          </a:prstGeom>
          <a:solidFill>
            <a:srgbClr val="38B2AC"/>
          </a:solidFill>
          <a:ln/>
        </p:spPr>
        <p:txBody>
          <a:bodyPr/>
          <a:lstStyle/>
          <a:p>
            <a:endParaRPr lang="en-US"/>
          </a:p>
        </p:txBody>
      </p:sp>
      <p:sp>
        <p:nvSpPr>
          <p:cNvPr id="15" name="Text 11"/>
          <p:cNvSpPr/>
          <p:nvPr/>
        </p:nvSpPr>
        <p:spPr>
          <a:xfrm>
            <a:off x="1100138" y="2877145"/>
            <a:ext cx="3043238" cy="460772"/>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www.michigan.gov/mde/services/state-aid-and-school-finance/pupil-accounting</a:t>
            </a:r>
            <a:endParaRPr lang="en-US" sz="834"/>
          </a:p>
        </p:txBody>
      </p:sp>
      <p:pic>
        <p:nvPicPr>
          <p:cNvPr id="16" name="Image 2" descr="preencoded.png"/>
          <p:cNvPicPr>
            <a:picLocks noChangeAspect="1"/>
          </p:cNvPicPr>
          <p:nvPr/>
        </p:nvPicPr>
        <p:blipFill>
          <a:blip r:embed="rId5"/>
          <a:stretch>
            <a:fillRect/>
          </a:stretch>
        </p:blipFill>
        <p:spPr>
          <a:xfrm>
            <a:off x="857250" y="3619202"/>
            <a:ext cx="117872" cy="157163"/>
          </a:xfrm>
          <a:prstGeom prst="rect">
            <a:avLst/>
          </a:prstGeom>
        </p:spPr>
      </p:pic>
      <p:sp>
        <p:nvSpPr>
          <p:cNvPr id="17" name="Text 12"/>
          <p:cNvSpPr/>
          <p:nvPr/>
        </p:nvSpPr>
        <p:spPr>
          <a:xfrm>
            <a:off x="1060847" y="3573661"/>
            <a:ext cx="2752357" cy="215636"/>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Pupil Membership Auditing Manual</a:t>
            </a:r>
            <a:endParaRPr lang="en-US" sz="1295"/>
          </a:p>
        </p:txBody>
      </p:sp>
      <p:sp>
        <p:nvSpPr>
          <p:cNvPr id="18" name="Text 13"/>
          <p:cNvSpPr/>
          <p:nvPr/>
        </p:nvSpPr>
        <p:spPr>
          <a:xfrm>
            <a:off x="857250" y="3893344"/>
            <a:ext cx="3286125" cy="385763"/>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Guidance for ISDs and auditors on verifying pupil accounting data.</a:t>
            </a:r>
            <a:endParaRPr lang="en-US" sz="942"/>
          </a:p>
        </p:txBody>
      </p:sp>
      <p:sp>
        <p:nvSpPr>
          <p:cNvPr id="19" name="Shape 14"/>
          <p:cNvSpPr/>
          <p:nvPr/>
        </p:nvSpPr>
        <p:spPr>
          <a:xfrm>
            <a:off x="1100138" y="4364831"/>
            <a:ext cx="3043238" cy="460772"/>
          </a:xfrm>
          <a:prstGeom prst="rect">
            <a:avLst/>
          </a:prstGeom>
          <a:solidFill>
            <a:srgbClr val="FFFFFF"/>
          </a:solidFill>
          <a:ln/>
        </p:spPr>
        <p:txBody>
          <a:bodyPr/>
          <a:lstStyle/>
          <a:p>
            <a:endParaRPr lang="en-US"/>
          </a:p>
        </p:txBody>
      </p:sp>
      <p:sp>
        <p:nvSpPr>
          <p:cNvPr id="20" name="Shape 15"/>
          <p:cNvSpPr/>
          <p:nvPr/>
        </p:nvSpPr>
        <p:spPr>
          <a:xfrm>
            <a:off x="1100138" y="4364831"/>
            <a:ext cx="3043238" cy="7144"/>
          </a:xfrm>
          <a:prstGeom prst="rect">
            <a:avLst/>
          </a:prstGeom>
          <a:solidFill>
            <a:srgbClr val="E2E8F0"/>
          </a:solidFill>
          <a:ln/>
        </p:spPr>
        <p:txBody>
          <a:bodyPr/>
          <a:lstStyle/>
          <a:p>
            <a:endParaRPr lang="en-US"/>
          </a:p>
        </p:txBody>
      </p:sp>
      <p:sp>
        <p:nvSpPr>
          <p:cNvPr id="21" name="Shape 16"/>
          <p:cNvSpPr/>
          <p:nvPr/>
        </p:nvSpPr>
        <p:spPr>
          <a:xfrm>
            <a:off x="4136231" y="4364831"/>
            <a:ext cx="7144" cy="460772"/>
          </a:xfrm>
          <a:prstGeom prst="rect">
            <a:avLst/>
          </a:prstGeom>
          <a:solidFill>
            <a:srgbClr val="E2E8F0"/>
          </a:solidFill>
          <a:ln/>
        </p:spPr>
        <p:txBody>
          <a:bodyPr/>
          <a:lstStyle/>
          <a:p>
            <a:endParaRPr lang="en-US"/>
          </a:p>
        </p:txBody>
      </p:sp>
      <p:sp>
        <p:nvSpPr>
          <p:cNvPr id="22" name="Shape 17"/>
          <p:cNvSpPr/>
          <p:nvPr/>
        </p:nvSpPr>
        <p:spPr>
          <a:xfrm>
            <a:off x="1100138" y="4818459"/>
            <a:ext cx="3043238" cy="7144"/>
          </a:xfrm>
          <a:prstGeom prst="rect">
            <a:avLst/>
          </a:prstGeom>
          <a:solidFill>
            <a:srgbClr val="E2E8F0"/>
          </a:solidFill>
          <a:ln/>
        </p:spPr>
        <p:txBody>
          <a:bodyPr/>
          <a:lstStyle/>
          <a:p>
            <a:endParaRPr lang="en-US"/>
          </a:p>
        </p:txBody>
      </p:sp>
      <p:sp>
        <p:nvSpPr>
          <p:cNvPr id="23" name="Shape 18"/>
          <p:cNvSpPr/>
          <p:nvPr/>
        </p:nvSpPr>
        <p:spPr>
          <a:xfrm>
            <a:off x="1100138" y="4364831"/>
            <a:ext cx="28575" cy="460772"/>
          </a:xfrm>
          <a:prstGeom prst="rect">
            <a:avLst/>
          </a:prstGeom>
          <a:solidFill>
            <a:srgbClr val="38B2AC"/>
          </a:solidFill>
          <a:ln/>
        </p:spPr>
        <p:txBody>
          <a:bodyPr/>
          <a:lstStyle/>
          <a:p>
            <a:endParaRPr lang="en-US"/>
          </a:p>
        </p:txBody>
      </p:sp>
      <p:sp>
        <p:nvSpPr>
          <p:cNvPr id="24" name="Text 19"/>
          <p:cNvSpPr/>
          <p:nvPr/>
        </p:nvSpPr>
        <p:spPr>
          <a:xfrm>
            <a:off x="1100138" y="4364831"/>
            <a:ext cx="3043238" cy="460772"/>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www.michigan.gov/mde/services/state-aid-and-school-finance/pupil-auditing</a:t>
            </a:r>
            <a:endParaRPr lang="en-US" sz="834"/>
          </a:p>
        </p:txBody>
      </p:sp>
      <p:sp>
        <p:nvSpPr>
          <p:cNvPr id="25" name="Shape 20"/>
          <p:cNvSpPr/>
          <p:nvPr/>
        </p:nvSpPr>
        <p:spPr>
          <a:xfrm>
            <a:off x="4714875" y="1800225"/>
            <a:ext cx="3857625" cy="3137892"/>
          </a:xfrm>
          <a:prstGeom prst="rect">
            <a:avLst/>
          </a:prstGeom>
          <a:solidFill>
            <a:srgbClr val="38B2AC">
              <a:alpha val="5000"/>
            </a:srgbClr>
          </a:solidFill>
          <a:ln/>
        </p:spPr>
        <p:txBody>
          <a:bodyPr/>
          <a:lstStyle/>
          <a:p>
            <a:endParaRPr lang="en-US"/>
          </a:p>
        </p:txBody>
      </p:sp>
      <p:sp>
        <p:nvSpPr>
          <p:cNvPr id="26" name="Shape 21"/>
          <p:cNvSpPr/>
          <p:nvPr/>
        </p:nvSpPr>
        <p:spPr>
          <a:xfrm>
            <a:off x="4714875" y="1800225"/>
            <a:ext cx="3857625" cy="42863"/>
          </a:xfrm>
          <a:prstGeom prst="rect">
            <a:avLst/>
          </a:prstGeom>
          <a:solidFill>
            <a:srgbClr val="38B2AC"/>
          </a:solidFill>
          <a:ln/>
        </p:spPr>
        <p:txBody>
          <a:bodyPr/>
          <a:lstStyle/>
          <a:p>
            <a:endParaRPr lang="en-US"/>
          </a:p>
        </p:txBody>
      </p:sp>
      <p:pic>
        <p:nvPicPr>
          <p:cNvPr id="27" name="Image 3" descr="preencoded.png"/>
          <p:cNvPicPr>
            <a:picLocks noChangeAspect="1"/>
          </p:cNvPicPr>
          <p:nvPr/>
        </p:nvPicPr>
        <p:blipFill>
          <a:blip r:embed="rId6"/>
          <a:stretch>
            <a:fillRect/>
          </a:stretch>
        </p:blipFill>
        <p:spPr>
          <a:xfrm>
            <a:off x="5000625" y="2131516"/>
            <a:ext cx="157163" cy="157163"/>
          </a:xfrm>
          <a:prstGeom prst="rect">
            <a:avLst/>
          </a:prstGeom>
        </p:spPr>
      </p:pic>
      <p:sp>
        <p:nvSpPr>
          <p:cNvPr id="28" name="Text 22"/>
          <p:cNvSpPr/>
          <p:nvPr/>
        </p:nvSpPr>
        <p:spPr>
          <a:xfrm>
            <a:off x="5243513" y="2085975"/>
            <a:ext cx="2314575" cy="248245"/>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State Aid &amp; School Finance</a:t>
            </a:r>
            <a:endParaRPr lang="en-US" sz="1295"/>
          </a:p>
        </p:txBody>
      </p:sp>
      <p:sp>
        <p:nvSpPr>
          <p:cNvPr id="29" name="Text 23"/>
          <p:cNvSpPr/>
          <p:nvPr/>
        </p:nvSpPr>
        <p:spPr>
          <a:xfrm>
            <a:off x="5000625" y="2405658"/>
            <a:ext cx="3286125" cy="385763"/>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Main landing page for state aid updates, financial reports, and guidance.</a:t>
            </a:r>
            <a:endParaRPr lang="en-US" sz="942"/>
          </a:p>
        </p:txBody>
      </p:sp>
      <p:sp>
        <p:nvSpPr>
          <p:cNvPr id="30" name="Shape 24"/>
          <p:cNvSpPr/>
          <p:nvPr/>
        </p:nvSpPr>
        <p:spPr>
          <a:xfrm>
            <a:off x="5243513" y="2877145"/>
            <a:ext cx="3043238" cy="460772"/>
          </a:xfrm>
          <a:prstGeom prst="rect">
            <a:avLst/>
          </a:prstGeom>
          <a:solidFill>
            <a:srgbClr val="FFFFFF"/>
          </a:solidFill>
          <a:ln/>
        </p:spPr>
        <p:txBody>
          <a:bodyPr/>
          <a:lstStyle/>
          <a:p>
            <a:endParaRPr lang="en-US"/>
          </a:p>
        </p:txBody>
      </p:sp>
      <p:sp>
        <p:nvSpPr>
          <p:cNvPr id="31" name="Shape 25"/>
          <p:cNvSpPr/>
          <p:nvPr/>
        </p:nvSpPr>
        <p:spPr>
          <a:xfrm>
            <a:off x="5243513" y="2877145"/>
            <a:ext cx="3043238" cy="7144"/>
          </a:xfrm>
          <a:prstGeom prst="rect">
            <a:avLst/>
          </a:prstGeom>
          <a:solidFill>
            <a:srgbClr val="E2E8F0"/>
          </a:solidFill>
          <a:ln/>
        </p:spPr>
        <p:txBody>
          <a:bodyPr/>
          <a:lstStyle/>
          <a:p>
            <a:endParaRPr lang="en-US"/>
          </a:p>
        </p:txBody>
      </p:sp>
      <p:sp>
        <p:nvSpPr>
          <p:cNvPr id="32" name="Shape 26"/>
          <p:cNvSpPr/>
          <p:nvPr/>
        </p:nvSpPr>
        <p:spPr>
          <a:xfrm>
            <a:off x="8279606" y="2877145"/>
            <a:ext cx="7144" cy="460772"/>
          </a:xfrm>
          <a:prstGeom prst="rect">
            <a:avLst/>
          </a:prstGeom>
          <a:solidFill>
            <a:srgbClr val="E2E8F0"/>
          </a:solidFill>
          <a:ln/>
        </p:spPr>
        <p:txBody>
          <a:bodyPr/>
          <a:lstStyle/>
          <a:p>
            <a:endParaRPr lang="en-US"/>
          </a:p>
        </p:txBody>
      </p:sp>
      <p:sp>
        <p:nvSpPr>
          <p:cNvPr id="33" name="Shape 27"/>
          <p:cNvSpPr/>
          <p:nvPr/>
        </p:nvSpPr>
        <p:spPr>
          <a:xfrm>
            <a:off x="5243513" y="3330773"/>
            <a:ext cx="3043238" cy="7144"/>
          </a:xfrm>
          <a:prstGeom prst="rect">
            <a:avLst/>
          </a:prstGeom>
          <a:solidFill>
            <a:srgbClr val="E2E8F0"/>
          </a:solidFill>
          <a:ln/>
        </p:spPr>
        <p:txBody>
          <a:bodyPr/>
          <a:lstStyle/>
          <a:p>
            <a:endParaRPr lang="en-US"/>
          </a:p>
        </p:txBody>
      </p:sp>
      <p:sp>
        <p:nvSpPr>
          <p:cNvPr id="34" name="Shape 28"/>
          <p:cNvSpPr/>
          <p:nvPr/>
        </p:nvSpPr>
        <p:spPr>
          <a:xfrm>
            <a:off x="5243513" y="2877145"/>
            <a:ext cx="28575" cy="460772"/>
          </a:xfrm>
          <a:prstGeom prst="rect">
            <a:avLst/>
          </a:prstGeom>
          <a:solidFill>
            <a:srgbClr val="38B2AC"/>
          </a:solidFill>
          <a:ln/>
        </p:spPr>
        <p:txBody>
          <a:bodyPr/>
          <a:lstStyle/>
          <a:p>
            <a:endParaRPr lang="en-US"/>
          </a:p>
        </p:txBody>
      </p:sp>
      <p:sp>
        <p:nvSpPr>
          <p:cNvPr id="35" name="Text 29"/>
          <p:cNvSpPr/>
          <p:nvPr/>
        </p:nvSpPr>
        <p:spPr>
          <a:xfrm>
            <a:off x="5243513" y="2877145"/>
            <a:ext cx="3043238" cy="340286"/>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www.michigan.gov/sasf</a:t>
            </a:r>
            <a:endParaRPr lang="en-US" sz="834"/>
          </a:p>
        </p:txBody>
      </p:sp>
      <p:pic>
        <p:nvPicPr>
          <p:cNvPr id="36" name="Image 4" descr="preencoded.png"/>
          <p:cNvPicPr>
            <a:picLocks noChangeAspect="1"/>
          </p:cNvPicPr>
          <p:nvPr/>
        </p:nvPicPr>
        <p:blipFill>
          <a:blip r:embed="rId7"/>
          <a:stretch>
            <a:fillRect/>
          </a:stretch>
        </p:blipFill>
        <p:spPr>
          <a:xfrm>
            <a:off x="5000625" y="3619202"/>
            <a:ext cx="176808" cy="157163"/>
          </a:xfrm>
          <a:prstGeom prst="rect">
            <a:avLst/>
          </a:prstGeom>
        </p:spPr>
      </p:pic>
      <p:sp>
        <p:nvSpPr>
          <p:cNvPr id="37" name="Text 30"/>
          <p:cNvSpPr/>
          <p:nvPr/>
        </p:nvSpPr>
        <p:spPr>
          <a:xfrm>
            <a:off x="5263158" y="3573661"/>
            <a:ext cx="1048364" cy="215636"/>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MDE Waivers</a:t>
            </a:r>
            <a:endParaRPr lang="en-US" sz="1295"/>
          </a:p>
        </p:txBody>
      </p:sp>
      <p:sp>
        <p:nvSpPr>
          <p:cNvPr id="38" name="Text 31"/>
          <p:cNvSpPr/>
          <p:nvPr/>
        </p:nvSpPr>
        <p:spPr>
          <a:xfrm>
            <a:off x="5000625" y="3893344"/>
            <a:ext cx="3286125" cy="560859"/>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The waiver applications for additional forgiven time, alternative education, common calendar, alt count day are located here…</a:t>
            </a:r>
            <a:endParaRPr lang="en-US" sz="942"/>
          </a:p>
        </p:txBody>
      </p:sp>
      <p:sp>
        <p:nvSpPr>
          <p:cNvPr id="39" name="Shape 32"/>
          <p:cNvSpPr/>
          <p:nvPr/>
        </p:nvSpPr>
        <p:spPr>
          <a:xfrm>
            <a:off x="5243513" y="4557713"/>
            <a:ext cx="3043238" cy="323255"/>
          </a:xfrm>
          <a:prstGeom prst="rect">
            <a:avLst/>
          </a:prstGeom>
          <a:solidFill>
            <a:srgbClr val="FFFFFF"/>
          </a:solidFill>
          <a:ln/>
        </p:spPr>
        <p:txBody>
          <a:bodyPr/>
          <a:lstStyle/>
          <a:p>
            <a:endParaRPr lang="en-US"/>
          </a:p>
        </p:txBody>
      </p:sp>
      <p:sp>
        <p:nvSpPr>
          <p:cNvPr id="40" name="Shape 33"/>
          <p:cNvSpPr/>
          <p:nvPr/>
        </p:nvSpPr>
        <p:spPr>
          <a:xfrm>
            <a:off x="5243513" y="4557713"/>
            <a:ext cx="3043238" cy="7144"/>
          </a:xfrm>
          <a:prstGeom prst="rect">
            <a:avLst/>
          </a:prstGeom>
          <a:solidFill>
            <a:srgbClr val="E2E8F0"/>
          </a:solidFill>
          <a:ln/>
        </p:spPr>
        <p:txBody>
          <a:bodyPr/>
          <a:lstStyle/>
          <a:p>
            <a:endParaRPr lang="en-US"/>
          </a:p>
        </p:txBody>
      </p:sp>
      <p:sp>
        <p:nvSpPr>
          <p:cNvPr id="41" name="Shape 34"/>
          <p:cNvSpPr/>
          <p:nvPr/>
        </p:nvSpPr>
        <p:spPr>
          <a:xfrm>
            <a:off x="8279606" y="4557713"/>
            <a:ext cx="7144" cy="323255"/>
          </a:xfrm>
          <a:prstGeom prst="rect">
            <a:avLst/>
          </a:prstGeom>
          <a:solidFill>
            <a:srgbClr val="E2E8F0"/>
          </a:solidFill>
          <a:ln/>
        </p:spPr>
        <p:txBody>
          <a:bodyPr/>
          <a:lstStyle/>
          <a:p>
            <a:endParaRPr lang="en-US"/>
          </a:p>
        </p:txBody>
      </p:sp>
      <p:sp>
        <p:nvSpPr>
          <p:cNvPr id="42" name="Shape 35"/>
          <p:cNvSpPr/>
          <p:nvPr/>
        </p:nvSpPr>
        <p:spPr>
          <a:xfrm>
            <a:off x="5243513" y="4873823"/>
            <a:ext cx="3043238" cy="7144"/>
          </a:xfrm>
          <a:prstGeom prst="rect">
            <a:avLst/>
          </a:prstGeom>
          <a:solidFill>
            <a:srgbClr val="E2E8F0"/>
          </a:solidFill>
          <a:ln/>
        </p:spPr>
        <p:txBody>
          <a:bodyPr/>
          <a:lstStyle/>
          <a:p>
            <a:endParaRPr lang="en-US"/>
          </a:p>
        </p:txBody>
      </p:sp>
      <p:sp>
        <p:nvSpPr>
          <p:cNvPr id="43" name="Shape 36"/>
          <p:cNvSpPr/>
          <p:nvPr/>
        </p:nvSpPr>
        <p:spPr>
          <a:xfrm>
            <a:off x="5243513" y="4557713"/>
            <a:ext cx="28575" cy="323255"/>
          </a:xfrm>
          <a:prstGeom prst="rect">
            <a:avLst/>
          </a:prstGeom>
          <a:solidFill>
            <a:srgbClr val="38B2AC"/>
          </a:solidFill>
          <a:ln/>
        </p:spPr>
        <p:txBody>
          <a:bodyPr/>
          <a:lstStyle/>
          <a:p>
            <a:endParaRPr lang="en-US"/>
          </a:p>
        </p:txBody>
      </p:sp>
      <p:sp>
        <p:nvSpPr>
          <p:cNvPr id="44" name="Text 37"/>
          <p:cNvSpPr/>
          <p:nvPr/>
        </p:nvSpPr>
        <p:spPr>
          <a:xfrm>
            <a:off x="5243513" y="4471313"/>
            <a:ext cx="3209342" cy="481350"/>
          </a:xfrm>
          <a:prstGeom prst="rect">
            <a:avLst/>
          </a:prstGeom>
          <a:noFill/>
          <a:ln/>
        </p:spPr>
        <p:txBody>
          <a:bodyPr wrap="square" lIns="127508" tIns="102108" rIns="127508" bIns="102108" rtlCol="0" anchor="t">
            <a:spAutoFit/>
          </a:bodyPr>
          <a:lstStyle/>
          <a:p>
            <a:pPr>
              <a:lnSpc>
                <a:spcPts val="1100"/>
              </a:lnSpc>
            </a:pPr>
            <a:r>
              <a:rPr lang="en-US" sz="834">
                <a:solidFill>
                  <a:srgbClr val="38B2AC"/>
                </a:solidFill>
                <a:latin typeface="Inter" pitchFamily="34" charset="0"/>
                <a:ea typeface="Inter" pitchFamily="34" charset="-122"/>
                <a:cs typeface="Inter" pitchFamily="34" charset="-120"/>
              </a:rPr>
              <a:t>https://www.michigan.gov/mde/services/financial-management/state-aid/related-info/pupil-accounting-information</a:t>
            </a:r>
            <a:endParaRPr lang="en-US" sz="834"/>
          </a:p>
        </p:txBody>
      </p:sp>
      <p:sp>
        <p:nvSpPr>
          <p:cNvPr id="45" name="Text 38"/>
          <p:cNvSpPr/>
          <p:nvPr/>
        </p:nvSpPr>
        <p:spPr>
          <a:xfrm>
            <a:off x="8577858" y="4720233"/>
            <a:ext cx="137517"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47</a:t>
            </a:r>
            <a:endParaRPr lang="en-US" sz="834"/>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4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Resources</a:t>
            </a:r>
            <a:endParaRPr lang="en-US" sz="2436"/>
          </a:p>
        </p:txBody>
      </p:sp>
      <p:sp>
        <p:nvSpPr>
          <p:cNvPr id="4" name="Text 1"/>
          <p:cNvSpPr/>
          <p:nvPr/>
        </p:nvSpPr>
        <p:spPr>
          <a:xfrm>
            <a:off x="571500" y="1100138"/>
            <a:ext cx="8001000" cy="242888"/>
          </a:xfrm>
          <a:prstGeom prst="rect">
            <a:avLst/>
          </a:prstGeom>
          <a:noFill/>
          <a:ln/>
        </p:spPr>
        <p:txBody>
          <a:bodyPr wrap="none" lIns="0" tIns="0" rIns="0" bIns="0" rtlCol="0" anchor="t">
            <a:spAutoFit/>
          </a:bodyPr>
          <a:lstStyle/>
          <a:p>
            <a:pPr marL="0" indent="0" algn="l">
              <a:lnSpc>
                <a:spcPts val="1900"/>
              </a:lnSpc>
              <a:buNone/>
            </a:pPr>
            <a:r>
              <a:rPr lang="en-US" sz="1486">
                <a:solidFill>
                  <a:srgbClr val="D69E2E"/>
                </a:solidFill>
                <a:latin typeface="Inter" pitchFamily="34" charset="0"/>
                <a:ea typeface="Inter" pitchFamily="34" charset="-122"/>
                <a:cs typeface="Inter" pitchFamily="34" charset="-120"/>
              </a:rPr>
              <a:t>Organizations &amp; Contacts</a:t>
            </a:r>
            <a:endParaRPr lang="en-US" sz="1486"/>
          </a:p>
        </p:txBody>
      </p:sp>
      <p:sp>
        <p:nvSpPr>
          <p:cNvPr id="5" name="Shape 2"/>
          <p:cNvSpPr/>
          <p:nvPr/>
        </p:nvSpPr>
        <p:spPr>
          <a:xfrm>
            <a:off x="571500" y="1800225"/>
            <a:ext cx="3857625" cy="3275409"/>
          </a:xfrm>
          <a:prstGeom prst="rect">
            <a:avLst/>
          </a:prstGeom>
          <a:solidFill>
            <a:srgbClr val="38B2AC">
              <a:alpha val="5000"/>
            </a:srgbClr>
          </a:solidFill>
          <a:ln/>
        </p:spPr>
        <p:txBody>
          <a:bodyPr/>
          <a:lstStyle/>
          <a:p>
            <a:endParaRPr lang="en-US"/>
          </a:p>
        </p:txBody>
      </p:sp>
      <p:sp>
        <p:nvSpPr>
          <p:cNvPr id="6" name="Shape 3"/>
          <p:cNvSpPr/>
          <p:nvPr/>
        </p:nvSpPr>
        <p:spPr>
          <a:xfrm>
            <a:off x="571500" y="1800225"/>
            <a:ext cx="3857625" cy="42863"/>
          </a:xfrm>
          <a:prstGeom prst="rect">
            <a:avLst/>
          </a:prstGeom>
          <a:solidFill>
            <a:srgbClr val="38B2AC"/>
          </a:solidFill>
          <a:ln/>
        </p:spPr>
        <p:txBody>
          <a:bodyPr/>
          <a:lstStyle/>
          <a:p>
            <a:endParaRPr lang="en-US"/>
          </a:p>
        </p:txBody>
      </p:sp>
      <p:pic>
        <p:nvPicPr>
          <p:cNvPr id="7" name="Image 1" descr="preencoded.png"/>
          <p:cNvPicPr>
            <a:picLocks noChangeAspect="1"/>
          </p:cNvPicPr>
          <p:nvPr/>
        </p:nvPicPr>
        <p:blipFill>
          <a:blip r:embed="rId4"/>
          <a:stretch>
            <a:fillRect/>
          </a:stretch>
        </p:blipFill>
        <p:spPr>
          <a:xfrm>
            <a:off x="857250" y="2131516"/>
            <a:ext cx="196453" cy="157163"/>
          </a:xfrm>
          <a:prstGeom prst="rect">
            <a:avLst/>
          </a:prstGeom>
        </p:spPr>
      </p:pic>
      <p:sp>
        <p:nvSpPr>
          <p:cNvPr id="8" name="Text 4"/>
          <p:cNvSpPr/>
          <p:nvPr/>
        </p:nvSpPr>
        <p:spPr>
          <a:xfrm>
            <a:off x="1139428" y="2085975"/>
            <a:ext cx="650081" cy="248245"/>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MPAAA</a:t>
            </a:r>
            <a:endParaRPr lang="en-US" sz="1295"/>
          </a:p>
        </p:txBody>
      </p:sp>
      <p:sp>
        <p:nvSpPr>
          <p:cNvPr id="9" name="Text 5"/>
          <p:cNvSpPr/>
          <p:nvPr/>
        </p:nvSpPr>
        <p:spPr>
          <a:xfrm>
            <a:off x="857250" y="2405658"/>
            <a:ext cx="3286125" cy="578644"/>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Michigan Pupil Accounting and Attendance Association. Professional development and resources for pupil accounting staff.</a:t>
            </a:r>
            <a:endParaRPr lang="en-US" sz="942"/>
          </a:p>
        </p:txBody>
      </p:sp>
      <p:sp>
        <p:nvSpPr>
          <p:cNvPr id="10" name="Shape 6"/>
          <p:cNvSpPr/>
          <p:nvPr/>
        </p:nvSpPr>
        <p:spPr>
          <a:xfrm>
            <a:off x="1100138" y="3070027"/>
            <a:ext cx="3043238" cy="323255"/>
          </a:xfrm>
          <a:prstGeom prst="rect">
            <a:avLst/>
          </a:prstGeom>
          <a:solidFill>
            <a:srgbClr val="FFFFFF"/>
          </a:solidFill>
          <a:ln/>
        </p:spPr>
        <p:txBody>
          <a:bodyPr/>
          <a:lstStyle/>
          <a:p>
            <a:endParaRPr lang="en-US"/>
          </a:p>
        </p:txBody>
      </p:sp>
      <p:sp>
        <p:nvSpPr>
          <p:cNvPr id="11" name="Shape 7"/>
          <p:cNvSpPr/>
          <p:nvPr/>
        </p:nvSpPr>
        <p:spPr>
          <a:xfrm>
            <a:off x="1100138" y="3070027"/>
            <a:ext cx="3043238" cy="7144"/>
          </a:xfrm>
          <a:prstGeom prst="rect">
            <a:avLst/>
          </a:prstGeom>
          <a:solidFill>
            <a:srgbClr val="E2E8F0"/>
          </a:solidFill>
          <a:ln/>
        </p:spPr>
        <p:txBody>
          <a:bodyPr/>
          <a:lstStyle/>
          <a:p>
            <a:endParaRPr lang="en-US"/>
          </a:p>
        </p:txBody>
      </p:sp>
      <p:sp>
        <p:nvSpPr>
          <p:cNvPr id="12" name="Shape 8"/>
          <p:cNvSpPr/>
          <p:nvPr/>
        </p:nvSpPr>
        <p:spPr>
          <a:xfrm>
            <a:off x="4136231" y="3070027"/>
            <a:ext cx="7144" cy="323255"/>
          </a:xfrm>
          <a:prstGeom prst="rect">
            <a:avLst/>
          </a:prstGeom>
          <a:solidFill>
            <a:srgbClr val="E2E8F0"/>
          </a:solidFill>
          <a:ln/>
        </p:spPr>
        <p:txBody>
          <a:bodyPr/>
          <a:lstStyle/>
          <a:p>
            <a:endParaRPr lang="en-US"/>
          </a:p>
        </p:txBody>
      </p:sp>
      <p:sp>
        <p:nvSpPr>
          <p:cNvPr id="13" name="Shape 9"/>
          <p:cNvSpPr/>
          <p:nvPr/>
        </p:nvSpPr>
        <p:spPr>
          <a:xfrm>
            <a:off x="1100138" y="3386138"/>
            <a:ext cx="3043238" cy="7144"/>
          </a:xfrm>
          <a:prstGeom prst="rect">
            <a:avLst/>
          </a:prstGeom>
          <a:solidFill>
            <a:srgbClr val="E2E8F0"/>
          </a:solidFill>
          <a:ln/>
        </p:spPr>
        <p:txBody>
          <a:bodyPr/>
          <a:lstStyle/>
          <a:p>
            <a:endParaRPr lang="en-US"/>
          </a:p>
        </p:txBody>
      </p:sp>
      <p:sp>
        <p:nvSpPr>
          <p:cNvPr id="14" name="Shape 10"/>
          <p:cNvSpPr/>
          <p:nvPr/>
        </p:nvSpPr>
        <p:spPr>
          <a:xfrm>
            <a:off x="1100138" y="3070027"/>
            <a:ext cx="28575" cy="323255"/>
          </a:xfrm>
          <a:prstGeom prst="rect">
            <a:avLst/>
          </a:prstGeom>
          <a:solidFill>
            <a:srgbClr val="38B2AC"/>
          </a:solidFill>
          <a:ln/>
        </p:spPr>
        <p:txBody>
          <a:bodyPr/>
          <a:lstStyle/>
          <a:p>
            <a:endParaRPr lang="en-US"/>
          </a:p>
        </p:txBody>
      </p:sp>
      <p:sp>
        <p:nvSpPr>
          <p:cNvPr id="15" name="Text 11"/>
          <p:cNvSpPr/>
          <p:nvPr/>
        </p:nvSpPr>
        <p:spPr>
          <a:xfrm>
            <a:off x="1100138" y="3070027"/>
            <a:ext cx="3043238" cy="323255"/>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www.mpaaa.org</a:t>
            </a:r>
            <a:endParaRPr lang="en-US" sz="834"/>
          </a:p>
        </p:txBody>
      </p:sp>
      <p:pic>
        <p:nvPicPr>
          <p:cNvPr id="16" name="Image 2" descr="preencoded.png"/>
          <p:cNvPicPr>
            <a:picLocks noChangeAspect="1"/>
          </p:cNvPicPr>
          <p:nvPr/>
        </p:nvPicPr>
        <p:blipFill>
          <a:blip r:embed="rId5"/>
          <a:stretch>
            <a:fillRect/>
          </a:stretch>
        </p:blipFill>
        <p:spPr>
          <a:xfrm>
            <a:off x="857250" y="3674566"/>
            <a:ext cx="117872" cy="157163"/>
          </a:xfrm>
          <a:prstGeom prst="rect">
            <a:avLst/>
          </a:prstGeom>
        </p:spPr>
      </p:pic>
      <p:sp>
        <p:nvSpPr>
          <p:cNvPr id="17" name="Text 12"/>
          <p:cNvSpPr/>
          <p:nvPr/>
        </p:nvSpPr>
        <p:spPr>
          <a:xfrm>
            <a:off x="1060847" y="3629025"/>
            <a:ext cx="551855" cy="248245"/>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MSBO</a:t>
            </a:r>
            <a:endParaRPr lang="en-US" sz="1295"/>
          </a:p>
        </p:txBody>
      </p:sp>
      <p:sp>
        <p:nvSpPr>
          <p:cNvPr id="18" name="Text 13"/>
          <p:cNvSpPr/>
          <p:nvPr/>
        </p:nvSpPr>
        <p:spPr>
          <a:xfrm>
            <a:off x="857250" y="3948708"/>
            <a:ext cx="3286125" cy="578644"/>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Michigan School Business Officials. Resources and certification programs for school business professionals.</a:t>
            </a:r>
            <a:endParaRPr lang="en-US" sz="942"/>
          </a:p>
        </p:txBody>
      </p:sp>
      <p:sp>
        <p:nvSpPr>
          <p:cNvPr id="19" name="Shape 14"/>
          <p:cNvSpPr/>
          <p:nvPr/>
        </p:nvSpPr>
        <p:spPr>
          <a:xfrm>
            <a:off x="1100138" y="4613077"/>
            <a:ext cx="3043238" cy="323255"/>
          </a:xfrm>
          <a:prstGeom prst="rect">
            <a:avLst/>
          </a:prstGeom>
          <a:solidFill>
            <a:srgbClr val="FFFFFF"/>
          </a:solidFill>
          <a:ln/>
        </p:spPr>
        <p:txBody>
          <a:bodyPr/>
          <a:lstStyle/>
          <a:p>
            <a:endParaRPr lang="en-US"/>
          </a:p>
        </p:txBody>
      </p:sp>
      <p:sp>
        <p:nvSpPr>
          <p:cNvPr id="20" name="Shape 15"/>
          <p:cNvSpPr/>
          <p:nvPr/>
        </p:nvSpPr>
        <p:spPr>
          <a:xfrm>
            <a:off x="1100138" y="4613077"/>
            <a:ext cx="3043238" cy="7144"/>
          </a:xfrm>
          <a:prstGeom prst="rect">
            <a:avLst/>
          </a:prstGeom>
          <a:solidFill>
            <a:srgbClr val="E2E8F0"/>
          </a:solidFill>
          <a:ln/>
        </p:spPr>
        <p:txBody>
          <a:bodyPr/>
          <a:lstStyle/>
          <a:p>
            <a:endParaRPr lang="en-US"/>
          </a:p>
        </p:txBody>
      </p:sp>
      <p:sp>
        <p:nvSpPr>
          <p:cNvPr id="21" name="Shape 16"/>
          <p:cNvSpPr/>
          <p:nvPr/>
        </p:nvSpPr>
        <p:spPr>
          <a:xfrm>
            <a:off x="4136231" y="4613077"/>
            <a:ext cx="7144" cy="323255"/>
          </a:xfrm>
          <a:prstGeom prst="rect">
            <a:avLst/>
          </a:prstGeom>
          <a:solidFill>
            <a:srgbClr val="E2E8F0"/>
          </a:solidFill>
          <a:ln/>
        </p:spPr>
        <p:txBody>
          <a:bodyPr/>
          <a:lstStyle/>
          <a:p>
            <a:endParaRPr lang="en-US"/>
          </a:p>
        </p:txBody>
      </p:sp>
      <p:sp>
        <p:nvSpPr>
          <p:cNvPr id="22" name="Shape 17"/>
          <p:cNvSpPr/>
          <p:nvPr/>
        </p:nvSpPr>
        <p:spPr>
          <a:xfrm>
            <a:off x="1100138" y="4929188"/>
            <a:ext cx="3043238" cy="7144"/>
          </a:xfrm>
          <a:prstGeom prst="rect">
            <a:avLst/>
          </a:prstGeom>
          <a:solidFill>
            <a:srgbClr val="E2E8F0"/>
          </a:solidFill>
          <a:ln/>
        </p:spPr>
        <p:txBody>
          <a:bodyPr/>
          <a:lstStyle/>
          <a:p>
            <a:endParaRPr lang="en-US"/>
          </a:p>
        </p:txBody>
      </p:sp>
      <p:sp>
        <p:nvSpPr>
          <p:cNvPr id="23" name="Shape 18"/>
          <p:cNvSpPr/>
          <p:nvPr/>
        </p:nvSpPr>
        <p:spPr>
          <a:xfrm>
            <a:off x="1100138" y="4613077"/>
            <a:ext cx="28575" cy="323255"/>
          </a:xfrm>
          <a:prstGeom prst="rect">
            <a:avLst/>
          </a:prstGeom>
          <a:solidFill>
            <a:srgbClr val="38B2AC"/>
          </a:solidFill>
          <a:ln/>
        </p:spPr>
        <p:txBody>
          <a:bodyPr/>
          <a:lstStyle/>
          <a:p>
            <a:endParaRPr lang="en-US"/>
          </a:p>
        </p:txBody>
      </p:sp>
      <p:sp>
        <p:nvSpPr>
          <p:cNvPr id="24" name="Text 19"/>
          <p:cNvSpPr/>
          <p:nvPr/>
        </p:nvSpPr>
        <p:spPr>
          <a:xfrm>
            <a:off x="1100138" y="4613077"/>
            <a:ext cx="3043238" cy="323255"/>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www.msbo.org</a:t>
            </a:r>
            <a:endParaRPr lang="en-US" sz="834"/>
          </a:p>
        </p:txBody>
      </p:sp>
      <p:sp>
        <p:nvSpPr>
          <p:cNvPr id="25" name="Shape 20"/>
          <p:cNvSpPr/>
          <p:nvPr/>
        </p:nvSpPr>
        <p:spPr>
          <a:xfrm>
            <a:off x="4714875" y="1800225"/>
            <a:ext cx="3857625" cy="3275409"/>
          </a:xfrm>
          <a:prstGeom prst="rect">
            <a:avLst/>
          </a:prstGeom>
          <a:solidFill>
            <a:srgbClr val="38B2AC">
              <a:alpha val="5000"/>
            </a:srgbClr>
          </a:solidFill>
          <a:ln/>
        </p:spPr>
        <p:txBody>
          <a:bodyPr/>
          <a:lstStyle/>
          <a:p>
            <a:endParaRPr lang="en-US"/>
          </a:p>
        </p:txBody>
      </p:sp>
      <p:sp>
        <p:nvSpPr>
          <p:cNvPr id="26" name="Shape 21"/>
          <p:cNvSpPr/>
          <p:nvPr/>
        </p:nvSpPr>
        <p:spPr>
          <a:xfrm>
            <a:off x="4714875" y="1800225"/>
            <a:ext cx="3857625" cy="42863"/>
          </a:xfrm>
          <a:prstGeom prst="rect">
            <a:avLst/>
          </a:prstGeom>
          <a:solidFill>
            <a:srgbClr val="38B2AC"/>
          </a:solidFill>
          <a:ln/>
        </p:spPr>
        <p:txBody>
          <a:bodyPr/>
          <a:lstStyle/>
          <a:p>
            <a:endParaRPr lang="en-US"/>
          </a:p>
        </p:txBody>
      </p:sp>
      <p:pic>
        <p:nvPicPr>
          <p:cNvPr id="27" name="Image 3" descr="preencoded.png"/>
          <p:cNvPicPr>
            <a:picLocks noChangeAspect="1"/>
          </p:cNvPicPr>
          <p:nvPr/>
        </p:nvPicPr>
        <p:blipFill>
          <a:blip r:embed="rId6"/>
          <a:stretch>
            <a:fillRect/>
          </a:stretch>
        </p:blipFill>
        <p:spPr>
          <a:xfrm>
            <a:off x="5000625" y="2131516"/>
            <a:ext cx="157163" cy="157163"/>
          </a:xfrm>
          <a:prstGeom prst="rect">
            <a:avLst/>
          </a:prstGeom>
        </p:spPr>
      </p:pic>
      <p:sp>
        <p:nvSpPr>
          <p:cNvPr id="28" name="Text 22"/>
          <p:cNvSpPr/>
          <p:nvPr/>
        </p:nvSpPr>
        <p:spPr>
          <a:xfrm>
            <a:off x="5243513" y="2085975"/>
            <a:ext cx="2789634" cy="248245"/>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MDE State Aid &amp; School Finance</a:t>
            </a:r>
            <a:endParaRPr lang="en-US" sz="1295"/>
          </a:p>
        </p:txBody>
      </p:sp>
      <p:sp>
        <p:nvSpPr>
          <p:cNvPr id="29" name="Text 23"/>
          <p:cNvSpPr/>
          <p:nvPr/>
        </p:nvSpPr>
        <p:spPr>
          <a:xfrm>
            <a:off x="5000625" y="2405658"/>
            <a:ext cx="3286125" cy="385763"/>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The department responsible for administering the State School Aid Act and pupil accounting rules.</a:t>
            </a:r>
            <a:endParaRPr lang="en-US" sz="942"/>
          </a:p>
        </p:txBody>
      </p:sp>
      <p:sp>
        <p:nvSpPr>
          <p:cNvPr id="30" name="Shape 24"/>
          <p:cNvSpPr/>
          <p:nvPr/>
        </p:nvSpPr>
        <p:spPr>
          <a:xfrm>
            <a:off x="5243513" y="2877145"/>
            <a:ext cx="3043238" cy="460772"/>
          </a:xfrm>
          <a:prstGeom prst="rect">
            <a:avLst/>
          </a:prstGeom>
          <a:solidFill>
            <a:srgbClr val="FFFFFF"/>
          </a:solidFill>
          <a:ln/>
        </p:spPr>
        <p:txBody>
          <a:bodyPr/>
          <a:lstStyle/>
          <a:p>
            <a:endParaRPr lang="en-US"/>
          </a:p>
        </p:txBody>
      </p:sp>
      <p:sp>
        <p:nvSpPr>
          <p:cNvPr id="31" name="Shape 25"/>
          <p:cNvSpPr/>
          <p:nvPr/>
        </p:nvSpPr>
        <p:spPr>
          <a:xfrm>
            <a:off x="5243513" y="2877145"/>
            <a:ext cx="3043238" cy="7144"/>
          </a:xfrm>
          <a:prstGeom prst="rect">
            <a:avLst/>
          </a:prstGeom>
          <a:solidFill>
            <a:srgbClr val="E2E8F0"/>
          </a:solidFill>
          <a:ln/>
        </p:spPr>
        <p:txBody>
          <a:bodyPr/>
          <a:lstStyle/>
          <a:p>
            <a:endParaRPr lang="en-US"/>
          </a:p>
        </p:txBody>
      </p:sp>
      <p:sp>
        <p:nvSpPr>
          <p:cNvPr id="32" name="Shape 26"/>
          <p:cNvSpPr/>
          <p:nvPr/>
        </p:nvSpPr>
        <p:spPr>
          <a:xfrm>
            <a:off x="8279606" y="2877145"/>
            <a:ext cx="7144" cy="460772"/>
          </a:xfrm>
          <a:prstGeom prst="rect">
            <a:avLst/>
          </a:prstGeom>
          <a:solidFill>
            <a:srgbClr val="E2E8F0"/>
          </a:solidFill>
          <a:ln/>
        </p:spPr>
        <p:txBody>
          <a:bodyPr/>
          <a:lstStyle/>
          <a:p>
            <a:endParaRPr lang="en-US"/>
          </a:p>
        </p:txBody>
      </p:sp>
      <p:sp>
        <p:nvSpPr>
          <p:cNvPr id="33" name="Shape 27"/>
          <p:cNvSpPr/>
          <p:nvPr/>
        </p:nvSpPr>
        <p:spPr>
          <a:xfrm>
            <a:off x="5243513" y="3330773"/>
            <a:ext cx="3043238" cy="7144"/>
          </a:xfrm>
          <a:prstGeom prst="rect">
            <a:avLst/>
          </a:prstGeom>
          <a:solidFill>
            <a:srgbClr val="E2E8F0"/>
          </a:solidFill>
          <a:ln/>
        </p:spPr>
        <p:txBody>
          <a:bodyPr/>
          <a:lstStyle/>
          <a:p>
            <a:endParaRPr lang="en-US"/>
          </a:p>
        </p:txBody>
      </p:sp>
      <p:sp>
        <p:nvSpPr>
          <p:cNvPr id="34" name="Shape 28"/>
          <p:cNvSpPr/>
          <p:nvPr/>
        </p:nvSpPr>
        <p:spPr>
          <a:xfrm>
            <a:off x="5243513" y="2877145"/>
            <a:ext cx="28575" cy="460772"/>
          </a:xfrm>
          <a:prstGeom prst="rect">
            <a:avLst/>
          </a:prstGeom>
          <a:solidFill>
            <a:srgbClr val="38B2AC"/>
          </a:solidFill>
          <a:ln/>
        </p:spPr>
        <p:txBody>
          <a:bodyPr/>
          <a:lstStyle/>
          <a:p>
            <a:endParaRPr lang="en-US"/>
          </a:p>
        </p:txBody>
      </p:sp>
      <p:sp>
        <p:nvSpPr>
          <p:cNvPr id="35" name="Text 29"/>
          <p:cNvSpPr/>
          <p:nvPr/>
        </p:nvSpPr>
        <p:spPr>
          <a:xfrm>
            <a:off x="5243513" y="2877145"/>
            <a:ext cx="3043238" cy="481350"/>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Phone: (517) 335-0505
Email: mde-sasf@michigan.gov</a:t>
            </a:r>
            <a:endParaRPr lang="en-US" sz="834"/>
          </a:p>
        </p:txBody>
      </p:sp>
      <p:pic>
        <p:nvPicPr>
          <p:cNvPr id="36" name="Image 4" descr="preencoded.png"/>
          <p:cNvPicPr>
            <a:picLocks noChangeAspect="1"/>
          </p:cNvPicPr>
          <p:nvPr/>
        </p:nvPicPr>
        <p:blipFill>
          <a:blip r:embed="rId7"/>
          <a:stretch>
            <a:fillRect/>
          </a:stretch>
        </p:blipFill>
        <p:spPr>
          <a:xfrm>
            <a:off x="5000625" y="3619202"/>
            <a:ext cx="137517" cy="157163"/>
          </a:xfrm>
          <a:prstGeom prst="rect">
            <a:avLst/>
          </a:prstGeom>
        </p:spPr>
      </p:pic>
      <p:sp>
        <p:nvSpPr>
          <p:cNvPr id="37" name="Text 30"/>
          <p:cNvSpPr/>
          <p:nvPr/>
        </p:nvSpPr>
        <p:spPr>
          <a:xfrm>
            <a:off x="5223867" y="3573661"/>
            <a:ext cx="437555" cy="248245"/>
          </a:xfrm>
          <a:prstGeom prst="rect">
            <a:avLst/>
          </a:prstGeom>
          <a:noFill/>
          <a:ln/>
        </p:spPr>
        <p:txBody>
          <a:bodyPr wrap="none" lIns="0" tIns="0" rIns="0" bIns="0" rtlCol="0" anchor="t">
            <a:spAutoFit/>
          </a:bodyPr>
          <a:lstStyle/>
          <a:p>
            <a:pPr marL="0" indent="0" algn="l">
              <a:lnSpc>
                <a:spcPts val="1800"/>
              </a:lnSpc>
              <a:buNone/>
            </a:pPr>
            <a:r>
              <a:rPr lang="en-US" sz="1295" b="1">
                <a:solidFill>
                  <a:srgbClr val="2C3E50"/>
                </a:solidFill>
                <a:latin typeface="Playfair Display" pitchFamily="34" charset="0"/>
                <a:ea typeface="Playfair Display" pitchFamily="34" charset="-122"/>
                <a:cs typeface="Playfair Display" pitchFamily="34" charset="-120"/>
              </a:rPr>
              <a:t>CEPI</a:t>
            </a:r>
            <a:endParaRPr lang="en-US" sz="1295"/>
          </a:p>
        </p:txBody>
      </p:sp>
      <p:sp>
        <p:nvSpPr>
          <p:cNvPr id="38" name="Text 31"/>
          <p:cNvSpPr/>
          <p:nvPr/>
        </p:nvSpPr>
        <p:spPr>
          <a:xfrm>
            <a:off x="5000625" y="3893344"/>
            <a:ext cx="3286125" cy="578644"/>
          </a:xfrm>
          <a:prstGeom prst="rect">
            <a:avLst/>
          </a:prstGeom>
          <a:noFill/>
          <a:ln/>
        </p:spPr>
        <p:txBody>
          <a:bodyPr wrap="square" lIns="289179" tIns="0" rIns="0" bIns="0" rtlCol="0" anchor="t">
            <a:spAutoFit/>
          </a:bodyPr>
          <a:lstStyle/>
          <a:p>
            <a:pPr marL="0" indent="0" algn="l">
              <a:lnSpc>
                <a:spcPts val="1500"/>
              </a:lnSpc>
              <a:buNone/>
            </a:pPr>
            <a:r>
              <a:rPr lang="en-US" sz="942">
                <a:solidFill>
                  <a:srgbClr val="4A5568"/>
                </a:solidFill>
                <a:latin typeface="Inter" pitchFamily="34" charset="0"/>
                <a:ea typeface="Inter" pitchFamily="34" charset="-122"/>
                <a:cs typeface="Inter" pitchFamily="34" charset="-120"/>
              </a:rPr>
              <a:t>Center for Educational Performance and Information. Manages the Michigan Student Data System (MSDS).</a:t>
            </a:r>
            <a:endParaRPr lang="en-US" sz="942"/>
          </a:p>
        </p:txBody>
      </p:sp>
      <p:sp>
        <p:nvSpPr>
          <p:cNvPr id="39" name="Shape 32"/>
          <p:cNvSpPr/>
          <p:nvPr/>
        </p:nvSpPr>
        <p:spPr>
          <a:xfrm>
            <a:off x="5243513" y="4557713"/>
            <a:ext cx="3043238" cy="460772"/>
          </a:xfrm>
          <a:prstGeom prst="rect">
            <a:avLst/>
          </a:prstGeom>
          <a:solidFill>
            <a:srgbClr val="FFFFFF"/>
          </a:solidFill>
          <a:ln/>
        </p:spPr>
        <p:txBody>
          <a:bodyPr/>
          <a:lstStyle/>
          <a:p>
            <a:endParaRPr lang="en-US"/>
          </a:p>
        </p:txBody>
      </p:sp>
      <p:sp>
        <p:nvSpPr>
          <p:cNvPr id="40" name="Shape 33"/>
          <p:cNvSpPr/>
          <p:nvPr/>
        </p:nvSpPr>
        <p:spPr>
          <a:xfrm>
            <a:off x="5243513" y="4557713"/>
            <a:ext cx="3043238" cy="7144"/>
          </a:xfrm>
          <a:prstGeom prst="rect">
            <a:avLst/>
          </a:prstGeom>
          <a:solidFill>
            <a:srgbClr val="E2E8F0"/>
          </a:solidFill>
          <a:ln/>
        </p:spPr>
        <p:txBody>
          <a:bodyPr/>
          <a:lstStyle/>
          <a:p>
            <a:endParaRPr lang="en-US"/>
          </a:p>
        </p:txBody>
      </p:sp>
      <p:sp>
        <p:nvSpPr>
          <p:cNvPr id="41" name="Shape 34"/>
          <p:cNvSpPr/>
          <p:nvPr/>
        </p:nvSpPr>
        <p:spPr>
          <a:xfrm>
            <a:off x="8279606" y="4557713"/>
            <a:ext cx="7144" cy="460772"/>
          </a:xfrm>
          <a:prstGeom prst="rect">
            <a:avLst/>
          </a:prstGeom>
          <a:solidFill>
            <a:srgbClr val="E2E8F0"/>
          </a:solidFill>
          <a:ln/>
        </p:spPr>
        <p:txBody>
          <a:bodyPr/>
          <a:lstStyle/>
          <a:p>
            <a:endParaRPr lang="en-US"/>
          </a:p>
        </p:txBody>
      </p:sp>
      <p:sp>
        <p:nvSpPr>
          <p:cNvPr id="42" name="Shape 35"/>
          <p:cNvSpPr/>
          <p:nvPr/>
        </p:nvSpPr>
        <p:spPr>
          <a:xfrm>
            <a:off x="5243513" y="5011341"/>
            <a:ext cx="3043238" cy="7144"/>
          </a:xfrm>
          <a:prstGeom prst="rect">
            <a:avLst/>
          </a:prstGeom>
          <a:solidFill>
            <a:srgbClr val="E2E8F0"/>
          </a:solidFill>
          <a:ln/>
        </p:spPr>
        <p:txBody>
          <a:bodyPr/>
          <a:lstStyle/>
          <a:p>
            <a:endParaRPr lang="en-US"/>
          </a:p>
        </p:txBody>
      </p:sp>
      <p:sp>
        <p:nvSpPr>
          <p:cNvPr id="43" name="Shape 36"/>
          <p:cNvSpPr/>
          <p:nvPr/>
        </p:nvSpPr>
        <p:spPr>
          <a:xfrm>
            <a:off x="5243513" y="4557713"/>
            <a:ext cx="28575" cy="460772"/>
          </a:xfrm>
          <a:prstGeom prst="rect">
            <a:avLst/>
          </a:prstGeom>
          <a:solidFill>
            <a:srgbClr val="38B2AC"/>
          </a:solidFill>
          <a:ln/>
        </p:spPr>
        <p:txBody>
          <a:bodyPr/>
          <a:lstStyle/>
          <a:p>
            <a:endParaRPr lang="en-US"/>
          </a:p>
        </p:txBody>
      </p:sp>
      <p:sp>
        <p:nvSpPr>
          <p:cNvPr id="44" name="Text 37"/>
          <p:cNvSpPr/>
          <p:nvPr/>
        </p:nvSpPr>
        <p:spPr>
          <a:xfrm>
            <a:off x="5243513" y="4557713"/>
            <a:ext cx="3043238" cy="460772"/>
          </a:xfrm>
          <a:prstGeom prst="rect">
            <a:avLst/>
          </a:prstGeom>
          <a:noFill/>
          <a:ln/>
        </p:spPr>
        <p:txBody>
          <a:bodyPr wrap="square" lIns="127508" tIns="102108" rIns="127508" bIns="102108" rtlCol="0" anchor="t">
            <a:spAutoFit/>
          </a:bodyPr>
          <a:lstStyle/>
          <a:p>
            <a:pPr marL="0" indent="0" algn="l">
              <a:lnSpc>
                <a:spcPts val="1100"/>
              </a:lnSpc>
              <a:buNone/>
            </a:pPr>
            <a:r>
              <a:rPr lang="en-US" sz="834">
                <a:solidFill>
                  <a:srgbClr val="38B2AC"/>
                </a:solidFill>
                <a:latin typeface="Inter" pitchFamily="34" charset="0"/>
                <a:ea typeface="Inter" pitchFamily="34" charset="-122"/>
                <a:cs typeface="Inter" pitchFamily="34" charset="-120"/>
              </a:rPr>
              <a:t>www.michigan.gov/cepi
Email: cepi@michigan.gov</a:t>
            </a:r>
            <a:endParaRPr lang="en-US" sz="834"/>
          </a:p>
        </p:txBody>
      </p:sp>
      <p:sp>
        <p:nvSpPr>
          <p:cNvPr id="45" name="Text 38"/>
          <p:cNvSpPr/>
          <p:nvPr/>
        </p:nvSpPr>
        <p:spPr>
          <a:xfrm>
            <a:off x="8570714" y="4720233"/>
            <a:ext cx="144661"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48</a:t>
            </a:r>
            <a:endParaRPr lang="en-US" sz="834"/>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4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2476202" y="640259"/>
            <a:ext cx="4191595" cy="760809"/>
          </a:xfrm>
          <a:prstGeom prst="rect">
            <a:avLst/>
          </a:prstGeom>
          <a:noFill/>
          <a:ln/>
        </p:spPr>
        <p:txBody>
          <a:bodyPr wrap="none" lIns="0" tIns="0" rIns="0" bIns="0" rtlCol="0" anchor="t">
            <a:spAutoFit/>
          </a:bodyPr>
          <a:lstStyle/>
          <a:p>
            <a:pPr marL="0" indent="0" algn="ctr">
              <a:lnSpc>
                <a:spcPts val="5400"/>
              </a:lnSpc>
              <a:buNone/>
            </a:pPr>
            <a:r>
              <a:rPr lang="en-US" sz="4145" b="1">
                <a:solidFill>
                  <a:srgbClr val="2C3E50"/>
                </a:solidFill>
                <a:latin typeface="Playfair Display" pitchFamily="34" charset="0"/>
                <a:ea typeface="Playfair Display" pitchFamily="34" charset="-122"/>
                <a:cs typeface="Playfair Display" pitchFamily="34" charset="-120"/>
              </a:rPr>
              <a:t>Questions?</a:t>
            </a:r>
            <a:endParaRPr lang="en-US" sz="4145"/>
          </a:p>
        </p:txBody>
      </p:sp>
      <p:sp>
        <p:nvSpPr>
          <p:cNvPr id="4" name="Text 1"/>
          <p:cNvSpPr/>
          <p:nvPr/>
        </p:nvSpPr>
        <p:spPr>
          <a:xfrm>
            <a:off x="2476202" y="1729680"/>
            <a:ext cx="4191595" cy="242888"/>
          </a:xfrm>
          <a:prstGeom prst="rect">
            <a:avLst/>
          </a:prstGeom>
          <a:noFill/>
          <a:ln/>
        </p:spPr>
        <p:txBody>
          <a:bodyPr wrap="none" lIns="0" tIns="0" rIns="0" bIns="0" rtlCol="0" anchor="t">
            <a:spAutoFit/>
          </a:bodyPr>
          <a:lstStyle/>
          <a:p>
            <a:pPr marL="0" indent="0" algn="ctr">
              <a:lnSpc>
                <a:spcPts val="1900"/>
              </a:lnSpc>
              <a:buNone/>
            </a:pPr>
            <a:r>
              <a:rPr lang="en-US" sz="1486">
                <a:solidFill>
                  <a:srgbClr val="4A5568"/>
                </a:solidFill>
                <a:latin typeface="Inter" pitchFamily="34" charset="0"/>
                <a:ea typeface="Inter" pitchFamily="34" charset="-122"/>
                <a:cs typeface="Inter" pitchFamily="34" charset="-120"/>
              </a:rPr>
              <a:t>Michigan Department of Education Contacts</a:t>
            </a:r>
            <a:endParaRPr lang="en-US" sz="1486"/>
          </a:p>
        </p:txBody>
      </p:sp>
      <p:sp>
        <p:nvSpPr>
          <p:cNvPr id="5" name="Shape 2"/>
          <p:cNvSpPr/>
          <p:nvPr/>
        </p:nvSpPr>
        <p:spPr>
          <a:xfrm>
            <a:off x="1000125" y="2401193"/>
            <a:ext cx="3357563" cy="2102048"/>
          </a:xfrm>
          <a:prstGeom prst="rect">
            <a:avLst/>
          </a:prstGeom>
          <a:solidFill>
            <a:srgbClr val="FFFFFF"/>
          </a:solidFill>
          <a:ln/>
        </p:spPr>
        <p:txBody>
          <a:bodyPr/>
          <a:lstStyle/>
          <a:p>
            <a:endParaRPr lang="en-US"/>
          </a:p>
        </p:txBody>
      </p:sp>
      <p:sp>
        <p:nvSpPr>
          <p:cNvPr id="6" name="Shape 3"/>
          <p:cNvSpPr/>
          <p:nvPr/>
        </p:nvSpPr>
        <p:spPr>
          <a:xfrm>
            <a:off x="1000125" y="2401193"/>
            <a:ext cx="3357563" cy="57150"/>
          </a:xfrm>
          <a:prstGeom prst="rect">
            <a:avLst/>
          </a:prstGeom>
          <a:solidFill>
            <a:srgbClr val="38B2AC"/>
          </a:solidFill>
          <a:ln/>
        </p:spPr>
        <p:txBody>
          <a:bodyPr/>
          <a:lstStyle/>
          <a:p>
            <a:endParaRPr lang="en-US"/>
          </a:p>
        </p:txBody>
      </p:sp>
      <p:sp>
        <p:nvSpPr>
          <p:cNvPr id="7" name="Shape 4"/>
          <p:cNvSpPr/>
          <p:nvPr/>
        </p:nvSpPr>
        <p:spPr>
          <a:xfrm>
            <a:off x="4350544" y="2401193"/>
            <a:ext cx="7144" cy="2102048"/>
          </a:xfrm>
          <a:prstGeom prst="rect">
            <a:avLst/>
          </a:prstGeom>
          <a:solidFill>
            <a:srgbClr val="E2E8F0"/>
          </a:solidFill>
          <a:ln/>
        </p:spPr>
        <p:txBody>
          <a:bodyPr/>
          <a:lstStyle/>
          <a:p>
            <a:endParaRPr lang="en-US"/>
          </a:p>
        </p:txBody>
      </p:sp>
      <p:sp>
        <p:nvSpPr>
          <p:cNvPr id="8" name="Shape 5"/>
          <p:cNvSpPr/>
          <p:nvPr/>
        </p:nvSpPr>
        <p:spPr>
          <a:xfrm>
            <a:off x="1000125" y="4496098"/>
            <a:ext cx="3357563" cy="7144"/>
          </a:xfrm>
          <a:prstGeom prst="rect">
            <a:avLst/>
          </a:prstGeom>
          <a:solidFill>
            <a:srgbClr val="E2E8F0"/>
          </a:solidFill>
          <a:ln/>
        </p:spPr>
        <p:txBody>
          <a:bodyPr/>
          <a:lstStyle/>
          <a:p>
            <a:endParaRPr lang="en-US"/>
          </a:p>
        </p:txBody>
      </p:sp>
      <p:sp>
        <p:nvSpPr>
          <p:cNvPr id="9" name="Shape 6"/>
          <p:cNvSpPr/>
          <p:nvPr/>
        </p:nvSpPr>
        <p:spPr>
          <a:xfrm>
            <a:off x="1000125" y="2401193"/>
            <a:ext cx="7144" cy="2102048"/>
          </a:xfrm>
          <a:prstGeom prst="rect">
            <a:avLst/>
          </a:prstGeom>
          <a:solidFill>
            <a:srgbClr val="E2E8F0"/>
          </a:solidFill>
          <a:ln/>
        </p:spPr>
        <p:txBody>
          <a:bodyPr/>
          <a:lstStyle/>
          <a:p>
            <a:endParaRPr lang="en-US"/>
          </a:p>
        </p:txBody>
      </p:sp>
      <p:sp>
        <p:nvSpPr>
          <p:cNvPr id="10" name="Text 7"/>
          <p:cNvSpPr/>
          <p:nvPr/>
        </p:nvSpPr>
        <p:spPr>
          <a:xfrm>
            <a:off x="1285875" y="2758380"/>
            <a:ext cx="2778919" cy="342900"/>
          </a:xfrm>
          <a:prstGeom prst="rect">
            <a:avLst/>
          </a:prstGeom>
          <a:noFill/>
          <a:ln/>
        </p:spPr>
        <p:txBody>
          <a:bodyPr wrap="none" lIns="0" tIns="0" rIns="0" bIns="0" rtlCol="0" anchor="t">
            <a:spAutoFit/>
          </a:bodyPr>
          <a:lstStyle/>
          <a:p>
            <a:pPr marL="0" indent="0" algn="ctr">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Jessica Beagle</a:t>
            </a:r>
            <a:endParaRPr lang="en-US" sz="1808"/>
          </a:p>
        </p:txBody>
      </p:sp>
      <p:sp>
        <p:nvSpPr>
          <p:cNvPr id="11" name="Text 8"/>
          <p:cNvSpPr/>
          <p:nvPr/>
        </p:nvSpPr>
        <p:spPr>
          <a:xfrm>
            <a:off x="1285875" y="3172718"/>
            <a:ext cx="2778919" cy="173236"/>
          </a:xfrm>
          <a:prstGeom prst="rect">
            <a:avLst/>
          </a:prstGeom>
          <a:noFill/>
          <a:ln/>
        </p:spPr>
        <p:txBody>
          <a:bodyPr wrap="none" lIns="0" tIns="0" rIns="0" bIns="0" rtlCol="0" anchor="t">
            <a:spAutoFit/>
          </a:bodyPr>
          <a:lstStyle/>
          <a:p>
            <a:pPr marL="0" indent="0" algn="ctr">
              <a:lnSpc>
                <a:spcPts val="1400"/>
              </a:lnSpc>
              <a:buNone/>
            </a:pPr>
            <a:r>
              <a:rPr lang="en-US" sz="987" b="1" kern="0" spc="1">
                <a:solidFill>
                  <a:srgbClr val="38B2AC"/>
                </a:solidFill>
                <a:latin typeface="Inter" pitchFamily="34" charset="0"/>
                <a:ea typeface="Inter" pitchFamily="34" charset="-122"/>
                <a:cs typeface="Inter" pitchFamily="34" charset="-120"/>
              </a:rPr>
              <a:t>STATE AID AND SCHOOL FINANCE</a:t>
            </a:r>
            <a:endParaRPr lang="en-US" sz="987"/>
          </a:p>
        </p:txBody>
      </p:sp>
      <p:pic>
        <p:nvPicPr>
          <p:cNvPr id="12" name="Image 1" descr="preencoded.png"/>
          <p:cNvPicPr>
            <a:picLocks noChangeAspect="1"/>
          </p:cNvPicPr>
          <p:nvPr/>
        </p:nvPicPr>
        <p:blipFill>
          <a:blip r:embed="rId4"/>
          <a:stretch>
            <a:fillRect/>
          </a:stretch>
        </p:blipFill>
        <p:spPr>
          <a:xfrm>
            <a:off x="1593949" y="3569196"/>
            <a:ext cx="214313" cy="171450"/>
          </a:xfrm>
          <a:prstGeom prst="rect">
            <a:avLst/>
          </a:prstGeom>
        </p:spPr>
      </p:pic>
      <p:sp>
        <p:nvSpPr>
          <p:cNvPr id="13" name="Text 9"/>
          <p:cNvSpPr/>
          <p:nvPr/>
        </p:nvSpPr>
        <p:spPr>
          <a:xfrm>
            <a:off x="1951137" y="3560266"/>
            <a:ext cx="1805583" cy="189309"/>
          </a:xfrm>
          <a:prstGeom prst="rect">
            <a:avLst/>
          </a:prstGeom>
          <a:noFill/>
          <a:ln/>
        </p:spPr>
        <p:txBody>
          <a:bodyPr wrap="none" lIns="0" tIns="0" rIns="0" bIns="0" rtlCol="0" anchor="t">
            <a:spAutoFit/>
          </a:bodyPr>
          <a:lstStyle/>
          <a:p>
            <a:pPr marL="0" indent="0" algn="l">
              <a:lnSpc>
                <a:spcPts val="1500"/>
              </a:lnSpc>
              <a:buNone/>
            </a:pPr>
            <a:r>
              <a:rPr lang="en-US" sz="1159">
                <a:solidFill>
                  <a:srgbClr val="4A5568"/>
                </a:solidFill>
                <a:latin typeface="Inter" pitchFamily="34" charset="0"/>
                <a:ea typeface="Inter" pitchFamily="34" charset="-122"/>
                <a:cs typeface="Inter" pitchFamily="34" charset="-120"/>
              </a:rPr>
              <a:t>BeagleJ1@michigan.gov</a:t>
            </a:r>
            <a:endParaRPr lang="en-US" sz="1159"/>
          </a:p>
        </p:txBody>
      </p:sp>
      <p:pic>
        <p:nvPicPr>
          <p:cNvPr id="14" name="Image 2" descr="preencoded.png"/>
          <p:cNvPicPr>
            <a:picLocks noChangeAspect="1"/>
          </p:cNvPicPr>
          <p:nvPr/>
        </p:nvPicPr>
        <p:blipFill>
          <a:blip r:embed="rId5"/>
          <a:stretch>
            <a:fillRect/>
          </a:stretch>
        </p:blipFill>
        <p:spPr>
          <a:xfrm>
            <a:off x="1593949" y="3901380"/>
            <a:ext cx="214313" cy="171450"/>
          </a:xfrm>
          <a:prstGeom prst="rect">
            <a:avLst/>
          </a:prstGeom>
        </p:spPr>
      </p:pic>
      <p:sp>
        <p:nvSpPr>
          <p:cNvPr id="15" name="Text 10"/>
          <p:cNvSpPr/>
          <p:nvPr/>
        </p:nvSpPr>
        <p:spPr>
          <a:xfrm>
            <a:off x="1951137" y="3892451"/>
            <a:ext cx="1030486" cy="189309"/>
          </a:xfrm>
          <a:prstGeom prst="rect">
            <a:avLst/>
          </a:prstGeom>
          <a:noFill/>
          <a:ln/>
        </p:spPr>
        <p:txBody>
          <a:bodyPr wrap="none" lIns="0" tIns="0" rIns="0" bIns="0" rtlCol="0" anchor="t">
            <a:spAutoFit/>
          </a:bodyPr>
          <a:lstStyle/>
          <a:p>
            <a:pPr marL="0" indent="0" algn="l">
              <a:lnSpc>
                <a:spcPts val="1500"/>
              </a:lnSpc>
              <a:buNone/>
            </a:pPr>
            <a:r>
              <a:rPr lang="en-US" sz="1159">
                <a:solidFill>
                  <a:srgbClr val="4A5568"/>
                </a:solidFill>
                <a:latin typeface="Inter" pitchFamily="34" charset="0"/>
                <a:ea typeface="Inter" pitchFamily="34" charset="-122"/>
                <a:cs typeface="Inter" pitchFamily="34" charset="-120"/>
              </a:rPr>
              <a:t>517-241-6435</a:t>
            </a:r>
            <a:endParaRPr lang="en-US" sz="1159"/>
          </a:p>
        </p:txBody>
      </p:sp>
      <p:sp>
        <p:nvSpPr>
          <p:cNvPr id="16" name="Shape 11"/>
          <p:cNvSpPr/>
          <p:nvPr/>
        </p:nvSpPr>
        <p:spPr>
          <a:xfrm>
            <a:off x="4779169" y="2401193"/>
            <a:ext cx="3364706" cy="2102048"/>
          </a:xfrm>
          <a:prstGeom prst="rect">
            <a:avLst/>
          </a:prstGeom>
          <a:solidFill>
            <a:srgbClr val="FFFFFF"/>
          </a:solidFill>
          <a:ln/>
        </p:spPr>
        <p:txBody>
          <a:bodyPr/>
          <a:lstStyle/>
          <a:p>
            <a:endParaRPr lang="en-US"/>
          </a:p>
        </p:txBody>
      </p:sp>
      <p:sp>
        <p:nvSpPr>
          <p:cNvPr id="17" name="Shape 12"/>
          <p:cNvSpPr/>
          <p:nvPr/>
        </p:nvSpPr>
        <p:spPr>
          <a:xfrm>
            <a:off x="4779169" y="2401193"/>
            <a:ext cx="3364706" cy="57150"/>
          </a:xfrm>
          <a:prstGeom prst="rect">
            <a:avLst/>
          </a:prstGeom>
          <a:solidFill>
            <a:srgbClr val="D69E2E"/>
          </a:solidFill>
          <a:ln/>
        </p:spPr>
        <p:txBody>
          <a:bodyPr/>
          <a:lstStyle/>
          <a:p>
            <a:endParaRPr lang="en-US"/>
          </a:p>
        </p:txBody>
      </p:sp>
      <p:sp>
        <p:nvSpPr>
          <p:cNvPr id="18" name="Shape 13"/>
          <p:cNvSpPr/>
          <p:nvPr/>
        </p:nvSpPr>
        <p:spPr>
          <a:xfrm>
            <a:off x="8136731" y="2401193"/>
            <a:ext cx="7144" cy="2102048"/>
          </a:xfrm>
          <a:prstGeom prst="rect">
            <a:avLst/>
          </a:prstGeom>
          <a:solidFill>
            <a:srgbClr val="E2E8F0"/>
          </a:solidFill>
          <a:ln/>
        </p:spPr>
        <p:txBody>
          <a:bodyPr/>
          <a:lstStyle/>
          <a:p>
            <a:endParaRPr lang="en-US"/>
          </a:p>
        </p:txBody>
      </p:sp>
      <p:sp>
        <p:nvSpPr>
          <p:cNvPr id="19" name="Shape 14"/>
          <p:cNvSpPr/>
          <p:nvPr/>
        </p:nvSpPr>
        <p:spPr>
          <a:xfrm>
            <a:off x="4779169" y="4496098"/>
            <a:ext cx="3364706" cy="7144"/>
          </a:xfrm>
          <a:prstGeom prst="rect">
            <a:avLst/>
          </a:prstGeom>
          <a:solidFill>
            <a:srgbClr val="E2E8F0"/>
          </a:solidFill>
          <a:ln/>
        </p:spPr>
        <p:txBody>
          <a:bodyPr/>
          <a:lstStyle/>
          <a:p>
            <a:endParaRPr lang="en-US"/>
          </a:p>
        </p:txBody>
      </p:sp>
      <p:sp>
        <p:nvSpPr>
          <p:cNvPr id="20" name="Shape 15"/>
          <p:cNvSpPr/>
          <p:nvPr/>
        </p:nvSpPr>
        <p:spPr>
          <a:xfrm>
            <a:off x="4779169" y="2401193"/>
            <a:ext cx="7144" cy="2102048"/>
          </a:xfrm>
          <a:prstGeom prst="rect">
            <a:avLst/>
          </a:prstGeom>
          <a:solidFill>
            <a:srgbClr val="E2E8F0"/>
          </a:solidFill>
          <a:ln/>
        </p:spPr>
        <p:txBody>
          <a:bodyPr/>
          <a:lstStyle/>
          <a:p>
            <a:endParaRPr lang="en-US"/>
          </a:p>
        </p:txBody>
      </p:sp>
      <p:sp>
        <p:nvSpPr>
          <p:cNvPr id="21" name="Text 16"/>
          <p:cNvSpPr/>
          <p:nvPr/>
        </p:nvSpPr>
        <p:spPr>
          <a:xfrm>
            <a:off x="5072063" y="2790527"/>
            <a:ext cx="2786063" cy="342900"/>
          </a:xfrm>
          <a:prstGeom prst="rect">
            <a:avLst/>
          </a:prstGeom>
          <a:noFill/>
          <a:ln/>
        </p:spPr>
        <p:txBody>
          <a:bodyPr wrap="none" lIns="0" tIns="0" rIns="0" bIns="0" rtlCol="0" anchor="t">
            <a:spAutoFit/>
          </a:bodyPr>
          <a:lstStyle/>
          <a:p>
            <a:pPr marL="0" indent="0" algn="ctr">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Brian Ciloski</a:t>
            </a:r>
            <a:endParaRPr lang="en-US" sz="1808"/>
          </a:p>
        </p:txBody>
      </p:sp>
      <p:sp>
        <p:nvSpPr>
          <p:cNvPr id="22" name="Text 17"/>
          <p:cNvSpPr/>
          <p:nvPr/>
        </p:nvSpPr>
        <p:spPr>
          <a:xfrm>
            <a:off x="5072063" y="3204865"/>
            <a:ext cx="2786063" cy="173236"/>
          </a:xfrm>
          <a:prstGeom prst="rect">
            <a:avLst/>
          </a:prstGeom>
          <a:noFill/>
          <a:ln/>
        </p:spPr>
        <p:txBody>
          <a:bodyPr wrap="none" lIns="0" tIns="0" rIns="0" bIns="0" rtlCol="0" anchor="t">
            <a:spAutoFit/>
          </a:bodyPr>
          <a:lstStyle/>
          <a:p>
            <a:pPr marL="0" indent="0" algn="ctr">
              <a:lnSpc>
                <a:spcPts val="1400"/>
              </a:lnSpc>
              <a:buNone/>
            </a:pPr>
            <a:r>
              <a:rPr lang="en-US" sz="987" b="1" kern="0" spc="1">
                <a:solidFill>
                  <a:srgbClr val="D69E2E"/>
                </a:solidFill>
                <a:latin typeface="Inter" pitchFamily="34" charset="0"/>
                <a:ea typeface="Inter" pitchFamily="34" charset="-122"/>
                <a:cs typeface="Inter" pitchFamily="34" charset="-120"/>
              </a:rPr>
              <a:t>STATE AID AND SCHOOL FINANCE</a:t>
            </a:r>
            <a:endParaRPr lang="en-US" sz="987"/>
          </a:p>
        </p:txBody>
      </p:sp>
      <p:pic>
        <p:nvPicPr>
          <p:cNvPr id="23" name="Image 3" descr="preencoded.png"/>
          <p:cNvPicPr>
            <a:picLocks noChangeAspect="1"/>
          </p:cNvPicPr>
          <p:nvPr/>
        </p:nvPicPr>
        <p:blipFill>
          <a:blip r:embed="rId6"/>
          <a:stretch>
            <a:fillRect/>
          </a:stretch>
        </p:blipFill>
        <p:spPr>
          <a:xfrm>
            <a:off x="5418534" y="3601343"/>
            <a:ext cx="214313" cy="171450"/>
          </a:xfrm>
          <a:prstGeom prst="rect">
            <a:avLst/>
          </a:prstGeom>
        </p:spPr>
      </p:pic>
      <p:sp>
        <p:nvSpPr>
          <p:cNvPr id="24" name="Text 18"/>
          <p:cNvSpPr/>
          <p:nvPr/>
        </p:nvSpPr>
        <p:spPr>
          <a:xfrm>
            <a:off x="5775722" y="3592413"/>
            <a:ext cx="1735931" cy="189309"/>
          </a:xfrm>
          <a:prstGeom prst="rect">
            <a:avLst/>
          </a:prstGeom>
          <a:noFill/>
          <a:ln/>
        </p:spPr>
        <p:txBody>
          <a:bodyPr wrap="none" lIns="0" tIns="0" rIns="0" bIns="0" rtlCol="0" anchor="t">
            <a:spAutoFit/>
          </a:bodyPr>
          <a:lstStyle/>
          <a:p>
            <a:pPr marL="0" indent="0" algn="l">
              <a:lnSpc>
                <a:spcPts val="1500"/>
              </a:lnSpc>
              <a:buNone/>
            </a:pPr>
            <a:r>
              <a:rPr lang="en-US" sz="1159">
                <a:solidFill>
                  <a:srgbClr val="4A5568"/>
                </a:solidFill>
                <a:latin typeface="Inter" pitchFamily="34" charset="0"/>
                <a:ea typeface="Inter" pitchFamily="34" charset="-122"/>
                <a:cs typeface="Inter" pitchFamily="34" charset="-120"/>
              </a:rPr>
              <a:t>CiloskiB@michigan.gov</a:t>
            </a:r>
            <a:endParaRPr lang="en-US" sz="1159"/>
          </a:p>
        </p:txBody>
      </p:sp>
      <p:pic>
        <p:nvPicPr>
          <p:cNvPr id="25" name="Image 4" descr="preencoded.png"/>
          <p:cNvPicPr>
            <a:picLocks noChangeAspect="1"/>
          </p:cNvPicPr>
          <p:nvPr/>
        </p:nvPicPr>
        <p:blipFill>
          <a:blip r:embed="rId7"/>
          <a:stretch>
            <a:fillRect/>
          </a:stretch>
        </p:blipFill>
        <p:spPr>
          <a:xfrm>
            <a:off x="5418534" y="3933527"/>
            <a:ext cx="214313" cy="171450"/>
          </a:xfrm>
          <a:prstGeom prst="rect">
            <a:avLst/>
          </a:prstGeom>
        </p:spPr>
      </p:pic>
      <p:sp>
        <p:nvSpPr>
          <p:cNvPr id="26" name="Text 19"/>
          <p:cNvSpPr/>
          <p:nvPr/>
        </p:nvSpPr>
        <p:spPr>
          <a:xfrm>
            <a:off x="5775722" y="3924598"/>
            <a:ext cx="1026914" cy="189309"/>
          </a:xfrm>
          <a:prstGeom prst="rect">
            <a:avLst/>
          </a:prstGeom>
          <a:noFill/>
          <a:ln/>
        </p:spPr>
        <p:txBody>
          <a:bodyPr wrap="none" lIns="0" tIns="0" rIns="0" bIns="0" rtlCol="0" anchor="t">
            <a:spAutoFit/>
          </a:bodyPr>
          <a:lstStyle/>
          <a:p>
            <a:pPr marL="0" indent="0" algn="l">
              <a:lnSpc>
                <a:spcPts val="1500"/>
              </a:lnSpc>
              <a:buNone/>
            </a:pPr>
            <a:r>
              <a:rPr lang="en-US" sz="1159">
                <a:solidFill>
                  <a:srgbClr val="4A5568"/>
                </a:solidFill>
                <a:latin typeface="Inter" pitchFamily="34" charset="0"/>
                <a:ea typeface="Inter" pitchFamily="34" charset="-122"/>
                <a:cs typeface="Inter" pitchFamily="34" charset="-120"/>
              </a:rPr>
              <a:t>517-241-2209</a:t>
            </a:r>
            <a:endParaRPr lang="en-US" sz="1159"/>
          </a:p>
        </p:txBody>
      </p:sp>
      <p:sp>
        <p:nvSpPr>
          <p:cNvPr id="27" name="Text 20"/>
          <p:cNvSpPr/>
          <p:nvPr/>
        </p:nvSpPr>
        <p:spPr>
          <a:xfrm>
            <a:off x="8570714" y="4720233"/>
            <a:ext cx="144661"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49</a:t>
            </a:r>
            <a:endParaRPr lang="en-US" sz="834"/>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rot="-600000">
            <a:off x="1521619" y="1714500"/>
            <a:ext cx="6100763" cy="1714500"/>
          </a:xfrm>
          <a:prstGeom prst="rect">
            <a:avLst/>
          </a:prstGeom>
          <a:noFill/>
          <a:ln/>
        </p:spPr>
        <p:txBody>
          <a:bodyPr wrap="none" lIns="0" tIns="0" rIns="0" bIns="0" rtlCol="0" anchor="t">
            <a:spAutoFit/>
          </a:bodyPr>
          <a:lstStyle/>
          <a:p>
            <a:pPr marL="0" indent="0" algn="l">
              <a:lnSpc>
                <a:spcPts val="12200"/>
              </a:lnSpc>
              <a:buNone/>
            </a:pPr>
            <a:r>
              <a:rPr lang="en-US" sz="9327" b="1">
                <a:solidFill>
                  <a:srgbClr val="FDFBF7">
                    <a:alpha val="10000"/>
                  </a:srgbClr>
                </a:solidFill>
                <a:latin typeface="Playfair Display" pitchFamily="34" charset="0"/>
                <a:ea typeface="Playfair Display" pitchFamily="34" charset="-122"/>
                <a:cs typeface="Playfair Display" pitchFamily="34" charset="-120"/>
              </a:rPr>
              <a:t>Resources</a:t>
            </a:r>
            <a:endParaRPr lang="en-US" sz="9327"/>
          </a:p>
        </p:txBody>
      </p:sp>
      <p:sp>
        <p:nvSpPr>
          <p:cNvPr id="4" name="Text 1"/>
          <p:cNvSpPr/>
          <p:nvPr/>
        </p:nvSpPr>
        <p:spPr>
          <a:xfrm>
            <a:off x="2166342" y="1757363"/>
            <a:ext cx="4811316" cy="1371600"/>
          </a:xfrm>
          <a:prstGeom prst="rect">
            <a:avLst/>
          </a:prstGeom>
          <a:noFill/>
          <a:ln/>
        </p:spPr>
        <p:txBody>
          <a:bodyPr wrap="square" lIns="340233" tIns="0" rIns="340233" bIns="0" rtlCol="0" anchor="t">
            <a:spAutoFit/>
          </a:bodyPr>
          <a:lstStyle/>
          <a:p>
            <a:pPr marL="0" indent="0" algn="ctr">
              <a:lnSpc>
                <a:spcPts val="5400"/>
              </a:lnSpc>
              <a:buNone/>
            </a:pPr>
            <a:r>
              <a:rPr lang="en-US" sz="4145" b="1">
                <a:solidFill>
                  <a:srgbClr val="FDFBF7"/>
                </a:solidFill>
                <a:latin typeface="Playfair Display" pitchFamily="34" charset="0"/>
                <a:ea typeface="Playfair Display" pitchFamily="34" charset="-122"/>
                <a:cs typeface="Playfair Display" pitchFamily="34" charset="-120"/>
              </a:rPr>
              <a:t>How to Navigate
the Resources</a:t>
            </a:r>
            <a:endParaRPr lang="en-US" sz="4145"/>
          </a:p>
        </p:txBody>
      </p:sp>
      <p:sp>
        <p:nvSpPr>
          <p:cNvPr id="5" name="Text 2"/>
          <p:cNvSpPr/>
          <p:nvPr/>
        </p:nvSpPr>
        <p:spPr>
          <a:xfrm>
            <a:off x="8643938" y="4720233"/>
            <a:ext cx="71438"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FDFBF7">
                    <a:alpha val="70000"/>
                  </a:srgbClr>
                </a:solidFill>
                <a:latin typeface="Inter" pitchFamily="34" charset="0"/>
                <a:ea typeface="Inter" pitchFamily="34" charset="-122"/>
                <a:cs typeface="Inter" pitchFamily="34" charset="-120"/>
              </a:rPr>
              <a:t>6</a:t>
            </a:r>
            <a:endParaRPr lang="en-US" sz="834"/>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How to Navigate the Resources</a:t>
            </a:r>
            <a:endParaRPr lang="en-US" sz="2436"/>
          </a:p>
        </p:txBody>
      </p:sp>
      <p:sp>
        <p:nvSpPr>
          <p:cNvPr id="4" name="Text 1"/>
          <p:cNvSpPr/>
          <p:nvPr/>
        </p:nvSpPr>
        <p:spPr>
          <a:xfrm>
            <a:off x="571500" y="1493044"/>
            <a:ext cx="3182206" cy="617209"/>
          </a:xfrm>
          <a:prstGeom prst="rect">
            <a:avLst/>
          </a:prstGeom>
          <a:noFill/>
          <a:ln/>
        </p:spPr>
        <p:txBody>
          <a:bodyPr wrap="squar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Section 101 of the State School Aid Act</a:t>
            </a:r>
            <a:endParaRPr lang="en-US" sz="1808"/>
          </a:p>
        </p:txBody>
      </p:sp>
      <p:sp>
        <p:nvSpPr>
          <p:cNvPr id="5" name="Text 2"/>
          <p:cNvSpPr/>
          <p:nvPr/>
        </p:nvSpPr>
        <p:spPr>
          <a:xfrm>
            <a:off x="571500" y="2288846"/>
            <a:ext cx="3182206" cy="1005818"/>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The core requirements for days and hours of pupil instruction are found in </a:t>
            </a:r>
            <a:r>
              <a:rPr lang="en-US" sz="1090" b="1">
                <a:solidFill>
                  <a:srgbClr val="4A5568"/>
                </a:solidFill>
                <a:latin typeface="Inter" pitchFamily="34" charset="0"/>
                <a:ea typeface="Inter" pitchFamily="34" charset="-122"/>
                <a:cs typeface="Inter" pitchFamily="34" charset="-120"/>
              </a:rPr>
              <a:t>MCL 388.1701</a:t>
            </a:r>
            <a:r>
              <a:rPr lang="en-US" sz="1159">
                <a:solidFill>
                  <a:srgbClr val="4A5568"/>
                </a:solidFill>
                <a:latin typeface="Inter" pitchFamily="34" charset="0"/>
                <a:ea typeface="Inter" pitchFamily="34" charset="-122"/>
                <a:cs typeface="Inter" pitchFamily="34" charset="-120"/>
              </a:rPr>
              <a:t>. Navigating this statute effectively is crucial for compliance.</a:t>
            </a:r>
            <a:endParaRPr lang="en-US" sz="1159"/>
          </a:p>
        </p:txBody>
      </p:sp>
      <p:sp>
        <p:nvSpPr>
          <p:cNvPr id="6" name="Text 3"/>
          <p:cNvSpPr/>
          <p:nvPr/>
        </p:nvSpPr>
        <p:spPr>
          <a:xfrm>
            <a:off x="571500" y="3473258"/>
            <a:ext cx="3182206" cy="1005818"/>
          </a:xfrm>
          <a:prstGeom prst="rect">
            <a:avLst/>
          </a:prstGeom>
          <a:noFill/>
          <a:ln/>
        </p:spPr>
        <p:txBody>
          <a:bodyPr wrap="square" lIns="0" tIns="0" rIns="0" bIns="0" rtlCol="0" anchor="t">
            <a:spAutoFit/>
          </a:bodyPr>
          <a:lstStyle/>
          <a:p>
            <a:pPr marL="0" indent="0" algn="l">
              <a:lnSpc>
                <a:spcPts val="2000"/>
              </a:lnSpc>
              <a:buNone/>
            </a:pPr>
            <a:r>
              <a:rPr lang="en-US" sz="1159">
                <a:solidFill>
                  <a:srgbClr val="4A5568"/>
                </a:solidFill>
                <a:latin typeface="Inter" pitchFamily="34" charset="0"/>
                <a:ea typeface="Inter" pitchFamily="34" charset="-122"/>
                <a:cs typeface="Inter" pitchFamily="34" charset="-120"/>
              </a:rPr>
              <a:t>The Michigan Compiled Laws (MCL) database is the official source for the current language of the State School Aid Act.</a:t>
            </a:r>
            <a:endParaRPr lang="en-US" sz="1159"/>
          </a:p>
        </p:txBody>
      </p:sp>
      <p:sp>
        <p:nvSpPr>
          <p:cNvPr id="7" name="Shape 4"/>
          <p:cNvSpPr/>
          <p:nvPr/>
        </p:nvSpPr>
        <p:spPr>
          <a:xfrm>
            <a:off x="4182331" y="1421606"/>
            <a:ext cx="4390169" cy="3616523"/>
          </a:xfrm>
          <a:prstGeom prst="rect">
            <a:avLst/>
          </a:prstGeom>
          <a:solidFill>
            <a:srgbClr val="38B2AC">
              <a:alpha val="8000"/>
            </a:srgbClr>
          </a:solidFill>
          <a:ln/>
        </p:spPr>
        <p:txBody>
          <a:bodyPr/>
          <a:lstStyle/>
          <a:p>
            <a:endParaRPr lang="en-US"/>
          </a:p>
        </p:txBody>
      </p:sp>
      <p:sp>
        <p:nvSpPr>
          <p:cNvPr id="8" name="Shape 5"/>
          <p:cNvSpPr/>
          <p:nvPr/>
        </p:nvSpPr>
        <p:spPr>
          <a:xfrm>
            <a:off x="4182331" y="1421606"/>
            <a:ext cx="4390169" cy="42863"/>
          </a:xfrm>
          <a:prstGeom prst="rect">
            <a:avLst/>
          </a:prstGeom>
          <a:solidFill>
            <a:srgbClr val="D69E2E"/>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4468081" y="1707356"/>
            <a:ext cx="200025" cy="214313"/>
          </a:xfrm>
          <a:prstGeom prst="rect">
            <a:avLst/>
          </a:prstGeom>
        </p:spPr>
      </p:pic>
      <p:sp>
        <p:nvSpPr>
          <p:cNvPr id="10" name="Text 6"/>
          <p:cNvSpPr/>
          <p:nvPr/>
        </p:nvSpPr>
        <p:spPr>
          <a:xfrm>
            <a:off x="4810981" y="1707356"/>
            <a:ext cx="3475769"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Playfair Display" pitchFamily="34" charset="0"/>
                <a:ea typeface="Playfair Display" pitchFamily="34" charset="-122"/>
                <a:cs typeface="Playfair Display" pitchFamily="34" charset="-120"/>
              </a:rPr>
              <a:t>Use Google SITE: Command</a:t>
            </a:r>
            <a:endParaRPr lang="en-US" sz="1193"/>
          </a:p>
        </p:txBody>
      </p:sp>
      <p:sp>
        <p:nvSpPr>
          <p:cNvPr id="11" name="Text 7"/>
          <p:cNvSpPr/>
          <p:nvPr/>
        </p:nvSpPr>
        <p:spPr>
          <a:xfrm>
            <a:off x="4810981" y="2041327"/>
            <a:ext cx="3237905"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Narrow your searches to specific domains (e.g.,</a:t>
            </a:r>
            <a:endParaRPr lang="en-US" sz="1050"/>
          </a:p>
        </p:txBody>
      </p:sp>
      <p:sp>
        <p:nvSpPr>
          <p:cNvPr id="12" name="Text 8"/>
          <p:cNvSpPr/>
          <p:nvPr/>
        </p:nvSpPr>
        <p:spPr>
          <a:xfrm>
            <a:off x="4810982" y="2244923"/>
            <a:ext cx="1760934" cy="199029"/>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monospace" pitchFamily="34" charset="0"/>
                <a:ea typeface="monospace" pitchFamily="34" charset="-122"/>
                <a:cs typeface="monospace" pitchFamily="34" charset="-120"/>
              </a:rPr>
              <a:t>site:michigan.gov "Section 101"</a:t>
            </a:r>
            <a:endParaRPr lang="en-US" sz="1050"/>
          </a:p>
        </p:txBody>
      </p:sp>
      <p:sp>
        <p:nvSpPr>
          <p:cNvPr id="13" name="Text 9"/>
          <p:cNvSpPr/>
          <p:nvPr/>
        </p:nvSpPr>
        <p:spPr>
          <a:xfrm>
            <a:off x="7468456" y="2257425"/>
            <a:ext cx="523280"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 to find</a:t>
            </a:r>
            <a:endParaRPr lang="en-US" sz="1050"/>
          </a:p>
        </p:txBody>
      </p:sp>
      <p:sp>
        <p:nvSpPr>
          <p:cNvPr id="14" name="Text 10"/>
          <p:cNvSpPr/>
          <p:nvPr/>
        </p:nvSpPr>
        <p:spPr>
          <a:xfrm>
            <a:off x="4810981" y="2471738"/>
            <a:ext cx="1760934"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relevant guidance quickly.</a:t>
            </a:r>
            <a:endParaRPr lang="en-US" sz="1050"/>
          </a:p>
        </p:txBody>
      </p:sp>
      <p:pic>
        <p:nvPicPr>
          <p:cNvPr id="15" name="Image 2" descr="preencoded.png"/>
          <p:cNvPicPr>
            <a:picLocks noChangeAspect="1"/>
          </p:cNvPicPr>
          <p:nvPr/>
        </p:nvPicPr>
        <p:blipFill>
          <a:blip r:embed="rId5"/>
          <a:stretch>
            <a:fillRect/>
          </a:stretch>
        </p:blipFill>
        <p:spPr>
          <a:xfrm>
            <a:off x="4468081" y="2837855"/>
            <a:ext cx="200025" cy="214313"/>
          </a:xfrm>
          <a:prstGeom prst="rect">
            <a:avLst/>
          </a:prstGeom>
        </p:spPr>
      </p:pic>
      <p:sp>
        <p:nvSpPr>
          <p:cNvPr id="16" name="Text 11"/>
          <p:cNvSpPr/>
          <p:nvPr/>
        </p:nvSpPr>
        <p:spPr>
          <a:xfrm>
            <a:off x="4810981" y="2837855"/>
            <a:ext cx="3475769"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Playfair Display" pitchFamily="34" charset="0"/>
                <a:ea typeface="Playfair Display" pitchFamily="34" charset="-122"/>
                <a:cs typeface="Playfair Display" pitchFamily="34" charset="-120"/>
              </a:rPr>
              <a:t>Michigan Compiled Laws Search</a:t>
            </a:r>
            <a:endParaRPr lang="en-US" sz="1193"/>
          </a:p>
        </p:txBody>
      </p:sp>
      <p:sp>
        <p:nvSpPr>
          <p:cNvPr id="17" name="Text 12"/>
          <p:cNvSpPr/>
          <p:nvPr/>
        </p:nvSpPr>
        <p:spPr>
          <a:xfrm>
            <a:off x="4810981" y="3171825"/>
            <a:ext cx="2530673"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Access the official statutes directly at</a:t>
            </a:r>
            <a:endParaRPr lang="en-US" sz="1050"/>
          </a:p>
        </p:txBody>
      </p:sp>
      <p:sp>
        <p:nvSpPr>
          <p:cNvPr id="18" name="Text 13"/>
          <p:cNvSpPr/>
          <p:nvPr/>
        </p:nvSpPr>
        <p:spPr>
          <a:xfrm>
            <a:off x="4810981" y="3386138"/>
            <a:ext cx="2062758" cy="173236"/>
          </a:xfrm>
          <a:prstGeom prst="rect">
            <a:avLst/>
          </a:prstGeom>
          <a:noFill/>
          <a:ln/>
        </p:spPr>
        <p:txBody>
          <a:bodyPr wrap="none" lIns="0" tIns="0" rIns="0" bIns="0" rtlCol="0" anchor="t">
            <a:spAutoFit/>
          </a:bodyPr>
          <a:lstStyle/>
          <a:p>
            <a:pPr marL="0" indent="0" algn="l">
              <a:lnSpc>
                <a:spcPts val="1700"/>
              </a:lnSpc>
              <a:buNone/>
            </a:pPr>
            <a:r>
              <a:rPr lang="en-US" sz="987" b="1">
                <a:solidFill>
                  <a:srgbClr val="D69E2E"/>
                </a:solidFill>
                <a:latin typeface="Inter" pitchFamily="34" charset="0"/>
                <a:ea typeface="Inter" pitchFamily="34" charset="-122"/>
                <a:cs typeface="Inter" pitchFamily="34" charset="-120"/>
              </a:rPr>
              <a:t>http://www.legislature.mi.gov</a:t>
            </a:r>
            <a:endParaRPr lang="en-US" sz="987"/>
          </a:p>
        </p:txBody>
      </p:sp>
      <p:sp>
        <p:nvSpPr>
          <p:cNvPr id="19" name="Text 14"/>
          <p:cNvSpPr/>
          <p:nvPr/>
        </p:nvSpPr>
        <p:spPr>
          <a:xfrm>
            <a:off x="6873739" y="3386138"/>
            <a:ext cx="41077"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a:t>
            </a:r>
            <a:endParaRPr lang="en-US" sz="1050"/>
          </a:p>
        </p:txBody>
      </p:sp>
      <p:pic>
        <p:nvPicPr>
          <p:cNvPr id="20" name="Image 3" descr="preencoded.png"/>
          <p:cNvPicPr>
            <a:picLocks noChangeAspect="1"/>
          </p:cNvPicPr>
          <p:nvPr/>
        </p:nvPicPr>
        <p:blipFill>
          <a:blip r:embed="rId6"/>
          <a:stretch>
            <a:fillRect/>
          </a:stretch>
        </p:blipFill>
        <p:spPr>
          <a:xfrm>
            <a:off x="4468081" y="3752255"/>
            <a:ext cx="200025" cy="214313"/>
          </a:xfrm>
          <a:prstGeom prst="rect">
            <a:avLst/>
          </a:prstGeom>
        </p:spPr>
      </p:pic>
      <p:sp>
        <p:nvSpPr>
          <p:cNvPr id="21" name="Text 15"/>
          <p:cNvSpPr/>
          <p:nvPr/>
        </p:nvSpPr>
        <p:spPr>
          <a:xfrm>
            <a:off x="4810981" y="3752255"/>
            <a:ext cx="3475769" cy="257175"/>
          </a:xfrm>
          <a:prstGeom prst="rect">
            <a:avLst/>
          </a:prstGeom>
          <a:noFill/>
          <a:ln/>
        </p:spPr>
        <p:txBody>
          <a:bodyPr wrap="none" lIns="0" tIns="0" rIns="0" bIns="0" rtlCol="0" anchor="t">
            <a:spAutoFit/>
          </a:bodyPr>
          <a:lstStyle/>
          <a:p>
            <a:pPr marL="0" indent="0" algn="l">
              <a:lnSpc>
                <a:spcPts val="2000"/>
              </a:lnSpc>
              <a:buNone/>
            </a:pPr>
            <a:r>
              <a:rPr lang="en-US" sz="1193" b="1">
                <a:solidFill>
                  <a:srgbClr val="2C3E50"/>
                </a:solidFill>
                <a:latin typeface="Playfair Display" pitchFamily="34" charset="0"/>
                <a:ea typeface="Playfair Display" pitchFamily="34" charset="-122"/>
                <a:cs typeface="Playfair Display" pitchFamily="34" charset="-120"/>
              </a:rPr>
              <a:t>Current Through 2026</a:t>
            </a:r>
            <a:endParaRPr lang="en-US" sz="1193"/>
          </a:p>
        </p:txBody>
      </p:sp>
      <p:sp>
        <p:nvSpPr>
          <p:cNvPr id="22" name="Text 16"/>
          <p:cNvSpPr/>
          <p:nvPr/>
        </p:nvSpPr>
        <p:spPr>
          <a:xfrm>
            <a:off x="4810981" y="4086225"/>
            <a:ext cx="3303984"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The MCL database is currently complete through</a:t>
            </a:r>
            <a:endParaRPr lang="en-US" sz="1050"/>
          </a:p>
        </p:txBody>
      </p:sp>
      <p:sp>
        <p:nvSpPr>
          <p:cNvPr id="23" name="Text 17"/>
          <p:cNvSpPr/>
          <p:nvPr/>
        </p:nvSpPr>
        <p:spPr>
          <a:xfrm>
            <a:off x="4810981" y="4300538"/>
            <a:ext cx="3295055"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PA 7 of 2026, ensuring you have the most up-to-</a:t>
            </a:r>
            <a:endParaRPr lang="en-US" sz="1050"/>
          </a:p>
        </p:txBody>
      </p:sp>
      <p:sp>
        <p:nvSpPr>
          <p:cNvPr id="24" name="Text 18"/>
          <p:cNvSpPr/>
          <p:nvPr/>
        </p:nvSpPr>
        <p:spPr>
          <a:xfrm>
            <a:off x="4810981" y="4514850"/>
            <a:ext cx="1639491" cy="173236"/>
          </a:xfrm>
          <a:prstGeom prst="rect">
            <a:avLst/>
          </a:prstGeom>
          <a:noFill/>
          <a:ln/>
        </p:spPr>
        <p:txBody>
          <a:bodyPr wrap="non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date statutory language.</a:t>
            </a:r>
            <a:endParaRPr lang="en-US" sz="1050"/>
          </a:p>
        </p:txBody>
      </p:sp>
      <p:sp>
        <p:nvSpPr>
          <p:cNvPr id="25" name="Text 19"/>
          <p:cNvSpPr/>
          <p:nvPr/>
        </p:nvSpPr>
        <p:spPr>
          <a:xfrm>
            <a:off x="8651081" y="4720233"/>
            <a:ext cx="64294"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7</a:t>
            </a:r>
            <a:endParaRPr lang="en-US" sz="834"/>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9144000" cy="5143500"/>
          </a:xfrm>
          <a:prstGeom prst="rect">
            <a:avLst/>
          </a:prstGeom>
        </p:spPr>
      </p:pic>
      <p:sp>
        <p:nvSpPr>
          <p:cNvPr id="3" name="Shape 0"/>
          <p:cNvSpPr/>
          <p:nvPr/>
        </p:nvSpPr>
        <p:spPr>
          <a:xfrm>
            <a:off x="0" y="0"/>
            <a:ext cx="2857500" cy="5143500"/>
          </a:xfrm>
          <a:prstGeom prst="rect">
            <a:avLst/>
          </a:prstGeom>
          <a:solidFill>
            <a:srgbClr val="E2E8F0"/>
          </a:solidFill>
          <a:ln/>
        </p:spPr>
        <p:txBody>
          <a:bodyPr/>
          <a:lstStyle/>
          <a:p>
            <a:endParaRPr lang="en-US"/>
          </a:p>
        </p:txBody>
      </p:sp>
      <p:sp>
        <p:nvSpPr>
          <p:cNvPr id="4" name="Shape 1"/>
          <p:cNvSpPr/>
          <p:nvPr/>
        </p:nvSpPr>
        <p:spPr>
          <a:xfrm>
            <a:off x="428625" y="571500"/>
            <a:ext cx="571500" cy="571500"/>
          </a:xfrm>
          <a:prstGeom prst="ellipse">
            <a:avLst/>
          </a:prstGeom>
          <a:solidFill>
            <a:srgbClr val="38B2AC"/>
          </a:solidFill>
          <a:ln/>
        </p:spPr>
        <p:txBody>
          <a:bodyPr/>
          <a:lstStyle/>
          <a:p>
            <a:endParaRPr lang="en-US"/>
          </a:p>
        </p:txBody>
      </p:sp>
      <p:pic>
        <p:nvPicPr>
          <p:cNvPr id="5" name="Image 1" descr="preencoded.png"/>
          <p:cNvPicPr>
            <a:picLocks noChangeAspect="1"/>
          </p:cNvPicPr>
          <p:nvPr/>
        </p:nvPicPr>
        <p:blipFill>
          <a:blip r:embed="rId4"/>
          <a:stretch>
            <a:fillRect/>
          </a:stretch>
        </p:blipFill>
        <p:spPr>
          <a:xfrm>
            <a:off x="585788" y="728663"/>
            <a:ext cx="257175" cy="257175"/>
          </a:xfrm>
          <a:prstGeom prst="rect">
            <a:avLst/>
          </a:prstGeom>
        </p:spPr>
      </p:pic>
      <p:sp>
        <p:nvSpPr>
          <p:cNvPr id="6" name="Text 2"/>
          <p:cNvSpPr/>
          <p:nvPr/>
        </p:nvSpPr>
        <p:spPr>
          <a:xfrm>
            <a:off x="428625" y="1357313"/>
            <a:ext cx="2143125" cy="617209"/>
          </a:xfrm>
          <a:prstGeom prst="rect">
            <a:avLst/>
          </a:prstGeom>
          <a:noFill/>
          <a:ln/>
        </p:spPr>
        <p:txBody>
          <a:bodyPr wrap="square" lIns="0" tIns="0" rIns="0" bIns="0" rtlCol="0" anchor="t">
            <a:spAutoFit/>
          </a:bodyPr>
          <a:lstStyle/>
          <a:p>
            <a:pPr marL="0" indent="0" algn="l">
              <a:lnSpc>
                <a:spcPts val="2400"/>
              </a:lnSpc>
              <a:buNone/>
            </a:pPr>
            <a:r>
              <a:rPr lang="en-US" sz="1808" b="1">
                <a:solidFill>
                  <a:srgbClr val="2C3E50"/>
                </a:solidFill>
                <a:latin typeface="Playfair Display" pitchFamily="34" charset="0"/>
                <a:ea typeface="Playfair Display" pitchFamily="34" charset="-122"/>
                <a:cs typeface="Playfair Display" pitchFamily="34" charset="-120"/>
              </a:rPr>
              <a:t>How to Navigate the Resources</a:t>
            </a:r>
            <a:endParaRPr lang="en-US" sz="1808"/>
          </a:p>
        </p:txBody>
      </p:sp>
      <p:sp>
        <p:nvSpPr>
          <p:cNvPr id="7" name="Shape 3"/>
          <p:cNvSpPr/>
          <p:nvPr/>
        </p:nvSpPr>
        <p:spPr>
          <a:xfrm>
            <a:off x="2800350" y="0"/>
            <a:ext cx="57150" cy="5143500"/>
          </a:xfrm>
          <a:prstGeom prst="rect">
            <a:avLst/>
          </a:prstGeom>
          <a:solidFill>
            <a:srgbClr val="38B2AC"/>
          </a:solidFill>
          <a:ln/>
        </p:spPr>
        <p:txBody>
          <a:bodyPr/>
          <a:lstStyle/>
          <a:p>
            <a:endParaRPr lang="en-US"/>
          </a:p>
        </p:txBody>
      </p:sp>
      <p:sp>
        <p:nvSpPr>
          <p:cNvPr id="8" name="Text 4"/>
          <p:cNvSpPr/>
          <p:nvPr/>
        </p:nvSpPr>
        <p:spPr>
          <a:xfrm>
            <a:off x="3429000" y="571500"/>
            <a:ext cx="51435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Administrative Rules</a:t>
            </a:r>
            <a:endParaRPr lang="en-US" sz="2436"/>
          </a:p>
        </p:txBody>
      </p:sp>
      <p:sp>
        <p:nvSpPr>
          <p:cNvPr id="9" name="Text 5"/>
          <p:cNvSpPr/>
          <p:nvPr/>
        </p:nvSpPr>
        <p:spPr>
          <a:xfrm>
            <a:off x="3429000" y="1135856"/>
            <a:ext cx="51435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Promulgated by the Department of Education</a:t>
            </a:r>
            <a:endParaRPr lang="en-US" sz="1269"/>
          </a:p>
        </p:txBody>
      </p:sp>
      <p:sp>
        <p:nvSpPr>
          <p:cNvPr id="10" name="Shape 6"/>
          <p:cNvSpPr/>
          <p:nvPr/>
        </p:nvSpPr>
        <p:spPr>
          <a:xfrm>
            <a:off x="3429000" y="1700213"/>
            <a:ext cx="5143500" cy="1958783"/>
          </a:xfrm>
          <a:prstGeom prst="rect">
            <a:avLst/>
          </a:prstGeom>
          <a:solidFill>
            <a:srgbClr val="38B2AC">
              <a:alpha val="5000"/>
            </a:srgbClr>
          </a:solidFill>
          <a:ln/>
        </p:spPr>
        <p:txBody>
          <a:bodyPr/>
          <a:lstStyle/>
          <a:p>
            <a:endParaRPr lang="en-US"/>
          </a:p>
        </p:txBody>
      </p:sp>
      <p:sp>
        <p:nvSpPr>
          <p:cNvPr id="11" name="Shape 7"/>
          <p:cNvSpPr/>
          <p:nvPr/>
        </p:nvSpPr>
        <p:spPr>
          <a:xfrm>
            <a:off x="3429000" y="1700213"/>
            <a:ext cx="28575" cy="1958783"/>
          </a:xfrm>
          <a:prstGeom prst="rect">
            <a:avLst/>
          </a:prstGeom>
          <a:solidFill>
            <a:srgbClr val="38B2AC"/>
          </a:solidFill>
          <a:ln/>
        </p:spPr>
        <p:txBody>
          <a:bodyPr/>
          <a:lstStyle/>
          <a:p>
            <a:endParaRPr lang="en-US"/>
          </a:p>
        </p:txBody>
      </p:sp>
      <p:sp>
        <p:nvSpPr>
          <p:cNvPr id="12" name="Text 8"/>
          <p:cNvSpPr/>
          <p:nvPr/>
        </p:nvSpPr>
        <p:spPr>
          <a:xfrm>
            <a:off x="3714750" y="1914525"/>
            <a:ext cx="4572000" cy="822927"/>
          </a:xfrm>
          <a:prstGeom prst="rect">
            <a:avLst/>
          </a:prstGeom>
          <a:noFill/>
          <a:ln/>
        </p:spPr>
        <p:txBody>
          <a:bodyPr wrap="square" lIns="0" tIns="0" rIns="0" bIns="0" rtlCol="0" anchor="t">
            <a:spAutoFit/>
          </a:bodyPr>
          <a:lstStyle/>
          <a:p>
            <a:pPr marL="0" indent="0" algn="l">
              <a:lnSpc>
                <a:spcPts val="2200"/>
              </a:lnSpc>
              <a:buNone/>
            </a:pPr>
            <a:r>
              <a:rPr lang="en-US" sz="1269">
                <a:solidFill>
                  <a:srgbClr val="4A5568"/>
                </a:solidFill>
                <a:latin typeface="Inter" pitchFamily="34" charset="0"/>
                <a:ea typeface="Inter" pitchFamily="34" charset="-122"/>
                <a:cs typeface="Inter" pitchFamily="34" charset="-120"/>
              </a:rPr>
              <a:t>Administrative rules provide the detailed regulations that implement the broader statutes found in the State School Aid Act and the Revised School Code.</a:t>
            </a:r>
            <a:endParaRPr lang="en-US" sz="1269"/>
          </a:p>
        </p:txBody>
      </p:sp>
      <p:pic>
        <p:nvPicPr>
          <p:cNvPr id="13" name="Image 2" descr="preencoded.png"/>
          <p:cNvPicPr>
            <a:picLocks noChangeAspect="1"/>
          </p:cNvPicPr>
          <p:nvPr/>
        </p:nvPicPr>
        <p:blipFill>
          <a:blip r:embed="rId5"/>
          <a:stretch>
            <a:fillRect/>
          </a:stretch>
        </p:blipFill>
        <p:spPr>
          <a:xfrm>
            <a:off x="3714750" y="3007128"/>
            <a:ext cx="150019" cy="200025"/>
          </a:xfrm>
          <a:prstGeom prst="rect">
            <a:avLst/>
          </a:prstGeom>
        </p:spPr>
      </p:pic>
      <p:sp>
        <p:nvSpPr>
          <p:cNvPr id="14" name="Text 9"/>
          <p:cNvSpPr/>
          <p:nvPr/>
        </p:nvSpPr>
        <p:spPr>
          <a:xfrm>
            <a:off x="4007644" y="2951764"/>
            <a:ext cx="4279106" cy="707231"/>
          </a:xfrm>
          <a:prstGeom prst="rect">
            <a:avLst/>
          </a:prstGeom>
          <a:noFill/>
          <a:ln/>
        </p:spPr>
        <p:txBody>
          <a:bodyPr wrap="square" lIns="0" tIns="0" rIns="0" bIns="0" rtlCol="0" anchor="t">
            <a:spAutoFit/>
          </a:bodyPr>
          <a:lstStyle/>
          <a:p>
            <a:pPr marL="0" indent="0" algn="l">
              <a:lnSpc>
                <a:spcPts val="1900"/>
              </a:lnSpc>
              <a:buNone/>
            </a:pPr>
            <a:r>
              <a:rPr lang="en-US" sz="1090" b="1">
                <a:solidFill>
                  <a:srgbClr val="2C3E50"/>
                </a:solidFill>
                <a:latin typeface="Inter" pitchFamily="34" charset="0"/>
                <a:ea typeface="Inter" pitchFamily="34" charset="-122"/>
                <a:cs typeface="Inter" pitchFamily="34" charset="-120"/>
              </a:rPr>
              <a:t>Pro Tip: Use Ctrl + F (or Cmd + F on Mac) to quickly find specific sections, rule numbers, or keywords within the document.</a:t>
            </a:r>
            <a:endParaRPr lang="en-US" sz="1090"/>
          </a:p>
        </p:txBody>
      </p:sp>
      <p:sp>
        <p:nvSpPr>
          <p:cNvPr id="15" name="Text 10"/>
          <p:cNvSpPr/>
          <p:nvPr/>
        </p:nvSpPr>
        <p:spPr>
          <a:xfrm>
            <a:off x="3429000" y="3944745"/>
            <a:ext cx="5143500" cy="274309"/>
          </a:xfrm>
          <a:prstGeom prst="rect">
            <a:avLst/>
          </a:prstGeom>
          <a:noFill/>
          <a:ln/>
        </p:spPr>
        <p:txBody>
          <a:bodyPr wrap="none" lIns="0" tIns="0" rIns="0" bIns="0" rtlCol="0" anchor="t">
            <a:spAutoFit/>
          </a:bodyPr>
          <a:lstStyle/>
          <a:p>
            <a:pPr marL="0" indent="0" algn="l">
              <a:lnSpc>
                <a:spcPts val="2200"/>
              </a:lnSpc>
              <a:buNone/>
            </a:pPr>
            <a:r>
              <a:rPr lang="en-US" sz="1193" b="1">
                <a:solidFill>
                  <a:srgbClr val="2C3E50"/>
                </a:solidFill>
                <a:latin typeface="Inter" pitchFamily="34" charset="0"/>
                <a:ea typeface="Inter" pitchFamily="34" charset="-122"/>
                <a:cs typeface="Inter" pitchFamily="34" charset="-120"/>
              </a:rPr>
              <a:t>Michigan Administrative Code Access:</a:t>
            </a:r>
            <a:endParaRPr lang="en-US" sz="1193"/>
          </a:p>
        </p:txBody>
      </p:sp>
      <p:sp>
        <p:nvSpPr>
          <p:cNvPr id="16" name="Shape 11"/>
          <p:cNvSpPr/>
          <p:nvPr/>
        </p:nvSpPr>
        <p:spPr>
          <a:xfrm>
            <a:off x="3429000" y="4504804"/>
            <a:ext cx="5143500" cy="428625"/>
          </a:xfrm>
          <a:prstGeom prst="rect">
            <a:avLst/>
          </a:prstGeom>
          <a:solidFill>
            <a:srgbClr val="FFFFFF"/>
          </a:solidFill>
          <a:ln w="9144">
            <a:solidFill>
              <a:srgbClr val="E2E8F0"/>
            </a:solidFill>
            <a:prstDash val="solid"/>
          </a:ln>
        </p:spPr>
        <p:txBody>
          <a:bodyPr/>
          <a:lstStyle/>
          <a:p>
            <a:endParaRPr lang="en-US"/>
          </a:p>
        </p:txBody>
      </p:sp>
      <p:sp>
        <p:nvSpPr>
          <p:cNvPr id="17" name="Text 12"/>
          <p:cNvSpPr/>
          <p:nvPr/>
        </p:nvSpPr>
        <p:spPr>
          <a:xfrm>
            <a:off x="3429000" y="4504804"/>
            <a:ext cx="5143500" cy="298928"/>
          </a:xfrm>
          <a:prstGeom prst="rect">
            <a:avLst/>
          </a:prstGeom>
          <a:noFill/>
          <a:ln/>
        </p:spPr>
        <p:txBody>
          <a:bodyPr wrap="square" lIns="170053" tIns="127508" rIns="170053" bIns="0" rtlCol="0" anchor="t">
            <a:spAutoFit/>
          </a:bodyPr>
          <a:lstStyle/>
          <a:p>
            <a:pPr>
              <a:lnSpc>
                <a:spcPts val="1400"/>
              </a:lnSpc>
            </a:pPr>
            <a:r>
              <a:rPr lang="en-US" sz="1050">
                <a:solidFill>
                  <a:srgbClr val="38B2AC"/>
                </a:solidFill>
                <a:latin typeface="monospace" pitchFamily="34" charset="0"/>
                <a:ea typeface="monospace" pitchFamily="34" charset="-122"/>
                <a:cs typeface="monospace" pitchFamily="34" charset="-120"/>
              </a:rPr>
              <a:t>https://ars.apps.lara.state.mi.us/AdminCode/AdminCode</a:t>
            </a:r>
            <a:endParaRPr lang="en-US" sz="1050"/>
          </a:p>
        </p:txBody>
      </p:sp>
      <p:sp>
        <p:nvSpPr>
          <p:cNvPr id="18" name="Text 13"/>
          <p:cNvSpPr/>
          <p:nvPr/>
        </p:nvSpPr>
        <p:spPr>
          <a:xfrm>
            <a:off x="8643938" y="4720233"/>
            <a:ext cx="71438"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8</a:t>
            </a:r>
            <a:endParaRPr lang="en-US" sz="834"/>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14990"/>
            <a:ext cx="9144000" cy="5181005"/>
          </a:xfrm>
          <a:prstGeom prst="rect">
            <a:avLst/>
          </a:prstGeom>
        </p:spPr>
      </p:pic>
      <p:sp>
        <p:nvSpPr>
          <p:cNvPr id="3" name="Text 0"/>
          <p:cNvSpPr/>
          <p:nvPr/>
        </p:nvSpPr>
        <p:spPr>
          <a:xfrm>
            <a:off x="571500" y="571500"/>
            <a:ext cx="8001000" cy="457200"/>
          </a:xfrm>
          <a:prstGeom prst="rect">
            <a:avLst/>
          </a:prstGeom>
          <a:noFill/>
          <a:ln/>
        </p:spPr>
        <p:txBody>
          <a:bodyPr wrap="none" lIns="0" tIns="0" rIns="0" bIns="0" rtlCol="0" anchor="t">
            <a:spAutoFit/>
          </a:bodyPr>
          <a:lstStyle/>
          <a:p>
            <a:pPr marL="0" indent="0" algn="l">
              <a:lnSpc>
                <a:spcPts val="3200"/>
              </a:lnSpc>
              <a:buNone/>
            </a:pPr>
            <a:r>
              <a:rPr lang="en-US" sz="2436" b="1">
                <a:solidFill>
                  <a:srgbClr val="2C3E50"/>
                </a:solidFill>
                <a:latin typeface="Playfair Display" pitchFamily="34" charset="0"/>
                <a:ea typeface="Playfair Display" pitchFamily="34" charset="-122"/>
                <a:cs typeface="Playfair Display" pitchFamily="34" charset="-120"/>
              </a:rPr>
              <a:t>How to Navigate the Resources</a:t>
            </a:r>
            <a:endParaRPr lang="en-US" sz="2436"/>
          </a:p>
        </p:txBody>
      </p:sp>
      <p:sp>
        <p:nvSpPr>
          <p:cNvPr id="4" name="Text 1"/>
          <p:cNvSpPr/>
          <p:nvPr/>
        </p:nvSpPr>
        <p:spPr>
          <a:xfrm>
            <a:off x="571500" y="1135856"/>
            <a:ext cx="8001000" cy="207169"/>
          </a:xfrm>
          <a:prstGeom prst="rect">
            <a:avLst/>
          </a:prstGeom>
          <a:noFill/>
          <a:ln/>
        </p:spPr>
        <p:txBody>
          <a:bodyPr wrap="none" lIns="0" tIns="0" rIns="0" bIns="0" rtlCol="0" anchor="t">
            <a:spAutoFit/>
          </a:bodyPr>
          <a:lstStyle/>
          <a:p>
            <a:pPr marL="0" indent="0" algn="l">
              <a:lnSpc>
                <a:spcPts val="1600"/>
              </a:lnSpc>
              <a:buNone/>
            </a:pPr>
            <a:r>
              <a:rPr lang="en-US" sz="1269">
                <a:solidFill>
                  <a:srgbClr val="D69E2E"/>
                </a:solidFill>
                <a:latin typeface="Inter" pitchFamily="34" charset="0"/>
                <a:ea typeface="Inter" pitchFamily="34" charset="-122"/>
                <a:cs typeface="Inter" pitchFamily="34" charset="-120"/>
              </a:rPr>
              <a:t>Attorney General Opinions</a:t>
            </a:r>
            <a:endParaRPr lang="en-US" sz="1269"/>
          </a:p>
        </p:txBody>
      </p:sp>
      <p:sp>
        <p:nvSpPr>
          <p:cNvPr id="5" name="Text 2"/>
          <p:cNvSpPr/>
          <p:nvPr/>
        </p:nvSpPr>
        <p:spPr>
          <a:xfrm>
            <a:off x="571500" y="1771650"/>
            <a:ext cx="642938" cy="411463"/>
          </a:xfrm>
          <a:prstGeom prst="rect">
            <a:avLst/>
          </a:prstGeom>
          <a:noFill/>
          <a:ln/>
        </p:spPr>
        <p:txBody>
          <a:bodyPr wrap="none" lIns="0" tIns="0" rIns="0" bIns="0" rtlCol="0" anchor="t">
            <a:spAutoFit/>
          </a:bodyPr>
          <a:lstStyle/>
          <a:p>
            <a:pPr marL="0" indent="0" algn="r">
              <a:lnSpc>
                <a:spcPts val="3200"/>
              </a:lnSpc>
              <a:buNone/>
            </a:pPr>
            <a:r>
              <a:rPr lang="en-US" sz="3731" b="1">
                <a:solidFill>
                  <a:srgbClr val="38B2AC">
                    <a:alpha val="40000"/>
                  </a:srgbClr>
                </a:solidFill>
                <a:latin typeface="Playfair Display" pitchFamily="34" charset="0"/>
                <a:ea typeface="Playfair Display" pitchFamily="34" charset="-122"/>
                <a:cs typeface="Playfair Display" pitchFamily="34" charset="-120"/>
              </a:rPr>
              <a:t>01</a:t>
            </a:r>
            <a:endParaRPr lang="en-US" sz="3731"/>
          </a:p>
        </p:txBody>
      </p:sp>
      <p:sp>
        <p:nvSpPr>
          <p:cNvPr id="6" name="Text 3"/>
          <p:cNvSpPr/>
          <p:nvPr/>
        </p:nvSpPr>
        <p:spPr>
          <a:xfrm>
            <a:off x="1500188" y="1807369"/>
            <a:ext cx="5786438" cy="266105"/>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Listing of opinions by date</a:t>
            </a:r>
            <a:endParaRPr lang="en-US" sz="1397"/>
          </a:p>
        </p:txBody>
      </p:sp>
      <p:sp>
        <p:nvSpPr>
          <p:cNvPr id="7" name="Shape 4"/>
          <p:cNvSpPr/>
          <p:nvPr/>
        </p:nvSpPr>
        <p:spPr>
          <a:xfrm>
            <a:off x="1500188" y="2180630"/>
            <a:ext cx="3573661" cy="341114"/>
          </a:xfrm>
          <a:prstGeom prst="rect">
            <a:avLst/>
          </a:prstGeom>
          <a:solidFill>
            <a:srgbClr val="FFFFFF"/>
          </a:solidFill>
          <a:ln/>
        </p:spPr>
        <p:txBody>
          <a:bodyPr/>
          <a:lstStyle/>
          <a:p>
            <a:endParaRPr lang="en-US"/>
          </a:p>
        </p:txBody>
      </p:sp>
      <p:sp>
        <p:nvSpPr>
          <p:cNvPr id="8" name="Shape 5"/>
          <p:cNvSpPr/>
          <p:nvPr/>
        </p:nvSpPr>
        <p:spPr>
          <a:xfrm>
            <a:off x="1500188" y="2180630"/>
            <a:ext cx="3573661" cy="7144"/>
          </a:xfrm>
          <a:prstGeom prst="rect">
            <a:avLst/>
          </a:prstGeom>
          <a:solidFill>
            <a:srgbClr val="E2E8F0"/>
          </a:solidFill>
          <a:ln/>
        </p:spPr>
        <p:txBody>
          <a:bodyPr/>
          <a:lstStyle/>
          <a:p>
            <a:endParaRPr lang="en-US"/>
          </a:p>
        </p:txBody>
      </p:sp>
      <p:sp>
        <p:nvSpPr>
          <p:cNvPr id="9" name="Shape 6"/>
          <p:cNvSpPr/>
          <p:nvPr/>
        </p:nvSpPr>
        <p:spPr>
          <a:xfrm>
            <a:off x="5066705" y="2180630"/>
            <a:ext cx="7144" cy="341114"/>
          </a:xfrm>
          <a:prstGeom prst="rect">
            <a:avLst/>
          </a:prstGeom>
          <a:solidFill>
            <a:srgbClr val="E2E8F0"/>
          </a:solidFill>
          <a:ln/>
        </p:spPr>
        <p:txBody>
          <a:bodyPr/>
          <a:lstStyle/>
          <a:p>
            <a:endParaRPr lang="en-US"/>
          </a:p>
        </p:txBody>
      </p:sp>
      <p:sp>
        <p:nvSpPr>
          <p:cNvPr id="10" name="Shape 7"/>
          <p:cNvSpPr/>
          <p:nvPr/>
        </p:nvSpPr>
        <p:spPr>
          <a:xfrm>
            <a:off x="1500188" y="2514600"/>
            <a:ext cx="3573661" cy="7144"/>
          </a:xfrm>
          <a:prstGeom prst="rect">
            <a:avLst/>
          </a:prstGeom>
          <a:solidFill>
            <a:srgbClr val="E2E8F0"/>
          </a:solidFill>
          <a:ln/>
        </p:spPr>
        <p:txBody>
          <a:bodyPr/>
          <a:lstStyle/>
          <a:p>
            <a:endParaRPr lang="en-US"/>
          </a:p>
        </p:txBody>
      </p:sp>
      <p:sp>
        <p:nvSpPr>
          <p:cNvPr id="11" name="Shape 8"/>
          <p:cNvSpPr/>
          <p:nvPr/>
        </p:nvSpPr>
        <p:spPr>
          <a:xfrm>
            <a:off x="1500188" y="2180630"/>
            <a:ext cx="28575" cy="341114"/>
          </a:xfrm>
          <a:prstGeom prst="rect">
            <a:avLst/>
          </a:prstGeom>
          <a:solidFill>
            <a:srgbClr val="D69E2E"/>
          </a:solidFill>
          <a:ln/>
        </p:spPr>
        <p:txBody>
          <a:bodyPr/>
          <a:lstStyle/>
          <a:p>
            <a:endParaRPr lang="en-US"/>
          </a:p>
        </p:txBody>
      </p:sp>
      <p:sp>
        <p:nvSpPr>
          <p:cNvPr id="12" name="Text 9"/>
          <p:cNvSpPr/>
          <p:nvPr/>
        </p:nvSpPr>
        <p:spPr>
          <a:xfrm>
            <a:off x="1500188" y="2180630"/>
            <a:ext cx="3573661" cy="341114"/>
          </a:xfrm>
          <a:prstGeom prst="rect">
            <a:avLst/>
          </a:prstGeom>
          <a:noFill/>
          <a:ln/>
        </p:spPr>
        <p:txBody>
          <a:bodyPr wrap="square" lIns="170053" tIns="102108" rIns="170053" bIns="102108" rtlCol="0" anchor="t">
            <a:spAutoFit/>
          </a:bodyPr>
          <a:lstStyle/>
          <a:p>
            <a:pPr marL="0" indent="0" algn="l">
              <a:lnSpc>
                <a:spcPts val="1200"/>
              </a:lnSpc>
              <a:buNone/>
            </a:pPr>
            <a:r>
              <a:rPr lang="en-US" sz="942">
                <a:solidFill>
                  <a:srgbClr val="2C3E50"/>
                </a:solidFill>
                <a:latin typeface="Inter" pitchFamily="34" charset="0"/>
                <a:ea typeface="Inter" pitchFamily="34" charset="-122"/>
                <a:cs typeface="Inter" pitchFamily="34" charset="-120"/>
              </a:rPr>
              <a:t>https://www.ag.state.mi.us/opinion/op_allbydate.aspx</a:t>
            </a:r>
            <a:endParaRPr lang="en-US" sz="942"/>
          </a:p>
        </p:txBody>
      </p:sp>
      <p:sp>
        <p:nvSpPr>
          <p:cNvPr id="13" name="Text 10"/>
          <p:cNvSpPr/>
          <p:nvPr/>
        </p:nvSpPr>
        <p:spPr>
          <a:xfrm>
            <a:off x="571500" y="2864644"/>
            <a:ext cx="642938" cy="411463"/>
          </a:xfrm>
          <a:prstGeom prst="rect">
            <a:avLst/>
          </a:prstGeom>
          <a:noFill/>
          <a:ln/>
        </p:spPr>
        <p:txBody>
          <a:bodyPr wrap="none" lIns="0" tIns="0" rIns="0" bIns="0" rtlCol="0" anchor="t">
            <a:spAutoFit/>
          </a:bodyPr>
          <a:lstStyle/>
          <a:p>
            <a:pPr marL="0" indent="0" algn="r">
              <a:lnSpc>
                <a:spcPts val="3200"/>
              </a:lnSpc>
              <a:buNone/>
            </a:pPr>
            <a:r>
              <a:rPr lang="en-US" sz="3731" b="1">
                <a:solidFill>
                  <a:srgbClr val="38B2AC">
                    <a:alpha val="40000"/>
                  </a:srgbClr>
                </a:solidFill>
                <a:latin typeface="Playfair Display" pitchFamily="34" charset="0"/>
                <a:ea typeface="Playfair Display" pitchFamily="34" charset="-122"/>
                <a:cs typeface="Playfair Display" pitchFamily="34" charset="-120"/>
              </a:rPr>
              <a:t>02</a:t>
            </a:r>
            <a:endParaRPr lang="en-US" sz="3731"/>
          </a:p>
        </p:txBody>
      </p:sp>
      <p:sp>
        <p:nvSpPr>
          <p:cNvPr id="14" name="Text 11"/>
          <p:cNvSpPr/>
          <p:nvPr/>
        </p:nvSpPr>
        <p:spPr>
          <a:xfrm>
            <a:off x="1500188" y="2900363"/>
            <a:ext cx="5786438" cy="266105"/>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Opinion search</a:t>
            </a:r>
            <a:endParaRPr lang="en-US" sz="1397"/>
          </a:p>
        </p:txBody>
      </p:sp>
      <p:sp>
        <p:nvSpPr>
          <p:cNvPr id="15" name="Shape 12"/>
          <p:cNvSpPr/>
          <p:nvPr/>
        </p:nvSpPr>
        <p:spPr>
          <a:xfrm>
            <a:off x="1500188" y="3273623"/>
            <a:ext cx="3328988" cy="341114"/>
          </a:xfrm>
          <a:prstGeom prst="rect">
            <a:avLst/>
          </a:prstGeom>
          <a:solidFill>
            <a:srgbClr val="FFFFFF"/>
          </a:solidFill>
          <a:ln/>
        </p:spPr>
        <p:txBody>
          <a:bodyPr/>
          <a:lstStyle/>
          <a:p>
            <a:endParaRPr lang="en-US"/>
          </a:p>
        </p:txBody>
      </p:sp>
      <p:sp>
        <p:nvSpPr>
          <p:cNvPr id="16" name="Shape 13"/>
          <p:cNvSpPr/>
          <p:nvPr/>
        </p:nvSpPr>
        <p:spPr>
          <a:xfrm>
            <a:off x="1500188" y="3273623"/>
            <a:ext cx="3328988" cy="7144"/>
          </a:xfrm>
          <a:prstGeom prst="rect">
            <a:avLst/>
          </a:prstGeom>
          <a:solidFill>
            <a:srgbClr val="E2E8F0"/>
          </a:solidFill>
          <a:ln/>
        </p:spPr>
        <p:txBody>
          <a:bodyPr/>
          <a:lstStyle/>
          <a:p>
            <a:endParaRPr lang="en-US"/>
          </a:p>
        </p:txBody>
      </p:sp>
      <p:sp>
        <p:nvSpPr>
          <p:cNvPr id="17" name="Shape 14"/>
          <p:cNvSpPr/>
          <p:nvPr/>
        </p:nvSpPr>
        <p:spPr>
          <a:xfrm>
            <a:off x="4822031" y="3273623"/>
            <a:ext cx="7144" cy="341114"/>
          </a:xfrm>
          <a:prstGeom prst="rect">
            <a:avLst/>
          </a:prstGeom>
          <a:solidFill>
            <a:srgbClr val="E2E8F0"/>
          </a:solidFill>
          <a:ln/>
        </p:spPr>
        <p:txBody>
          <a:bodyPr/>
          <a:lstStyle/>
          <a:p>
            <a:endParaRPr lang="en-US"/>
          </a:p>
        </p:txBody>
      </p:sp>
      <p:sp>
        <p:nvSpPr>
          <p:cNvPr id="18" name="Shape 15"/>
          <p:cNvSpPr/>
          <p:nvPr/>
        </p:nvSpPr>
        <p:spPr>
          <a:xfrm>
            <a:off x="1500188" y="3607594"/>
            <a:ext cx="3328988" cy="7144"/>
          </a:xfrm>
          <a:prstGeom prst="rect">
            <a:avLst/>
          </a:prstGeom>
          <a:solidFill>
            <a:srgbClr val="E2E8F0"/>
          </a:solidFill>
          <a:ln/>
        </p:spPr>
        <p:txBody>
          <a:bodyPr/>
          <a:lstStyle/>
          <a:p>
            <a:endParaRPr lang="en-US"/>
          </a:p>
        </p:txBody>
      </p:sp>
      <p:sp>
        <p:nvSpPr>
          <p:cNvPr id="19" name="Shape 16"/>
          <p:cNvSpPr/>
          <p:nvPr/>
        </p:nvSpPr>
        <p:spPr>
          <a:xfrm>
            <a:off x="1500188" y="3273623"/>
            <a:ext cx="28575" cy="341114"/>
          </a:xfrm>
          <a:prstGeom prst="rect">
            <a:avLst/>
          </a:prstGeom>
          <a:solidFill>
            <a:srgbClr val="38B2AC"/>
          </a:solidFill>
          <a:ln/>
        </p:spPr>
        <p:txBody>
          <a:bodyPr/>
          <a:lstStyle/>
          <a:p>
            <a:endParaRPr lang="en-US"/>
          </a:p>
        </p:txBody>
      </p:sp>
      <p:sp>
        <p:nvSpPr>
          <p:cNvPr id="20" name="Text 17"/>
          <p:cNvSpPr/>
          <p:nvPr/>
        </p:nvSpPr>
        <p:spPr>
          <a:xfrm>
            <a:off x="1500188" y="3180023"/>
            <a:ext cx="3748612" cy="507383"/>
          </a:xfrm>
          <a:prstGeom prst="rect">
            <a:avLst/>
          </a:prstGeom>
          <a:noFill/>
          <a:ln/>
        </p:spPr>
        <p:txBody>
          <a:bodyPr wrap="square" lIns="170053" tIns="102108" rIns="170053" bIns="102108" rtlCol="0" anchor="t">
            <a:spAutoFit/>
          </a:bodyPr>
          <a:lstStyle/>
          <a:p>
            <a:pPr>
              <a:lnSpc>
                <a:spcPts val="1200"/>
              </a:lnSpc>
            </a:pPr>
            <a:r>
              <a:rPr lang="en-US" sz="942">
                <a:solidFill>
                  <a:srgbClr val="2C3E50"/>
                </a:solidFill>
                <a:latin typeface="Inter" pitchFamily="34" charset="0"/>
                <a:ea typeface="Inter" pitchFamily="34" charset="-122"/>
                <a:cs typeface="Inter" pitchFamily="34" charset="-120"/>
              </a:rPr>
              <a:t>https://michigan.access.preservica.com/portal/en-US/collection/sdb%3ASO%7C75760bdf-7fcd-44f4-aae5-af970d58470f</a:t>
            </a:r>
            <a:endParaRPr lang="en-US" sz="942"/>
          </a:p>
        </p:txBody>
      </p:sp>
      <p:sp>
        <p:nvSpPr>
          <p:cNvPr id="21" name="Text 18"/>
          <p:cNvSpPr/>
          <p:nvPr/>
        </p:nvSpPr>
        <p:spPr>
          <a:xfrm>
            <a:off x="571500" y="3957638"/>
            <a:ext cx="642938" cy="411463"/>
          </a:xfrm>
          <a:prstGeom prst="rect">
            <a:avLst/>
          </a:prstGeom>
          <a:noFill/>
          <a:ln/>
        </p:spPr>
        <p:txBody>
          <a:bodyPr wrap="none" lIns="0" tIns="0" rIns="0" bIns="0" rtlCol="0" anchor="t">
            <a:spAutoFit/>
          </a:bodyPr>
          <a:lstStyle/>
          <a:p>
            <a:pPr marL="0" indent="0" algn="r">
              <a:lnSpc>
                <a:spcPts val="3200"/>
              </a:lnSpc>
              <a:buNone/>
            </a:pPr>
            <a:r>
              <a:rPr lang="en-US" sz="3731" b="1">
                <a:solidFill>
                  <a:srgbClr val="38B2AC">
                    <a:alpha val="40000"/>
                  </a:srgbClr>
                </a:solidFill>
                <a:latin typeface="Playfair Display" pitchFamily="34" charset="0"/>
                <a:ea typeface="Playfair Display" pitchFamily="34" charset="-122"/>
                <a:cs typeface="Playfair Display" pitchFamily="34" charset="-120"/>
              </a:rPr>
              <a:t>03</a:t>
            </a:r>
            <a:endParaRPr lang="en-US" sz="3731"/>
          </a:p>
        </p:txBody>
      </p:sp>
      <p:sp>
        <p:nvSpPr>
          <p:cNvPr id="22" name="Text 19"/>
          <p:cNvSpPr/>
          <p:nvPr/>
        </p:nvSpPr>
        <p:spPr>
          <a:xfrm>
            <a:off x="1500188" y="3993356"/>
            <a:ext cx="5786438" cy="266105"/>
          </a:xfrm>
          <a:prstGeom prst="rect">
            <a:avLst/>
          </a:prstGeom>
          <a:noFill/>
          <a:ln/>
        </p:spPr>
        <p:txBody>
          <a:bodyPr wrap="none" lIns="0" tIns="0" rIns="0" bIns="0" rtlCol="0" anchor="t">
            <a:spAutoFit/>
          </a:bodyPr>
          <a:lstStyle/>
          <a:p>
            <a:pPr marL="0" indent="0" algn="l">
              <a:lnSpc>
                <a:spcPts val="1900"/>
              </a:lnSpc>
              <a:buNone/>
            </a:pPr>
            <a:r>
              <a:rPr lang="en-US" sz="1397" b="1">
                <a:solidFill>
                  <a:srgbClr val="2C3E50"/>
                </a:solidFill>
                <a:latin typeface="Playfair Display" pitchFamily="34" charset="0"/>
                <a:ea typeface="Playfair Display" pitchFamily="34" charset="-122"/>
                <a:cs typeface="Playfair Display" pitchFamily="34" charset="-120"/>
              </a:rPr>
              <a:t>Efficient Searching</a:t>
            </a:r>
            <a:endParaRPr lang="en-US" sz="1397"/>
          </a:p>
        </p:txBody>
      </p:sp>
      <p:sp>
        <p:nvSpPr>
          <p:cNvPr id="23" name="Text 20"/>
          <p:cNvSpPr/>
          <p:nvPr/>
        </p:nvSpPr>
        <p:spPr>
          <a:xfrm>
            <a:off x="1500188" y="4366617"/>
            <a:ext cx="5786438" cy="428625"/>
          </a:xfrm>
          <a:prstGeom prst="rect">
            <a:avLst/>
          </a:prstGeom>
          <a:noFill/>
          <a:ln/>
        </p:spPr>
        <p:txBody>
          <a:bodyPr wrap="square" lIns="0" tIns="0" rIns="0" bIns="0" rtlCol="0" anchor="t">
            <a:spAutoFit/>
          </a:bodyPr>
          <a:lstStyle/>
          <a:p>
            <a:pPr marL="0" indent="0" algn="l">
              <a:lnSpc>
                <a:spcPts val="1700"/>
              </a:lnSpc>
              <a:buNone/>
            </a:pPr>
            <a:r>
              <a:rPr lang="en-US" sz="1050">
                <a:solidFill>
                  <a:srgbClr val="4A5568"/>
                </a:solidFill>
                <a:latin typeface="Inter" pitchFamily="34" charset="0"/>
                <a:ea typeface="Inter" pitchFamily="34" charset="-122"/>
                <a:cs typeface="Inter" pitchFamily="34" charset="-120"/>
              </a:rPr>
              <a:t>Use the </a:t>
            </a:r>
            <a:r>
              <a:rPr lang="en-US" sz="987" b="1">
                <a:solidFill>
                  <a:srgbClr val="38B2AC"/>
                </a:solidFill>
                <a:latin typeface="Inter" pitchFamily="34" charset="0"/>
                <a:ea typeface="Inter" pitchFamily="34" charset="-122"/>
                <a:cs typeface="Inter" pitchFamily="34" charset="-120"/>
              </a:rPr>
              <a:t>Google SITE: command</a:t>
            </a:r>
            <a:r>
              <a:rPr lang="en-US" sz="1050">
                <a:solidFill>
                  <a:srgbClr val="4A5568"/>
                </a:solidFill>
                <a:latin typeface="Inter" pitchFamily="34" charset="0"/>
                <a:ea typeface="Inter" pitchFamily="34" charset="-122"/>
                <a:cs typeface="Inter" pitchFamily="34" charset="-120"/>
              </a:rPr>
              <a:t> to search AG opinions efficiently. This allows you to narrow down results specifically to the Attorney General's domain.</a:t>
            </a:r>
            <a:endParaRPr lang="en-US" sz="1050"/>
          </a:p>
        </p:txBody>
      </p:sp>
      <p:sp>
        <p:nvSpPr>
          <p:cNvPr id="24" name="Text 21"/>
          <p:cNvSpPr/>
          <p:nvPr/>
        </p:nvSpPr>
        <p:spPr>
          <a:xfrm>
            <a:off x="8643938" y="4729163"/>
            <a:ext cx="71438" cy="137517"/>
          </a:xfrm>
          <a:prstGeom prst="rect">
            <a:avLst/>
          </a:prstGeom>
          <a:noFill/>
          <a:ln/>
        </p:spPr>
        <p:txBody>
          <a:bodyPr wrap="none" lIns="0" tIns="0" rIns="0" bIns="0" rtlCol="0" anchor="t">
            <a:spAutoFit/>
          </a:bodyPr>
          <a:lstStyle/>
          <a:p>
            <a:pPr marL="0" indent="0" algn="l">
              <a:lnSpc>
                <a:spcPts val="1100"/>
              </a:lnSpc>
              <a:buNone/>
            </a:pPr>
            <a:r>
              <a:rPr lang="en-US" sz="834">
                <a:solidFill>
                  <a:srgbClr val="A0AEC0"/>
                </a:solidFill>
                <a:latin typeface="Inter" pitchFamily="34" charset="0"/>
                <a:ea typeface="Inter" pitchFamily="34" charset="-122"/>
                <a:cs typeface="Inter" pitchFamily="34" charset="-120"/>
              </a:rPr>
              <a:t>9</a:t>
            </a:r>
            <a:endParaRPr lang="en-US" sz="834"/>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4630</Words>
  <Application>Microsoft Office PowerPoint</Application>
  <PresentationFormat>On-screen Show (16:9)</PresentationFormat>
  <Paragraphs>700</Paragraphs>
  <Slides>52</Slides>
  <Notes>52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Inter</vt:lpstr>
      <vt:lpstr>monospace</vt:lpstr>
      <vt:lpstr>Playfair Display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Ciloski, Brian (MDE)</cp:lastModifiedBy>
  <cp:revision>1</cp:revision>
  <dcterms:created xsi:type="dcterms:W3CDTF">2026-04-07T19:56:30Z</dcterms:created>
  <dcterms:modified xsi:type="dcterms:W3CDTF">2026-05-03T23:41:40Z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f46dfe0-534f-4c95-815c-5b1af86b9823_Enabled">
    <vt:lpwstr>true</vt:lpwstr>
  </property>
  <property fmtid="{D5CDD505-2E9C-101B-9397-08002B2CF9AE}" pid="3" name="MSIP_Label_2f46dfe0-534f-4c95-815c-5b1af86b9823_SetDate">
    <vt:lpwstr>2026-05-03T22:18:20Z</vt:lpwstr>
  </property>
  <property fmtid="{D5CDD505-2E9C-101B-9397-08002B2CF9AE}" pid="4" name="MSIP_Label_2f46dfe0-534f-4c95-815c-5b1af86b9823_Method">
    <vt:lpwstr>Privileged</vt:lpwstr>
  </property>
  <property fmtid="{D5CDD505-2E9C-101B-9397-08002B2CF9AE}" pid="5" name="MSIP_Label_2f46dfe0-534f-4c95-815c-5b1af86b9823_Name">
    <vt:lpwstr>2f46dfe0-534f-4c95-815c-5b1af86b9823</vt:lpwstr>
  </property>
  <property fmtid="{D5CDD505-2E9C-101B-9397-08002B2CF9AE}" pid="6" name="MSIP_Label_2f46dfe0-534f-4c95-815c-5b1af86b9823_SiteId">
    <vt:lpwstr>d5fb7087-3777-42ad-966a-892ef47225d1</vt:lpwstr>
  </property>
  <property fmtid="{D5CDD505-2E9C-101B-9397-08002B2CF9AE}" pid="7" name="MSIP_Label_2f46dfe0-534f-4c95-815c-5b1af86b9823_ActionId">
    <vt:lpwstr>328d9bf1-6e9d-4931-8f88-38031a8ec69b</vt:lpwstr>
  </property>
  <property fmtid="{D5CDD505-2E9C-101B-9397-08002B2CF9AE}" pid="8" name="MSIP_Label_2f46dfe0-534f-4c95-815c-5b1af86b9823_ContentBits">
    <vt:lpwstr>0</vt:lpwstr>
  </property>
  <property fmtid="{D5CDD505-2E9C-101B-9397-08002B2CF9AE}" pid="9" name="MSIP_Label_2f46dfe0-534f-4c95-815c-5b1af86b9823_Tag">
    <vt:lpwstr>10, 0, 1, 1</vt:lpwstr>
  </property>
</Properties>
</file>