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6BA61B-43A3-455A-ACDE-BDD6200CE7E1}" v="3" dt="2026-05-04T00:40:22.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3890" autoAdjust="0"/>
  </p:normalViewPr>
  <p:slideViewPr>
    <p:cSldViewPr snapToGrid="0" snapToObjects="1">
      <p:cViewPr varScale="1">
        <p:scale>
          <a:sx n="90" d="100"/>
          <a:sy n="90" d="100"/>
        </p:scale>
        <p:origin x="123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loski, Brian (MDE)" userId="cdf1f62c-931e-4f72-8ff8-b22b82fb0c7c" providerId="ADAL" clId="{481A1276-D17E-4DA7-A57E-F049202B619D}"/>
    <pc:docChg chg="custSel mod delSld modSld">
      <pc:chgData name="Ciloski, Brian (MDE)" userId="cdf1f62c-931e-4f72-8ff8-b22b82fb0c7c" providerId="ADAL" clId="{481A1276-D17E-4DA7-A57E-F049202B619D}" dt="2026-05-04T00:51:11.122" v="265" actId="20577"/>
      <pc:docMkLst>
        <pc:docMk/>
      </pc:docMkLst>
      <pc:sldChg chg="modSp mod">
        <pc:chgData name="Ciloski, Brian (MDE)" userId="cdf1f62c-931e-4f72-8ff8-b22b82fb0c7c" providerId="ADAL" clId="{481A1276-D17E-4DA7-A57E-F049202B619D}" dt="2026-05-04T00:35:22.487" v="39"/>
        <pc:sldMkLst>
          <pc:docMk/>
          <pc:sldMk cId="0" sldId="270"/>
        </pc:sldMkLst>
        <pc:spChg chg="mod">
          <ac:chgData name="Ciloski, Brian (MDE)" userId="cdf1f62c-931e-4f72-8ff8-b22b82fb0c7c" providerId="ADAL" clId="{481A1276-D17E-4DA7-A57E-F049202B619D}" dt="2026-05-04T00:35:15.858" v="38" actId="6549"/>
          <ac:spMkLst>
            <pc:docMk/>
            <pc:sldMk cId="0" sldId="270"/>
            <ac:spMk id="16" creationId="{00000000-0000-0000-0000-000000000000}"/>
          </ac:spMkLst>
        </pc:spChg>
        <pc:spChg chg="mod">
          <ac:chgData name="Ciloski, Brian (MDE)" userId="cdf1f62c-931e-4f72-8ff8-b22b82fb0c7c" providerId="ADAL" clId="{481A1276-D17E-4DA7-A57E-F049202B619D}" dt="2026-05-04T00:35:22.487" v="39"/>
          <ac:spMkLst>
            <pc:docMk/>
            <pc:sldMk cId="0" sldId="270"/>
            <ac:spMk id="17" creationId="{00000000-0000-0000-0000-000000000000}"/>
          </ac:spMkLst>
        </pc:spChg>
      </pc:sldChg>
      <pc:sldChg chg="modSp del mod">
        <pc:chgData name="Ciloski, Brian (MDE)" userId="cdf1f62c-931e-4f72-8ff8-b22b82fb0c7c" providerId="ADAL" clId="{481A1276-D17E-4DA7-A57E-F049202B619D}" dt="2026-05-04T00:38:33.839" v="46" actId="2696"/>
        <pc:sldMkLst>
          <pc:docMk/>
          <pc:sldMk cId="0" sldId="271"/>
        </pc:sldMkLst>
        <pc:spChg chg="mod">
          <ac:chgData name="Ciloski, Brian (MDE)" userId="cdf1f62c-931e-4f72-8ff8-b22b82fb0c7c" providerId="ADAL" clId="{481A1276-D17E-4DA7-A57E-F049202B619D}" dt="2026-05-04T00:36:25.516" v="45" actId="20577"/>
          <ac:spMkLst>
            <pc:docMk/>
            <pc:sldMk cId="0" sldId="271"/>
            <ac:spMk id="10" creationId="{00000000-0000-0000-0000-000000000000}"/>
          </ac:spMkLst>
        </pc:spChg>
      </pc:sldChg>
      <pc:sldChg chg="addSp modSp mod modNotesTx">
        <pc:chgData name="Ciloski, Brian (MDE)" userId="cdf1f62c-931e-4f72-8ff8-b22b82fb0c7c" providerId="ADAL" clId="{481A1276-D17E-4DA7-A57E-F049202B619D}" dt="2026-05-04T00:41:09.471" v="173" actId="20577"/>
        <pc:sldMkLst>
          <pc:docMk/>
          <pc:sldMk cId="0" sldId="274"/>
        </pc:sldMkLst>
        <pc:spChg chg="add mod">
          <ac:chgData name="Ciloski, Brian (MDE)" userId="cdf1f62c-931e-4f72-8ff8-b22b82fb0c7c" providerId="ADAL" clId="{481A1276-D17E-4DA7-A57E-F049202B619D}" dt="2026-05-04T00:40:49.814" v="172" actId="20577"/>
          <ac:spMkLst>
            <pc:docMk/>
            <pc:sldMk cId="0" sldId="274"/>
            <ac:spMk id="2" creationId="{EB895883-2C5C-97A5-6E98-43CE24FA6C3F}"/>
          </ac:spMkLst>
        </pc:spChg>
        <pc:spChg chg="mod">
          <ac:chgData name="Ciloski, Brian (MDE)" userId="cdf1f62c-931e-4f72-8ff8-b22b82fb0c7c" providerId="ADAL" clId="{481A1276-D17E-4DA7-A57E-F049202B619D}" dt="2026-05-04T00:40:11.952" v="99" actId="20577"/>
          <ac:spMkLst>
            <pc:docMk/>
            <pc:sldMk cId="0" sldId="274"/>
            <ac:spMk id="12" creationId="{00000000-0000-0000-0000-000000000000}"/>
          </ac:spMkLst>
        </pc:spChg>
        <pc:spChg chg="mod">
          <ac:chgData name="Ciloski, Brian (MDE)" userId="cdf1f62c-931e-4f72-8ff8-b22b82fb0c7c" providerId="ADAL" clId="{481A1276-D17E-4DA7-A57E-F049202B619D}" dt="2026-05-04T00:39:46.500" v="47" actId="20577"/>
          <ac:spMkLst>
            <pc:docMk/>
            <pc:sldMk cId="0" sldId="274"/>
            <ac:spMk id="14" creationId="{00000000-0000-0000-0000-000000000000}"/>
          </ac:spMkLst>
        </pc:spChg>
      </pc:sldChg>
      <pc:sldChg chg="modSp mod">
        <pc:chgData name="Ciloski, Brian (MDE)" userId="cdf1f62c-931e-4f72-8ff8-b22b82fb0c7c" providerId="ADAL" clId="{481A1276-D17E-4DA7-A57E-F049202B619D}" dt="2026-05-04T00:43:28.785" v="195" actId="20577"/>
        <pc:sldMkLst>
          <pc:docMk/>
          <pc:sldMk cId="0" sldId="276"/>
        </pc:sldMkLst>
        <pc:spChg chg="mod">
          <ac:chgData name="Ciloski, Brian (MDE)" userId="cdf1f62c-931e-4f72-8ff8-b22b82fb0c7c" providerId="ADAL" clId="{481A1276-D17E-4DA7-A57E-F049202B619D}" dt="2026-05-04T00:43:28.785" v="195" actId="20577"/>
          <ac:spMkLst>
            <pc:docMk/>
            <pc:sldMk cId="0" sldId="276"/>
            <ac:spMk id="10" creationId="{00000000-0000-0000-0000-000000000000}"/>
          </ac:spMkLst>
        </pc:spChg>
        <pc:spChg chg="mod">
          <ac:chgData name="Ciloski, Brian (MDE)" userId="cdf1f62c-931e-4f72-8ff8-b22b82fb0c7c" providerId="ADAL" clId="{481A1276-D17E-4DA7-A57E-F049202B619D}" dt="2026-05-04T00:43:17.652" v="184" actId="20577"/>
          <ac:spMkLst>
            <pc:docMk/>
            <pc:sldMk cId="0" sldId="276"/>
            <ac:spMk id="17" creationId="{00000000-0000-0000-0000-000000000000}"/>
          </ac:spMkLst>
        </pc:spChg>
      </pc:sldChg>
      <pc:sldChg chg="modSp mod">
        <pc:chgData name="Ciloski, Brian (MDE)" userId="cdf1f62c-931e-4f72-8ff8-b22b82fb0c7c" providerId="ADAL" clId="{481A1276-D17E-4DA7-A57E-F049202B619D}" dt="2026-05-04T00:44:24.858" v="206" actId="20577"/>
        <pc:sldMkLst>
          <pc:docMk/>
          <pc:sldMk cId="0" sldId="277"/>
        </pc:sldMkLst>
        <pc:spChg chg="mod">
          <ac:chgData name="Ciloski, Brian (MDE)" userId="cdf1f62c-931e-4f72-8ff8-b22b82fb0c7c" providerId="ADAL" clId="{481A1276-D17E-4DA7-A57E-F049202B619D}" dt="2026-05-04T00:44:24.858" v="206" actId="20577"/>
          <ac:spMkLst>
            <pc:docMk/>
            <pc:sldMk cId="0" sldId="277"/>
            <ac:spMk id="6" creationId="{00000000-0000-0000-0000-000000000000}"/>
          </ac:spMkLst>
        </pc:spChg>
      </pc:sldChg>
      <pc:sldChg chg="modSp mod">
        <pc:chgData name="Ciloski, Brian (MDE)" userId="cdf1f62c-931e-4f72-8ff8-b22b82fb0c7c" providerId="ADAL" clId="{481A1276-D17E-4DA7-A57E-F049202B619D}" dt="2026-05-04T00:51:11.122" v="265" actId="20577"/>
        <pc:sldMkLst>
          <pc:docMk/>
          <pc:sldMk cId="0" sldId="279"/>
        </pc:sldMkLst>
        <pc:spChg chg="mod">
          <ac:chgData name="Ciloski, Brian (MDE)" userId="cdf1f62c-931e-4f72-8ff8-b22b82fb0c7c" providerId="ADAL" clId="{481A1276-D17E-4DA7-A57E-F049202B619D}" dt="2026-05-04T00:51:11.122" v="265" actId="20577"/>
          <ac:spMkLst>
            <pc:docMk/>
            <pc:sldMk cId="0" sldId="279"/>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2267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Today's session focuses on the practical implications of changes for the 2025–2026 school year. We won't just review the manual; we'll dive into what these updates mean for your funding and audit outcomes. Our goal is to give you a clear understanding of the risks and how to ensure compliance this year.</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now moving into our third area of focus: Attendance and Funding. This section will highlight how daily attendance directly drives every dollar of state aid. It's crucial to understand this connection, as it's often misunderstood. We'll start by looking at how attendance is embedded directly in the funding formula.</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crucial to understand that attendance isn't just a compliance checkbox; it's baked right into your funding formula. Funding gets calculated daily, and that daily amount is adjusted by your attendance percentage. This means every single day, your attendance directly impacts your state aid. The 75% attendance threshold isn't a suggestion; it's a hard floor. If you dip below it, your funding for that day takes a hit. So, attendance isn't secondary; it's central to how your funding is determined.</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 up on that, a big misconception is that simply meeting 180 instructional days guarantees full funding. That's just not true. Each individual day has to meet that 75% attendance threshold. If your attendance drops below 75% on any given day, your funding for that specific day is reduced proportionally. So, it's not about the total days; it's about daily attendance, every single day. This is a critical fact to remember.</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this brings us to forgiven days, which are often misunderstood. Forgiven days allow you to count days when instruction didn't happen, like for weather or emergencies. But they absolutely do not fix low student attendance on days that did occur. They protect your instructional day count, but they don't offset below-threshold attendance percentages. They can't substitute for actual student presence. So, don't confuse them as a fix for low attendance. Now, let's shift gears and look at some high-risk compliance areas.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covered how attendance directly impacts funding. Now, we're moving into the high-risk compliance areas. These are the places where districts are most vulnerable this year. Understanding these areas will help you proactively address potential issues. We'll dive into specific examples of where districts often face challenges. Let's start with professional development days.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Professional development days can be a really useful tool, especially around testing. But they come with strict requirements you must meet. These aren't just suggestions; they're statutory. For example, your PD counts need to be board-approved, and you must have an advisory committee in place. This is a powerful planning tool, but only if you structure it correctly. If you don't follow these rules, those days won't count. Next, we'll talk about virtual delivery.</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expansion under 23a is a double-edged sword. It creates a real opportunity for districts to generate additional FTE by allowing multiple course completions within a single month. However, this also introduces significant complexity in tracking and reporting. Districts must be ready to manage both the potential for increased funding and the heavier documentation burden that comes with it.</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the complexity we just discussed, districts have a few options for how they approach 23a reporting. You can stick with the traditional monthly progress method, which is simpler but might limit FTE potential. Or, you can fully embrace multi-course reporting for higher FTE, but that means more tracking. A hybrid approach offers flexibility, but you'll need clear documentation for each claim. Each option has different documentation expectations and risks.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shift our focus to audit readiness. This section will cover what auditors are specifically looking for and how you can best prepare your district. We'll examine the key areas where districts often face challenges and how to ensure you're well-positioned for a successful audit.</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our introduction, we'll cover four key areas today that directly impact your operations. We'll start with the Pupil Accounting Manual updates, then move to legislative changes affecting membership and attendance. Next, we'll highlight high-risk compliance areas we're seeing across the state. Finally, we'll discuss current audit expectations so you can prepare effectively. This structure will help you understand the full scope of this year's challenges.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Misapplication of forgiven days is a major financial risk we're seeing across the state. Districts sometimes assume they can use these days to offset attendance issues, but that's simply not allowed. This misuse can lead to direct funding loss and significant audit findings. You really need to review your district's forgiven day usage against actual attendance data. This is a critical area for financial stability.</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Calendar design itself is now a compliance issue, not just an instructional one. Testing days, virtual days, and professional development days must all strictly align with statutory requirements. Auditors are now reviewing your entire calendar structure, not just the count of instructional days. So, planning ahead is absolutely critical here; retroactive corrections are very difficult and often not accepted. This builds on our discussion of financial risks, showing how operational details directly impact compliance.</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easy to fall into the trap of relying on system-generated reports as proof of compliance. But I need to be clear: this is not sufficient. Audits delve much deeper, examining the underlying documentation and actual practice. The real question isn't what your system shows, but what actually happened, and can you prove it? This means documentation truly matters, far beyond just what your software outputs.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seeing some consistent audit findings across the state, and it's important to be aware of them. These include errors in attendance calculations, specifically with daily threshold applications. We're also finding significant documentation gaps for 23a claims, where the basis for the claim is missing or incomplete. Virtual program structures often lack sufficient evidence of student interaction and engagement. And finally, there are frequent mismatches between assigned and reported teacher roles. Understanding these common pitfalls can help you proactively address them.</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on our discussion of common audit findings, it's crucial to understand the core principle guiding auditors: alignment. They're looking for consistency across your data, your documentation, and your actual practices. If what your system shows doesn't match your records, or if your records don't reflect what truly happened, you've got a significant audit risk. Ultimately, auditors are scrutinizing program integrity and data consistency above all else.</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wrap up, I want to leave you with five key takeaways that summarize everything we've covered today. First, always know the basis of your 23a claims; distinguish clearly between progress and completion. Second, remember that attendance directly drives funding, and that 75% threshold is a hard daily requirement. Third, documentation is paramount; system outputs alone won't cut it. Fourth, system delays don't excuse statutory obligations. And finally, when in doubt, always refer back to the actual language of the law. These five points are your roadmap to compliance this year, and now I'm happy to open it up for any questions you might have.</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point, I'm happy to take questions or talk through specific scenarios that districts are dealing with. Thank you for your time and commitment to compliance.</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at why this year is particularly significant for pupil accounting and compliance. There are four overarching themes driving everything we'll discuss today. These themes will help you understand the context for all the specific changes and requirements. Keeping these in mind will make the details much clearer.</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 just mentioned, four themes really define this year's compliance landscape. First, we have expanded 23a pathways, introducing new ways to generate FTE. Second, there's persistent confusion between attendance and instructional time, which impacts funding. Third, system updates often lag behind statutory requirements, creating operational challenges. And finally, there's a much stronger emphasis on documentation from auditors. Understanding these themes is crucial for navigating the upcoming changes.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Moving on from the overarching themes, we'll now dive into the specifics of membership and 23a changes. This section will clarify the new pathways available for generating FTE. It's a critical area that directly impacts your district's funding.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Section 23a, we now have an additional way to generate membership. Previously, this was based entirely on satisfactory monthly progress. Now, course completion within a month can also generate FTE. This is a significant shift, but it's important to understand it builds on the existing structure rather than replacing it. Districts must understand both pathways and document which basis applies to each claim. This change moves us from a single pathway to multiple pathways for membership, which we'll explore next.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Historically, districts could claim 1/12 FTE per month based on progress. That still exists. What's new is that districts may now be able to claim additional FTE based on completed courses within a month. So we've moved from a single pathway to multiple pathways for generating membership. This means more options for FTE claims, but also requires more detailed documentation. This shift has a direct operational impact on how you track and report information.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an operational standpoint, this means districts need to track more information than before. It's no longer enough to just show monthly progress. You now need to track completion dates, the number of courses completed, and how each claim is being generated. This is where documentation becomes critical. Every claim must be supportable with underlying documentation. Failing to clearly track this information creates a significant audit risk.</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an audit perspective, the first question will be: what is the basis of the claim? Is it progress or completion? If that cannot be clearly identified and supported, the claim becomes vulnerable. This is one of the biggest risk areas this year. Districts must be able to distinguish and document each claim type separately. An unclear claim basis can lead to audit findings and potential funding loss. Now, let's shift gears and talk about attendance and funding.</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1000125" y="1206066"/>
            <a:ext cx="7143750" cy="1097235"/>
          </a:xfrm>
          <a:prstGeom prst="rect">
            <a:avLst/>
          </a:prstGeom>
          <a:noFill/>
          <a:ln/>
        </p:spPr>
        <p:txBody>
          <a:bodyPr wrap="square" lIns="0" tIns="0" rIns="0" bIns="0" rtlCol="0" anchor="t">
            <a:spAutoFit/>
          </a:bodyPr>
          <a:lstStyle/>
          <a:p>
            <a:pPr marL="0" indent="0" algn="ctr">
              <a:lnSpc>
                <a:spcPts val="4300"/>
              </a:lnSpc>
              <a:buNone/>
            </a:pPr>
            <a:r>
              <a:rPr lang="en-US" sz="3294" b="1" dirty="0">
                <a:solidFill>
                  <a:srgbClr val="FFFFFF"/>
                </a:solidFill>
                <a:latin typeface="Inter" pitchFamily="34" charset="0"/>
                <a:ea typeface="Inter" pitchFamily="34" charset="-122"/>
                <a:cs typeface="Inter" pitchFamily="34" charset="-120"/>
              </a:rPr>
              <a:t>State Aid Update: Pupil Accounting &amp; Compliance</a:t>
            </a:r>
            <a:endParaRPr lang="en-US" sz="3294" dirty="0"/>
          </a:p>
        </p:txBody>
      </p:sp>
      <p:sp>
        <p:nvSpPr>
          <p:cNvPr id="5" name="Text 1"/>
          <p:cNvSpPr/>
          <p:nvPr/>
        </p:nvSpPr>
        <p:spPr>
          <a:xfrm>
            <a:off x="3273623" y="2774789"/>
            <a:ext cx="2596753" cy="276820"/>
          </a:xfrm>
          <a:prstGeom prst="rect">
            <a:avLst/>
          </a:prstGeom>
          <a:noFill/>
          <a:ln/>
        </p:spPr>
        <p:txBody>
          <a:bodyPr wrap="none" lIns="0" tIns="0" rIns="0" bIns="0" rtlCol="0" anchor="t">
            <a:spAutoFit/>
          </a:bodyPr>
          <a:lstStyle/>
          <a:p>
            <a:pPr marL="0" indent="0" algn="ctr">
              <a:lnSpc>
                <a:spcPts val="2200"/>
              </a:lnSpc>
              <a:buNone/>
            </a:pPr>
            <a:r>
              <a:rPr lang="en-US" sz="1704" dirty="0">
                <a:solidFill>
                  <a:srgbClr val="C8922A"/>
                </a:solidFill>
                <a:latin typeface="Inter" pitchFamily="34" charset="0"/>
                <a:ea typeface="Inter" pitchFamily="34" charset="-122"/>
                <a:cs typeface="Inter" pitchFamily="34" charset="-120"/>
              </a:rPr>
              <a:t>2025–2026 School Year</a:t>
            </a:r>
            <a:endParaRPr lang="en-US" sz="1704" dirty="0"/>
          </a:p>
        </p:txBody>
      </p:sp>
      <p:sp>
        <p:nvSpPr>
          <p:cNvPr id="6" name="Text 2"/>
          <p:cNvSpPr/>
          <p:nvPr/>
        </p:nvSpPr>
        <p:spPr>
          <a:xfrm>
            <a:off x="3862090" y="3480234"/>
            <a:ext cx="1419820" cy="457200"/>
          </a:xfrm>
          <a:prstGeom prst="rect">
            <a:avLst/>
          </a:prstGeom>
          <a:noFill/>
          <a:ln/>
        </p:spPr>
        <p:txBody>
          <a:bodyPr wrap="square" lIns="0" tIns="0" rIns="0" bIns="0" rtlCol="0" anchor="t">
            <a:spAutoFit/>
          </a:bodyPr>
          <a:lstStyle/>
          <a:p>
            <a:pPr marL="0" indent="0" algn="ctr">
              <a:lnSpc>
                <a:spcPts val="1800"/>
              </a:lnSpc>
              <a:buNone/>
            </a:pPr>
            <a:r>
              <a:rPr lang="en-US" sz="1050" dirty="0">
                <a:solidFill>
                  <a:srgbClr val="FFFFFF"/>
                </a:solidFill>
                <a:latin typeface="Inter" pitchFamily="34" charset="0"/>
                <a:ea typeface="Inter" pitchFamily="34" charset="-122"/>
                <a:cs typeface="Inter" pitchFamily="34" charset="-120"/>
              </a:rPr>
              <a:t>Brian Ciloski, MDE
Jessica Beagle, MDE</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6309717" y="285750"/>
            <a:ext cx="2262783" cy="1714500"/>
          </a:xfrm>
          <a:prstGeom prst="rect">
            <a:avLst/>
          </a:prstGeom>
          <a:noFill/>
          <a:ln/>
        </p:spPr>
        <p:txBody>
          <a:bodyPr wrap="none" lIns="0" tIns="0" rIns="0" bIns="0" rtlCol="0" anchor="t">
            <a:spAutoFit/>
          </a:bodyPr>
          <a:lstStyle/>
          <a:p>
            <a:pPr marL="0" indent="0" algn="l">
              <a:lnSpc>
                <a:spcPts val="13500"/>
              </a:lnSpc>
              <a:buNone/>
            </a:pPr>
            <a:r>
              <a:rPr lang="en-US" sz="12436" b="1" dirty="0">
                <a:solidFill>
                  <a:srgbClr val="C8922A">
                    <a:alpha val="15000"/>
                  </a:srgbClr>
                </a:solidFill>
                <a:latin typeface="Inter" pitchFamily="34" charset="0"/>
                <a:ea typeface="Inter" pitchFamily="34" charset="-122"/>
                <a:cs typeface="Inter" pitchFamily="34" charset="-120"/>
              </a:rPr>
              <a:t>03</a:t>
            </a:r>
            <a:endParaRPr lang="en-US" sz="12436" dirty="0"/>
          </a:p>
        </p:txBody>
      </p:sp>
      <p:sp>
        <p:nvSpPr>
          <p:cNvPr id="5" name="Text 1"/>
          <p:cNvSpPr/>
          <p:nvPr/>
        </p:nvSpPr>
        <p:spPr>
          <a:xfrm>
            <a:off x="857250" y="2113490"/>
            <a:ext cx="5715000" cy="548618"/>
          </a:xfrm>
          <a:prstGeom prst="rect">
            <a:avLst/>
          </a:prstGeom>
          <a:noFill/>
          <a:ln/>
        </p:spPr>
        <p:txBody>
          <a:bodyPr wrap="none" lIns="0" tIns="0" rIns="0" bIns="0" rtlCol="0" anchor="t">
            <a:spAutoFit/>
          </a:bodyPr>
          <a:lstStyle/>
          <a:p>
            <a:pPr marL="0" indent="0" algn="l">
              <a:lnSpc>
                <a:spcPts val="4300"/>
              </a:lnSpc>
              <a:buNone/>
            </a:pPr>
            <a:r>
              <a:rPr lang="en-US" sz="3294" b="1" dirty="0">
                <a:solidFill>
                  <a:srgbClr val="FFFFFF"/>
                </a:solidFill>
                <a:latin typeface="Inter" pitchFamily="34" charset="0"/>
                <a:ea typeface="Inter" pitchFamily="34" charset="-122"/>
                <a:cs typeface="Inter" pitchFamily="34" charset="-120"/>
              </a:rPr>
              <a:t>Attendance &amp; Funding</a:t>
            </a:r>
            <a:endParaRPr lang="en-US" sz="3294" dirty="0"/>
          </a:p>
        </p:txBody>
      </p:sp>
      <p:sp>
        <p:nvSpPr>
          <p:cNvPr id="6" name="Text 2"/>
          <p:cNvSpPr/>
          <p:nvPr/>
        </p:nvSpPr>
        <p:spPr>
          <a:xfrm>
            <a:off x="857250" y="2804982"/>
            <a:ext cx="5715000" cy="553641"/>
          </a:xfrm>
          <a:prstGeom prst="rect">
            <a:avLst/>
          </a:prstGeom>
          <a:noFill/>
          <a:ln/>
        </p:spPr>
        <p:txBody>
          <a:bodyPr wrap="square" lIns="0" tIns="0" rIns="0" bIns="0" rtlCol="0" anchor="t">
            <a:spAutoFit/>
          </a:bodyPr>
          <a:lstStyle/>
          <a:p>
            <a:pPr marL="0" indent="0" algn="l">
              <a:lnSpc>
                <a:spcPts val="2200"/>
              </a:lnSpc>
              <a:buNone/>
            </a:pPr>
            <a:r>
              <a:rPr lang="en-US" sz="1704" dirty="0">
                <a:solidFill>
                  <a:srgbClr val="C8922A"/>
                </a:solidFill>
                <a:latin typeface="Inter" pitchFamily="34" charset="0"/>
                <a:ea typeface="Inter" pitchFamily="34" charset="-122"/>
                <a:cs typeface="Inter" pitchFamily="34" charset="-120"/>
              </a:rPr>
              <a:t>How daily attendance directly drives every dollar of state aid</a:t>
            </a:r>
            <a:endParaRPr lang="en-US" sz="1704"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250266"/>
          </a:xfrm>
          <a:prstGeom prst="rect">
            <a:avLst/>
          </a:prstGeom>
        </p:spPr>
      </p:pic>
      <p:sp>
        <p:nvSpPr>
          <p:cNvPr id="4" name="Shape 0"/>
          <p:cNvSpPr/>
          <p:nvPr/>
        </p:nvSpPr>
        <p:spPr>
          <a:xfrm>
            <a:off x="285750" y="428625"/>
            <a:ext cx="8572500" cy="922939"/>
          </a:xfrm>
          <a:prstGeom prst="rect">
            <a:avLst/>
          </a:prstGeom>
          <a:solidFill>
            <a:srgbClr val="000000">
              <a:alpha val="0"/>
            </a:srgbClr>
          </a:solidFill>
          <a:ln/>
        </p:spPr>
        <p:txBody>
          <a:bodyPr/>
          <a:lstStyle/>
          <a:p>
            <a:endParaRPr lang="en-US"/>
          </a:p>
        </p:txBody>
      </p:sp>
      <p:sp>
        <p:nvSpPr>
          <p:cNvPr id="5" name="Shape 1"/>
          <p:cNvSpPr/>
          <p:nvPr/>
        </p:nvSpPr>
        <p:spPr>
          <a:xfrm>
            <a:off x="285750" y="1337277"/>
            <a:ext cx="8572500" cy="14288"/>
          </a:xfrm>
          <a:prstGeom prst="rect">
            <a:avLst/>
          </a:prstGeom>
          <a:solidFill>
            <a:srgbClr val="1A2B4A"/>
          </a:solidFill>
          <a:ln/>
        </p:spPr>
        <p:txBody>
          <a:bodyPr/>
          <a:lstStyle/>
          <a:p>
            <a:endParaRPr lang="en-US"/>
          </a:p>
        </p:txBody>
      </p:sp>
      <p:sp>
        <p:nvSpPr>
          <p:cNvPr id="6" name="Text 2"/>
          <p:cNvSpPr/>
          <p:nvPr/>
        </p:nvSpPr>
        <p:spPr>
          <a:xfrm>
            <a:off x="285750" y="428625"/>
            <a:ext cx="85725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Attendance Is Embedded Directly in the Funding Formula</a:t>
            </a:r>
            <a:endParaRPr lang="en-US" sz="2436" dirty="0"/>
          </a:p>
        </p:txBody>
      </p:sp>
      <p:sp>
        <p:nvSpPr>
          <p:cNvPr id="7" name="Shape 3"/>
          <p:cNvSpPr/>
          <p:nvPr/>
        </p:nvSpPr>
        <p:spPr>
          <a:xfrm>
            <a:off x="285750" y="2176528"/>
            <a:ext cx="85725" cy="85725"/>
          </a:xfrm>
          <a:prstGeom prst="rect">
            <a:avLst/>
          </a:prstGeom>
          <a:solidFill>
            <a:srgbClr val="C8922A"/>
          </a:solidFill>
          <a:ln/>
        </p:spPr>
        <p:txBody>
          <a:bodyPr/>
          <a:lstStyle/>
          <a:p>
            <a:endParaRPr lang="en-US"/>
          </a:p>
        </p:txBody>
      </p:sp>
      <p:sp>
        <p:nvSpPr>
          <p:cNvPr id="8" name="Text 4"/>
          <p:cNvSpPr/>
          <p:nvPr/>
        </p:nvSpPr>
        <p:spPr>
          <a:xfrm>
            <a:off x="285750" y="2090803"/>
            <a:ext cx="4989184" cy="274309"/>
          </a:xfrm>
          <a:prstGeom prst="rect">
            <a:avLst/>
          </a:prstGeom>
          <a:noFill/>
          <a:ln/>
        </p:spPr>
        <p:txBody>
          <a:bodyPr wrap="non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Funding is calculated on a </a:t>
            </a:r>
            <a:r>
              <a:rPr lang="en-US" sz="1193" b="1" dirty="0">
                <a:solidFill>
                  <a:srgbClr val="1A2B4A"/>
                </a:solidFill>
                <a:latin typeface="Inter" pitchFamily="34" charset="0"/>
                <a:ea typeface="Inter" pitchFamily="34" charset="-122"/>
                <a:cs typeface="Inter" pitchFamily="34" charset="-120"/>
              </a:rPr>
              <a:t>daily basis</a:t>
            </a:r>
            <a:r>
              <a:rPr lang="en-US" sz="1269" dirty="0">
                <a:solidFill>
                  <a:srgbClr val="333333"/>
                </a:solidFill>
                <a:latin typeface="Inter" pitchFamily="34" charset="0"/>
                <a:ea typeface="Inter" pitchFamily="34" charset="-122"/>
                <a:cs typeface="Inter" pitchFamily="34" charset="-120"/>
              </a:rPr>
              <a:t> using 1/180.</a:t>
            </a:r>
            <a:endParaRPr lang="en-US" sz="1269" dirty="0"/>
          </a:p>
        </p:txBody>
      </p:sp>
      <p:sp>
        <p:nvSpPr>
          <p:cNvPr id="9" name="Shape 5"/>
          <p:cNvSpPr/>
          <p:nvPr/>
        </p:nvSpPr>
        <p:spPr>
          <a:xfrm>
            <a:off x="285750" y="2593711"/>
            <a:ext cx="85725" cy="85725"/>
          </a:xfrm>
          <a:prstGeom prst="rect">
            <a:avLst/>
          </a:prstGeom>
          <a:solidFill>
            <a:srgbClr val="C8922A"/>
          </a:solidFill>
          <a:ln/>
        </p:spPr>
        <p:txBody>
          <a:bodyPr/>
          <a:lstStyle/>
          <a:p>
            <a:endParaRPr lang="en-US"/>
          </a:p>
        </p:txBody>
      </p:sp>
      <p:sp>
        <p:nvSpPr>
          <p:cNvPr id="10" name="Text 6"/>
          <p:cNvSpPr/>
          <p:nvPr/>
        </p:nvSpPr>
        <p:spPr>
          <a:xfrm>
            <a:off x="285750" y="2507986"/>
            <a:ext cx="4989184"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That daily amount is then </a:t>
            </a:r>
            <a:r>
              <a:rPr lang="en-US" sz="1193" b="1" dirty="0">
                <a:solidFill>
                  <a:srgbClr val="1A2B4A"/>
                </a:solidFill>
                <a:latin typeface="Inter" pitchFamily="34" charset="0"/>
                <a:ea typeface="Inter" pitchFamily="34" charset="-122"/>
                <a:cs typeface="Inter" pitchFamily="34" charset="-120"/>
              </a:rPr>
              <a:t>adjusted by attendance percentage</a:t>
            </a:r>
            <a:r>
              <a:rPr lang="en-US" sz="1269" dirty="0">
                <a:solidFill>
                  <a:srgbClr val="333333"/>
                </a:solidFill>
                <a:latin typeface="Inter" pitchFamily="34" charset="0"/>
                <a:ea typeface="Inter" pitchFamily="34" charset="-122"/>
                <a:cs typeface="Inter" pitchFamily="34" charset="-120"/>
              </a:rPr>
              <a:t>.</a:t>
            </a:r>
            <a:endParaRPr lang="en-US" sz="1269" dirty="0"/>
          </a:p>
        </p:txBody>
      </p:sp>
      <p:sp>
        <p:nvSpPr>
          <p:cNvPr id="11" name="Shape 7"/>
          <p:cNvSpPr/>
          <p:nvPr/>
        </p:nvSpPr>
        <p:spPr>
          <a:xfrm>
            <a:off x="285750" y="3285204"/>
            <a:ext cx="85725" cy="85725"/>
          </a:xfrm>
          <a:prstGeom prst="rect">
            <a:avLst/>
          </a:prstGeom>
          <a:solidFill>
            <a:srgbClr val="C8922A"/>
          </a:solidFill>
          <a:ln/>
        </p:spPr>
        <p:txBody>
          <a:bodyPr/>
          <a:lstStyle/>
          <a:p>
            <a:endParaRPr lang="en-US"/>
          </a:p>
        </p:txBody>
      </p:sp>
      <p:sp>
        <p:nvSpPr>
          <p:cNvPr id="12" name="Text 8"/>
          <p:cNvSpPr/>
          <p:nvPr/>
        </p:nvSpPr>
        <p:spPr>
          <a:xfrm>
            <a:off x="285750" y="3199479"/>
            <a:ext cx="4989184"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The 75% attendance threshold is a hard floor — not a guideline.</a:t>
            </a:r>
            <a:endParaRPr lang="en-US" sz="1269" dirty="0"/>
          </a:p>
        </p:txBody>
      </p:sp>
      <p:sp>
        <p:nvSpPr>
          <p:cNvPr id="13" name="Shape 9"/>
          <p:cNvSpPr/>
          <p:nvPr/>
        </p:nvSpPr>
        <p:spPr>
          <a:xfrm>
            <a:off x="285750" y="3976697"/>
            <a:ext cx="85725" cy="85725"/>
          </a:xfrm>
          <a:prstGeom prst="rect">
            <a:avLst/>
          </a:prstGeom>
          <a:solidFill>
            <a:srgbClr val="C8922A"/>
          </a:solidFill>
          <a:ln/>
        </p:spPr>
        <p:txBody>
          <a:bodyPr/>
          <a:lstStyle/>
          <a:p>
            <a:endParaRPr lang="en-US"/>
          </a:p>
        </p:txBody>
      </p:sp>
      <p:sp>
        <p:nvSpPr>
          <p:cNvPr id="14" name="Text 10"/>
          <p:cNvSpPr/>
          <p:nvPr/>
        </p:nvSpPr>
        <p:spPr>
          <a:xfrm>
            <a:off x="285750" y="3890972"/>
            <a:ext cx="4989184"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Attendance is not a secondary compliance factor — it is </a:t>
            </a:r>
            <a:r>
              <a:rPr lang="en-US" sz="1193" b="1" dirty="0">
                <a:solidFill>
                  <a:srgbClr val="1A2B4A"/>
                </a:solidFill>
                <a:latin typeface="Inter" pitchFamily="34" charset="0"/>
                <a:ea typeface="Inter" pitchFamily="34" charset="-122"/>
                <a:cs typeface="Inter" pitchFamily="34" charset="-120"/>
              </a:rPr>
              <a:t>central to how funding is calculated</a:t>
            </a:r>
            <a:r>
              <a:rPr lang="en-US" sz="1269" dirty="0">
                <a:solidFill>
                  <a:srgbClr val="333333"/>
                </a:solidFill>
                <a:latin typeface="Inter" pitchFamily="34" charset="0"/>
                <a:ea typeface="Inter" pitchFamily="34" charset="-122"/>
                <a:cs typeface="Inter" pitchFamily="34" charset="-120"/>
              </a:rPr>
              <a:t>.</a:t>
            </a:r>
            <a:endParaRPr lang="en-US" sz="1269" dirty="0"/>
          </a:p>
        </p:txBody>
      </p:sp>
      <p:sp>
        <p:nvSpPr>
          <p:cNvPr id="15" name="Shape 11"/>
          <p:cNvSpPr/>
          <p:nvPr/>
        </p:nvSpPr>
        <p:spPr>
          <a:xfrm>
            <a:off x="5532109" y="1565877"/>
            <a:ext cx="3326141" cy="3541514"/>
          </a:xfrm>
          <a:prstGeom prst="rect">
            <a:avLst/>
          </a:prstGeom>
          <a:solidFill>
            <a:srgbClr val="F5F7FA"/>
          </a:solidFill>
          <a:ln w="18288">
            <a:solidFill>
              <a:srgbClr val="1A2B4A"/>
            </a:solidFill>
            <a:prstDash val="solid"/>
          </a:ln>
        </p:spPr>
        <p:txBody>
          <a:bodyPr/>
          <a:lstStyle/>
          <a:p>
            <a:endParaRPr lang="en-US"/>
          </a:p>
        </p:txBody>
      </p:sp>
      <p:sp>
        <p:nvSpPr>
          <p:cNvPr id="16" name="Shape 12"/>
          <p:cNvSpPr/>
          <p:nvPr/>
        </p:nvSpPr>
        <p:spPr>
          <a:xfrm>
            <a:off x="5674984" y="1708752"/>
            <a:ext cx="3040391" cy="609005"/>
          </a:xfrm>
          <a:prstGeom prst="rect">
            <a:avLst/>
          </a:prstGeom>
          <a:solidFill>
            <a:srgbClr val="1A2B4A"/>
          </a:solidFill>
          <a:ln/>
        </p:spPr>
        <p:txBody>
          <a:bodyPr/>
          <a:lstStyle/>
          <a:p>
            <a:endParaRPr lang="en-US"/>
          </a:p>
        </p:txBody>
      </p:sp>
      <p:sp>
        <p:nvSpPr>
          <p:cNvPr id="17" name="Text 13"/>
          <p:cNvSpPr/>
          <p:nvPr/>
        </p:nvSpPr>
        <p:spPr>
          <a:xfrm>
            <a:off x="6938004" y="1794477"/>
            <a:ext cx="514350" cy="242888"/>
          </a:xfrm>
          <a:prstGeom prst="rect">
            <a:avLst/>
          </a:prstGeom>
          <a:noFill/>
          <a:ln/>
        </p:spPr>
        <p:txBody>
          <a:bodyPr wrap="none" lIns="0" tIns="0" rIns="0" bIns="0" rtlCol="0" anchor="t">
            <a:spAutoFit/>
          </a:bodyPr>
          <a:lstStyle/>
          <a:p>
            <a:pPr marL="0" indent="0" algn="ctr">
              <a:lnSpc>
                <a:spcPts val="1900"/>
              </a:lnSpc>
              <a:buNone/>
            </a:pPr>
            <a:r>
              <a:rPr lang="en-US" sz="1397" b="1" dirty="0">
                <a:solidFill>
                  <a:srgbClr val="FFFFFF"/>
                </a:solidFill>
                <a:latin typeface="Inter" pitchFamily="34" charset="0"/>
                <a:ea typeface="Inter" pitchFamily="34" charset="-122"/>
                <a:cs typeface="Inter" pitchFamily="34" charset="-120"/>
              </a:rPr>
              <a:t>1/180</a:t>
            </a:r>
            <a:endParaRPr lang="en-US" sz="1397" dirty="0"/>
          </a:p>
        </p:txBody>
      </p:sp>
      <p:sp>
        <p:nvSpPr>
          <p:cNvPr id="18" name="Text 14"/>
          <p:cNvSpPr/>
          <p:nvPr/>
        </p:nvSpPr>
        <p:spPr>
          <a:xfrm>
            <a:off x="5760709" y="2094514"/>
            <a:ext cx="2868941" cy="137517"/>
          </a:xfrm>
          <a:prstGeom prst="rect">
            <a:avLst/>
          </a:prstGeom>
          <a:noFill/>
          <a:ln/>
        </p:spPr>
        <p:txBody>
          <a:bodyPr wrap="none" lIns="0" tIns="0" rIns="0" bIns="0" rtlCol="0" anchor="t">
            <a:spAutoFit/>
          </a:bodyPr>
          <a:lstStyle/>
          <a:p>
            <a:pPr marL="0" indent="0" algn="ctr">
              <a:lnSpc>
                <a:spcPts val="1100"/>
              </a:lnSpc>
              <a:buNone/>
            </a:pPr>
            <a:r>
              <a:rPr lang="en-US" sz="834" dirty="0">
                <a:solidFill>
                  <a:srgbClr val="FFFFFF">
                    <a:alpha val="90000"/>
                  </a:srgbClr>
                </a:solidFill>
                <a:latin typeface="Inter" pitchFamily="34" charset="0"/>
                <a:ea typeface="Inter" pitchFamily="34" charset="-122"/>
                <a:cs typeface="Inter" pitchFamily="34" charset="-120"/>
              </a:rPr>
              <a:t>Daily Base Funding</a:t>
            </a:r>
            <a:endParaRPr lang="en-US" sz="834" dirty="0"/>
          </a:p>
        </p:txBody>
      </p:sp>
      <p:sp>
        <p:nvSpPr>
          <p:cNvPr id="19" name="Text 15"/>
          <p:cNvSpPr/>
          <p:nvPr/>
        </p:nvSpPr>
        <p:spPr>
          <a:xfrm>
            <a:off x="7079093" y="2460631"/>
            <a:ext cx="232172"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a:t>
            </a:r>
            <a:endParaRPr lang="en-US" sz="2436" dirty="0"/>
          </a:p>
        </p:txBody>
      </p:sp>
      <p:sp>
        <p:nvSpPr>
          <p:cNvPr id="20" name="Shape 16"/>
          <p:cNvSpPr/>
          <p:nvPr/>
        </p:nvSpPr>
        <p:spPr>
          <a:xfrm>
            <a:off x="5674984" y="3017844"/>
            <a:ext cx="3040391" cy="609005"/>
          </a:xfrm>
          <a:prstGeom prst="rect">
            <a:avLst/>
          </a:prstGeom>
          <a:solidFill>
            <a:srgbClr val="1A2B4A"/>
          </a:solidFill>
          <a:ln/>
        </p:spPr>
        <p:txBody>
          <a:bodyPr/>
          <a:lstStyle/>
          <a:p>
            <a:endParaRPr lang="en-US"/>
          </a:p>
        </p:txBody>
      </p:sp>
      <p:sp>
        <p:nvSpPr>
          <p:cNvPr id="21" name="Text 17"/>
          <p:cNvSpPr/>
          <p:nvPr/>
        </p:nvSpPr>
        <p:spPr>
          <a:xfrm>
            <a:off x="6500450" y="3103569"/>
            <a:ext cx="1389459" cy="242888"/>
          </a:xfrm>
          <a:prstGeom prst="rect">
            <a:avLst/>
          </a:prstGeom>
          <a:noFill/>
          <a:ln/>
        </p:spPr>
        <p:txBody>
          <a:bodyPr wrap="none" lIns="0" tIns="0" rIns="0" bIns="0" rtlCol="0" anchor="t">
            <a:spAutoFit/>
          </a:bodyPr>
          <a:lstStyle/>
          <a:p>
            <a:pPr marL="0" indent="0" algn="ctr">
              <a:lnSpc>
                <a:spcPts val="1900"/>
              </a:lnSpc>
              <a:buNone/>
            </a:pPr>
            <a:r>
              <a:rPr lang="en-US" sz="1397" b="1" dirty="0">
                <a:solidFill>
                  <a:srgbClr val="FFFFFF"/>
                </a:solidFill>
                <a:latin typeface="Inter" pitchFamily="34" charset="0"/>
                <a:ea typeface="Inter" pitchFamily="34" charset="-122"/>
                <a:cs typeface="Inter" pitchFamily="34" charset="-120"/>
              </a:rPr>
              <a:t>Attendance %</a:t>
            </a:r>
            <a:endParaRPr lang="en-US" sz="1397" dirty="0"/>
          </a:p>
        </p:txBody>
      </p:sp>
      <p:sp>
        <p:nvSpPr>
          <p:cNvPr id="22" name="Text 18"/>
          <p:cNvSpPr/>
          <p:nvPr/>
        </p:nvSpPr>
        <p:spPr>
          <a:xfrm>
            <a:off x="5760709" y="3403606"/>
            <a:ext cx="2868941" cy="137517"/>
          </a:xfrm>
          <a:prstGeom prst="rect">
            <a:avLst/>
          </a:prstGeom>
          <a:noFill/>
          <a:ln/>
        </p:spPr>
        <p:txBody>
          <a:bodyPr wrap="none" lIns="0" tIns="0" rIns="0" bIns="0" rtlCol="0" anchor="t">
            <a:spAutoFit/>
          </a:bodyPr>
          <a:lstStyle/>
          <a:p>
            <a:pPr marL="0" indent="0" algn="ctr">
              <a:lnSpc>
                <a:spcPts val="1100"/>
              </a:lnSpc>
              <a:buNone/>
            </a:pPr>
            <a:r>
              <a:rPr lang="en-US" sz="834" dirty="0">
                <a:solidFill>
                  <a:srgbClr val="FFFFFF">
                    <a:alpha val="90000"/>
                  </a:srgbClr>
                </a:solidFill>
                <a:latin typeface="Inter" pitchFamily="34" charset="0"/>
                <a:ea typeface="Inter" pitchFamily="34" charset="-122"/>
                <a:cs typeface="Inter" pitchFamily="34" charset="-120"/>
              </a:rPr>
              <a:t>Must be ≥ 75%</a:t>
            </a:r>
            <a:endParaRPr lang="en-US" sz="834" dirty="0"/>
          </a:p>
        </p:txBody>
      </p:sp>
      <p:sp>
        <p:nvSpPr>
          <p:cNvPr id="23" name="Text 19"/>
          <p:cNvSpPr/>
          <p:nvPr/>
        </p:nvSpPr>
        <p:spPr>
          <a:xfrm>
            <a:off x="7079093" y="3769723"/>
            <a:ext cx="232172"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a:t>
            </a:r>
            <a:endParaRPr lang="en-US" sz="2436" dirty="0"/>
          </a:p>
        </p:txBody>
      </p:sp>
      <p:sp>
        <p:nvSpPr>
          <p:cNvPr id="24" name="Shape 20"/>
          <p:cNvSpPr/>
          <p:nvPr/>
        </p:nvSpPr>
        <p:spPr>
          <a:xfrm>
            <a:off x="5674984" y="4326936"/>
            <a:ext cx="3040391" cy="609005"/>
          </a:xfrm>
          <a:prstGeom prst="rect">
            <a:avLst/>
          </a:prstGeom>
          <a:solidFill>
            <a:srgbClr val="C8922A"/>
          </a:solidFill>
          <a:ln/>
        </p:spPr>
        <p:txBody>
          <a:bodyPr/>
          <a:lstStyle/>
          <a:p>
            <a:endParaRPr lang="en-US"/>
          </a:p>
        </p:txBody>
      </p:sp>
      <p:sp>
        <p:nvSpPr>
          <p:cNvPr id="25" name="Text 21"/>
          <p:cNvSpPr/>
          <p:nvPr/>
        </p:nvSpPr>
        <p:spPr>
          <a:xfrm>
            <a:off x="6334358" y="4412661"/>
            <a:ext cx="1721644" cy="242888"/>
          </a:xfrm>
          <a:prstGeom prst="rect">
            <a:avLst/>
          </a:prstGeom>
          <a:noFill/>
          <a:ln/>
        </p:spPr>
        <p:txBody>
          <a:bodyPr wrap="none" lIns="0" tIns="0" rIns="0" bIns="0" rtlCol="0" anchor="t">
            <a:spAutoFit/>
          </a:bodyPr>
          <a:lstStyle/>
          <a:p>
            <a:pPr marL="0" indent="0" algn="ctr">
              <a:lnSpc>
                <a:spcPts val="1900"/>
              </a:lnSpc>
              <a:buNone/>
            </a:pPr>
            <a:r>
              <a:rPr lang="en-US" sz="1397" b="1" dirty="0">
                <a:solidFill>
                  <a:srgbClr val="1A2B4A"/>
                </a:solidFill>
                <a:latin typeface="Inter" pitchFamily="34" charset="0"/>
                <a:ea typeface="Inter" pitchFamily="34" charset="-122"/>
                <a:cs typeface="Inter" pitchFamily="34" charset="-120"/>
              </a:rPr>
              <a:t>Adjusted Funding</a:t>
            </a:r>
            <a:endParaRPr lang="en-US" sz="1397" dirty="0"/>
          </a:p>
        </p:txBody>
      </p:sp>
      <p:sp>
        <p:nvSpPr>
          <p:cNvPr id="26" name="Text 22"/>
          <p:cNvSpPr/>
          <p:nvPr/>
        </p:nvSpPr>
        <p:spPr>
          <a:xfrm>
            <a:off x="5760709" y="4712698"/>
            <a:ext cx="2868941" cy="137517"/>
          </a:xfrm>
          <a:prstGeom prst="rect">
            <a:avLst/>
          </a:prstGeom>
          <a:noFill/>
          <a:ln/>
        </p:spPr>
        <p:txBody>
          <a:bodyPr wrap="none" lIns="0" tIns="0" rIns="0" bIns="0" rtlCol="0" anchor="t">
            <a:spAutoFit/>
          </a:bodyPr>
          <a:lstStyle/>
          <a:p>
            <a:pPr marL="0" indent="0" algn="ctr">
              <a:lnSpc>
                <a:spcPts val="1100"/>
              </a:lnSpc>
              <a:buNone/>
            </a:pPr>
            <a:r>
              <a:rPr lang="en-US" sz="834" dirty="0">
                <a:solidFill>
                  <a:srgbClr val="1A2B4A">
                    <a:alpha val="90000"/>
                  </a:srgbClr>
                </a:solidFill>
                <a:latin typeface="Inter" pitchFamily="34" charset="0"/>
                <a:ea typeface="Inter" pitchFamily="34" charset="-122"/>
                <a:cs typeface="Inter" pitchFamily="34" charset="-120"/>
              </a:rPr>
              <a:t>Actual Daily State Aid</a:t>
            </a:r>
            <a:endParaRPr lang="en-US" sz="83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91944"/>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Meeting 180 Days Does NOT Guarantee Full Funding</a:t>
            </a:r>
            <a:endParaRPr lang="en-US" sz="2436" dirty="0"/>
          </a:p>
        </p:txBody>
      </p:sp>
      <p:sp>
        <p:nvSpPr>
          <p:cNvPr id="7" name="Shape 3"/>
          <p:cNvSpPr/>
          <p:nvPr/>
        </p:nvSpPr>
        <p:spPr>
          <a:xfrm>
            <a:off x="571500" y="1794477"/>
            <a:ext cx="85725" cy="85725"/>
          </a:xfrm>
          <a:prstGeom prst="rect">
            <a:avLst/>
          </a:prstGeom>
          <a:solidFill>
            <a:srgbClr val="1A2B4A"/>
          </a:solidFill>
          <a:ln/>
        </p:spPr>
        <p:txBody>
          <a:bodyPr/>
          <a:lstStyle/>
          <a:p>
            <a:endParaRPr lang="en-US"/>
          </a:p>
        </p:txBody>
      </p:sp>
      <p:sp>
        <p:nvSpPr>
          <p:cNvPr id="8" name="Text 4"/>
          <p:cNvSpPr/>
          <p:nvPr/>
        </p:nvSpPr>
        <p:spPr>
          <a:xfrm>
            <a:off x="571500" y="1708752"/>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A common misunderstanding: completing 180 days ensures full funding.</a:t>
            </a:r>
            <a:endParaRPr lang="en-US" sz="1269" dirty="0"/>
          </a:p>
        </p:txBody>
      </p:sp>
      <p:sp>
        <p:nvSpPr>
          <p:cNvPr id="9" name="Shape 5"/>
          <p:cNvSpPr/>
          <p:nvPr/>
        </p:nvSpPr>
        <p:spPr>
          <a:xfrm>
            <a:off x="571500" y="2485969"/>
            <a:ext cx="85725" cy="85725"/>
          </a:xfrm>
          <a:prstGeom prst="rect">
            <a:avLst/>
          </a:prstGeom>
          <a:solidFill>
            <a:srgbClr val="1A2B4A"/>
          </a:solidFill>
          <a:ln/>
        </p:spPr>
        <p:txBody>
          <a:bodyPr/>
          <a:lstStyle/>
          <a:p>
            <a:endParaRPr lang="en-US"/>
          </a:p>
        </p:txBody>
      </p:sp>
      <p:sp>
        <p:nvSpPr>
          <p:cNvPr id="10" name="Text 6"/>
          <p:cNvSpPr/>
          <p:nvPr/>
        </p:nvSpPr>
        <p:spPr>
          <a:xfrm>
            <a:off x="571500" y="2400244"/>
            <a:ext cx="3714750" cy="548618"/>
          </a:xfrm>
          <a:prstGeom prst="rect">
            <a:avLst/>
          </a:prstGeom>
          <a:noFill/>
          <a:ln/>
        </p:spPr>
        <p:txBody>
          <a:bodyPr wrap="square" lIns="272161" tIns="0" rIns="0" bIns="0" rtlCol="0" anchor="t">
            <a:spAutoFit/>
          </a:bodyPr>
          <a:lstStyle/>
          <a:p>
            <a:pPr marL="0" indent="0" algn="l">
              <a:lnSpc>
                <a:spcPts val="2200"/>
              </a:lnSpc>
              <a:buNone/>
            </a:pPr>
            <a:r>
              <a:rPr lang="en-US" sz="1193" b="1" dirty="0">
                <a:solidFill>
                  <a:srgbClr val="1A2B4A"/>
                </a:solidFill>
                <a:latin typeface="Inter" pitchFamily="34" charset="0"/>
                <a:ea typeface="Inter" pitchFamily="34" charset="-122"/>
                <a:cs typeface="Inter" pitchFamily="34" charset="-120"/>
              </a:rPr>
              <a:t>This is incorrect.</a:t>
            </a:r>
            <a:r>
              <a:rPr lang="en-US" sz="1269" dirty="0">
                <a:solidFill>
                  <a:srgbClr val="333333"/>
                </a:solidFill>
                <a:latin typeface="Inter" pitchFamily="34" charset="0"/>
                <a:ea typeface="Inter" pitchFamily="34" charset="-122"/>
                <a:cs typeface="Inter" pitchFamily="34" charset="-120"/>
              </a:rPr>
              <a:t> Each individual day must meet the 75% attendance threshold.</a:t>
            </a:r>
            <a:endParaRPr lang="en-US" sz="1193" dirty="0"/>
          </a:p>
        </p:txBody>
      </p:sp>
      <p:sp>
        <p:nvSpPr>
          <p:cNvPr id="11" name="Shape 7"/>
          <p:cNvSpPr/>
          <p:nvPr/>
        </p:nvSpPr>
        <p:spPr>
          <a:xfrm>
            <a:off x="571500" y="3177462"/>
            <a:ext cx="85725" cy="85725"/>
          </a:xfrm>
          <a:prstGeom prst="rect">
            <a:avLst/>
          </a:prstGeom>
          <a:solidFill>
            <a:srgbClr val="1A2B4A"/>
          </a:solidFill>
          <a:ln/>
        </p:spPr>
        <p:txBody>
          <a:bodyPr/>
          <a:lstStyle/>
          <a:p>
            <a:endParaRPr lang="en-US"/>
          </a:p>
        </p:txBody>
      </p:sp>
      <p:sp>
        <p:nvSpPr>
          <p:cNvPr id="12" name="Text 8"/>
          <p:cNvSpPr/>
          <p:nvPr/>
        </p:nvSpPr>
        <p:spPr>
          <a:xfrm>
            <a:off x="571500" y="3091737"/>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If attendance drops below 75% on any given day, funding for that day is reduced proportionally.</a:t>
            </a:r>
            <a:endParaRPr lang="en-US" sz="1269" dirty="0"/>
          </a:p>
        </p:txBody>
      </p:sp>
      <p:sp>
        <p:nvSpPr>
          <p:cNvPr id="13" name="Shape 9"/>
          <p:cNvSpPr/>
          <p:nvPr/>
        </p:nvSpPr>
        <p:spPr>
          <a:xfrm>
            <a:off x="571500" y="4143263"/>
            <a:ext cx="85725" cy="85725"/>
          </a:xfrm>
          <a:prstGeom prst="rect">
            <a:avLst/>
          </a:prstGeom>
          <a:solidFill>
            <a:srgbClr val="1A2B4A"/>
          </a:solidFill>
          <a:ln/>
        </p:spPr>
        <p:txBody>
          <a:bodyPr/>
          <a:lstStyle/>
          <a:p>
            <a:endParaRPr lang="en-US"/>
          </a:p>
        </p:txBody>
      </p:sp>
      <p:sp>
        <p:nvSpPr>
          <p:cNvPr id="14" name="Text 10"/>
          <p:cNvSpPr/>
          <p:nvPr/>
        </p:nvSpPr>
        <p:spPr>
          <a:xfrm>
            <a:off x="571500" y="4057538"/>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Daily attendance matters — every single day.</a:t>
            </a:r>
            <a:endParaRPr lang="en-US" sz="1269" dirty="0"/>
          </a:p>
        </p:txBody>
      </p:sp>
      <p:sp>
        <p:nvSpPr>
          <p:cNvPr id="15" name="Shape 11"/>
          <p:cNvSpPr/>
          <p:nvPr/>
        </p:nvSpPr>
        <p:spPr>
          <a:xfrm>
            <a:off x="4857750" y="2236105"/>
            <a:ext cx="3714750" cy="1985572"/>
          </a:xfrm>
          <a:prstGeom prst="rect">
            <a:avLst/>
          </a:prstGeom>
          <a:solidFill>
            <a:srgbClr val="C8922A">
              <a:alpha val="10000"/>
            </a:srgbClr>
          </a:solidFill>
          <a:ln w="27432">
            <a:solidFill>
              <a:srgbClr val="C8922A"/>
            </a:solidFill>
            <a:prstDash val="solid"/>
          </a:ln>
        </p:spPr>
        <p:txBody>
          <a:bodyPr/>
          <a:lstStyle/>
          <a:p>
            <a:endParaRPr lang="en-US"/>
          </a:p>
        </p:txBody>
      </p:sp>
      <p:sp>
        <p:nvSpPr>
          <p:cNvPr id="16" name="Text 12"/>
          <p:cNvSpPr/>
          <p:nvPr/>
        </p:nvSpPr>
        <p:spPr>
          <a:xfrm>
            <a:off x="5029200" y="2478993"/>
            <a:ext cx="3371850" cy="276820"/>
          </a:xfrm>
          <a:prstGeom prst="rect">
            <a:avLst/>
          </a:prstGeom>
          <a:noFill/>
          <a:ln/>
        </p:spPr>
        <p:txBody>
          <a:bodyPr wrap="none" lIns="0" tIns="0" rIns="0" bIns="0" rtlCol="0" anchor="t">
            <a:spAutoFit/>
          </a:bodyPr>
          <a:lstStyle/>
          <a:p>
            <a:pPr marL="0" indent="0" algn="ctr">
              <a:lnSpc>
                <a:spcPts val="2200"/>
              </a:lnSpc>
              <a:buNone/>
            </a:pPr>
            <a:r>
              <a:rPr lang="en-US" sz="1602" b="1" kern="0" spc="2" dirty="0">
                <a:solidFill>
                  <a:srgbClr val="C8922A"/>
                </a:solidFill>
                <a:latin typeface="Inter" pitchFamily="34" charset="0"/>
                <a:ea typeface="Inter" pitchFamily="34" charset="-122"/>
                <a:cs typeface="Inter" pitchFamily="34" charset="-120"/>
              </a:rPr>
              <a:t>CRITICAL FACT</a:t>
            </a:r>
            <a:endParaRPr lang="en-US" sz="1602" dirty="0"/>
          </a:p>
        </p:txBody>
      </p:sp>
      <p:sp>
        <p:nvSpPr>
          <p:cNvPr id="17" name="Text 13"/>
          <p:cNvSpPr/>
          <p:nvPr/>
        </p:nvSpPr>
        <p:spPr>
          <a:xfrm>
            <a:off x="5029200" y="2898688"/>
            <a:ext cx="3371850" cy="1080102"/>
          </a:xfrm>
          <a:prstGeom prst="rect">
            <a:avLst/>
          </a:prstGeom>
          <a:noFill/>
          <a:ln/>
        </p:spPr>
        <p:txBody>
          <a:bodyPr wrap="square" lIns="0" tIns="0" rIns="0" bIns="0" rtlCol="0" anchor="t">
            <a:spAutoFit/>
          </a:bodyPr>
          <a:lstStyle/>
          <a:p>
            <a:pPr marL="0" indent="0" algn="ctr">
              <a:lnSpc>
                <a:spcPts val="2800"/>
              </a:lnSpc>
              <a:buNone/>
            </a:pPr>
            <a:r>
              <a:rPr lang="en-US" sz="1808" b="1" dirty="0">
                <a:solidFill>
                  <a:srgbClr val="1A2B4A"/>
                </a:solidFill>
                <a:latin typeface="Inter" pitchFamily="34" charset="0"/>
                <a:ea typeface="Inter" pitchFamily="34" charset="-122"/>
                <a:cs typeface="Inter" pitchFamily="34" charset="-120"/>
              </a:rPr>
              <a:t>180 Days of Instruction ≠ 100% Funding if Daily Attendance &lt; 75%</a:t>
            </a:r>
            <a:endParaRPr lang="en-US" sz="1808"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93506"/>
          </a:xfrm>
          <a:prstGeom prst="rect">
            <a:avLst/>
          </a:prstGeom>
        </p:spPr>
      </p:pic>
      <p:sp>
        <p:nvSpPr>
          <p:cNvPr id="4" name="Shape 0"/>
          <p:cNvSpPr/>
          <p:nvPr/>
        </p:nvSpPr>
        <p:spPr>
          <a:xfrm>
            <a:off x="571500" y="428625"/>
            <a:ext cx="8001000" cy="842963"/>
          </a:xfrm>
          <a:prstGeom prst="rect">
            <a:avLst/>
          </a:prstGeom>
          <a:solidFill>
            <a:srgbClr val="000000">
              <a:alpha val="0"/>
            </a:srgbClr>
          </a:solidFill>
          <a:ln/>
        </p:spPr>
        <p:txBody>
          <a:bodyPr/>
          <a:lstStyle/>
          <a:p>
            <a:endParaRPr lang="en-US"/>
          </a:p>
        </p:txBody>
      </p:sp>
      <p:sp>
        <p:nvSpPr>
          <p:cNvPr id="5" name="Shape 1"/>
          <p:cNvSpPr/>
          <p:nvPr/>
        </p:nvSpPr>
        <p:spPr>
          <a:xfrm>
            <a:off x="571500" y="1257300"/>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685800"/>
          </a:xfrm>
          <a:prstGeom prst="rect">
            <a:avLst/>
          </a:prstGeom>
          <a:noFill/>
          <a:ln/>
        </p:spPr>
        <p:txBody>
          <a:bodyPr wrap="square" lIns="0" tIns="0" rIns="0" bIns="0" rtlCol="0" anchor="t">
            <a:spAutoFit/>
          </a:bodyPr>
          <a:lstStyle/>
          <a:p>
            <a:pPr marL="0" indent="0" algn="l">
              <a:lnSpc>
                <a:spcPts val="2700"/>
              </a:lnSpc>
              <a:buNone/>
            </a:pPr>
            <a:r>
              <a:rPr lang="en-US" sz="2016" b="1" dirty="0">
                <a:solidFill>
                  <a:srgbClr val="1A2B4A"/>
                </a:solidFill>
                <a:latin typeface="Inter" pitchFamily="34" charset="0"/>
                <a:ea typeface="Inter" pitchFamily="34" charset="-122"/>
                <a:cs typeface="Inter" pitchFamily="34" charset="-120"/>
              </a:rPr>
              <a:t>Forgiven Days Cover Missed Instruction, Not Low Attendance</a:t>
            </a:r>
            <a:endParaRPr lang="en-US" sz="2016" dirty="0"/>
          </a:p>
        </p:txBody>
      </p:sp>
      <p:sp>
        <p:nvSpPr>
          <p:cNvPr id="7" name="Shape 3"/>
          <p:cNvSpPr/>
          <p:nvPr/>
        </p:nvSpPr>
        <p:spPr>
          <a:xfrm>
            <a:off x="578644" y="1693069"/>
            <a:ext cx="3993356" cy="685800"/>
          </a:xfrm>
          <a:prstGeom prst="rect">
            <a:avLst/>
          </a:prstGeom>
          <a:solidFill>
            <a:srgbClr val="1A2B4A"/>
          </a:solidFill>
          <a:ln w="18288">
            <a:solidFill>
              <a:srgbClr val="1A2B4A"/>
            </a:solidFill>
            <a:prstDash val="solid"/>
          </a:ln>
        </p:spPr>
        <p:txBody>
          <a:bodyPr/>
          <a:lstStyle/>
          <a:p>
            <a:endParaRPr lang="en-US"/>
          </a:p>
        </p:txBody>
      </p:sp>
      <p:sp>
        <p:nvSpPr>
          <p:cNvPr id="8" name="Text 4"/>
          <p:cNvSpPr/>
          <p:nvPr/>
        </p:nvSpPr>
        <p:spPr>
          <a:xfrm>
            <a:off x="578644" y="1693069"/>
            <a:ext cx="3993356" cy="685800"/>
          </a:xfrm>
          <a:prstGeom prst="rect">
            <a:avLst/>
          </a:prstGeom>
          <a:noFill/>
          <a:ln/>
        </p:spPr>
        <p:txBody>
          <a:bodyPr wrap="square" lIns="204089" tIns="255143" rIns="204089" bIns="255143" rtlCol="0" anchor="t">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Forgiven Days DO</a:t>
            </a:r>
            <a:endParaRPr lang="en-US" sz="1397" dirty="0"/>
          </a:p>
        </p:txBody>
      </p:sp>
      <p:sp>
        <p:nvSpPr>
          <p:cNvPr id="9" name="Shape 5"/>
          <p:cNvSpPr/>
          <p:nvPr/>
        </p:nvSpPr>
        <p:spPr>
          <a:xfrm>
            <a:off x="4572000" y="1693069"/>
            <a:ext cx="3993356" cy="685800"/>
          </a:xfrm>
          <a:prstGeom prst="rect">
            <a:avLst/>
          </a:prstGeom>
          <a:solidFill>
            <a:srgbClr val="C8922A"/>
          </a:solidFill>
          <a:ln w="18288">
            <a:solidFill>
              <a:srgbClr val="C8922A"/>
            </a:solidFill>
            <a:prstDash val="solid"/>
          </a:ln>
        </p:spPr>
        <p:txBody>
          <a:bodyPr/>
          <a:lstStyle/>
          <a:p>
            <a:endParaRPr lang="en-US"/>
          </a:p>
        </p:txBody>
      </p:sp>
      <p:sp>
        <p:nvSpPr>
          <p:cNvPr id="10" name="Text 6"/>
          <p:cNvSpPr/>
          <p:nvPr/>
        </p:nvSpPr>
        <p:spPr>
          <a:xfrm>
            <a:off x="4572000" y="1693069"/>
            <a:ext cx="3993356" cy="685800"/>
          </a:xfrm>
          <a:prstGeom prst="rect">
            <a:avLst/>
          </a:prstGeom>
          <a:noFill/>
          <a:ln/>
        </p:spPr>
        <p:txBody>
          <a:bodyPr wrap="square" lIns="204089" tIns="255143" rIns="204089" bIns="255143" rtlCol="0" anchor="t">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Forgiven Days DO NOT</a:t>
            </a:r>
            <a:endParaRPr lang="en-US" sz="1397" dirty="0"/>
          </a:p>
        </p:txBody>
      </p:sp>
      <p:sp>
        <p:nvSpPr>
          <p:cNvPr id="11" name="Shape 7"/>
          <p:cNvSpPr/>
          <p:nvPr/>
        </p:nvSpPr>
        <p:spPr>
          <a:xfrm>
            <a:off x="578644" y="2364581"/>
            <a:ext cx="3993356" cy="857250"/>
          </a:xfrm>
          <a:prstGeom prst="rect">
            <a:avLst/>
          </a:prstGeom>
          <a:solidFill>
            <a:srgbClr val="F0F4F8"/>
          </a:solidFill>
          <a:ln w="18288">
            <a:solidFill>
              <a:srgbClr val="1A2B4A"/>
            </a:solidFill>
            <a:prstDash val="solid"/>
          </a:ln>
        </p:spPr>
        <p:txBody>
          <a:bodyPr/>
          <a:lstStyle/>
          <a:p>
            <a:endParaRPr lang="en-US"/>
          </a:p>
        </p:txBody>
      </p:sp>
      <p:sp>
        <p:nvSpPr>
          <p:cNvPr id="12" name="Text 8"/>
          <p:cNvSpPr/>
          <p:nvPr/>
        </p:nvSpPr>
        <p:spPr>
          <a:xfrm>
            <a:off x="578644" y="2364581"/>
            <a:ext cx="3993356" cy="857250"/>
          </a:xfrm>
          <a:prstGeom prst="rect">
            <a:avLst/>
          </a:prstGeom>
          <a:noFill/>
          <a:ln/>
        </p:spPr>
        <p:txBody>
          <a:bodyPr wrap="square" lIns="204089" tIns="255143" rIns="204089" bIns="255143"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Allow districts to count days where instruction did not occur</a:t>
            </a:r>
            <a:endParaRPr lang="en-US" sz="1193" dirty="0"/>
          </a:p>
        </p:txBody>
      </p:sp>
      <p:sp>
        <p:nvSpPr>
          <p:cNvPr id="13" name="Shape 9"/>
          <p:cNvSpPr/>
          <p:nvPr/>
        </p:nvSpPr>
        <p:spPr>
          <a:xfrm>
            <a:off x="4572000" y="2364581"/>
            <a:ext cx="3993356" cy="857250"/>
          </a:xfrm>
          <a:prstGeom prst="rect">
            <a:avLst/>
          </a:prstGeom>
          <a:solidFill>
            <a:srgbClr val="C8922A">
              <a:alpha val="10000"/>
            </a:srgbClr>
          </a:solidFill>
          <a:ln/>
        </p:spPr>
        <p:txBody>
          <a:bodyPr/>
          <a:lstStyle/>
          <a:p>
            <a:endParaRPr lang="en-US"/>
          </a:p>
        </p:txBody>
      </p:sp>
      <p:sp>
        <p:nvSpPr>
          <p:cNvPr id="14" name="Shape 10"/>
          <p:cNvSpPr/>
          <p:nvPr/>
        </p:nvSpPr>
        <p:spPr>
          <a:xfrm>
            <a:off x="4572000" y="2364581"/>
            <a:ext cx="3993356" cy="14288"/>
          </a:xfrm>
          <a:prstGeom prst="rect">
            <a:avLst/>
          </a:prstGeom>
          <a:solidFill>
            <a:srgbClr val="1A2B4A"/>
          </a:solidFill>
          <a:ln/>
        </p:spPr>
        <p:txBody>
          <a:bodyPr/>
          <a:lstStyle/>
          <a:p>
            <a:endParaRPr lang="en-US"/>
          </a:p>
        </p:txBody>
      </p:sp>
      <p:sp>
        <p:nvSpPr>
          <p:cNvPr id="15" name="Shape 11"/>
          <p:cNvSpPr/>
          <p:nvPr/>
        </p:nvSpPr>
        <p:spPr>
          <a:xfrm>
            <a:off x="8551069" y="2364581"/>
            <a:ext cx="14288" cy="857250"/>
          </a:xfrm>
          <a:prstGeom prst="rect">
            <a:avLst/>
          </a:prstGeom>
          <a:solidFill>
            <a:srgbClr val="1A2B4A"/>
          </a:solidFill>
          <a:ln/>
        </p:spPr>
        <p:txBody>
          <a:bodyPr/>
          <a:lstStyle/>
          <a:p>
            <a:endParaRPr lang="en-US"/>
          </a:p>
        </p:txBody>
      </p:sp>
      <p:sp>
        <p:nvSpPr>
          <p:cNvPr id="16" name="Shape 12"/>
          <p:cNvSpPr/>
          <p:nvPr/>
        </p:nvSpPr>
        <p:spPr>
          <a:xfrm>
            <a:off x="4572000" y="3207544"/>
            <a:ext cx="3993356" cy="14288"/>
          </a:xfrm>
          <a:prstGeom prst="rect">
            <a:avLst/>
          </a:prstGeom>
          <a:solidFill>
            <a:srgbClr val="C8922A"/>
          </a:solidFill>
          <a:ln/>
        </p:spPr>
        <p:txBody>
          <a:bodyPr/>
          <a:lstStyle/>
          <a:p>
            <a:endParaRPr lang="en-US"/>
          </a:p>
        </p:txBody>
      </p:sp>
      <p:sp>
        <p:nvSpPr>
          <p:cNvPr id="17" name="Shape 13"/>
          <p:cNvSpPr/>
          <p:nvPr/>
        </p:nvSpPr>
        <p:spPr>
          <a:xfrm>
            <a:off x="4572000" y="2364581"/>
            <a:ext cx="14288" cy="857250"/>
          </a:xfrm>
          <a:prstGeom prst="rect">
            <a:avLst/>
          </a:prstGeom>
          <a:solidFill>
            <a:srgbClr val="1A2B4A"/>
          </a:solidFill>
          <a:ln/>
        </p:spPr>
        <p:txBody>
          <a:bodyPr/>
          <a:lstStyle/>
          <a:p>
            <a:endParaRPr lang="en-US"/>
          </a:p>
        </p:txBody>
      </p:sp>
      <p:sp>
        <p:nvSpPr>
          <p:cNvPr id="18" name="Text 14"/>
          <p:cNvSpPr/>
          <p:nvPr/>
        </p:nvSpPr>
        <p:spPr>
          <a:xfrm>
            <a:off x="4572000" y="2364581"/>
            <a:ext cx="3993356" cy="857250"/>
          </a:xfrm>
          <a:prstGeom prst="rect">
            <a:avLst/>
          </a:prstGeom>
          <a:noFill/>
          <a:ln/>
        </p:spPr>
        <p:txBody>
          <a:bodyPr wrap="square" lIns="204089" tIns="255143" rIns="204089" bIns="255143" rtlCol="0" anchor="t">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Fix low student attendance on days that did occur</a:t>
            </a:r>
            <a:endParaRPr lang="en-US" sz="1269" dirty="0"/>
          </a:p>
        </p:txBody>
      </p:sp>
      <p:sp>
        <p:nvSpPr>
          <p:cNvPr id="19" name="Shape 15"/>
          <p:cNvSpPr/>
          <p:nvPr/>
        </p:nvSpPr>
        <p:spPr>
          <a:xfrm>
            <a:off x="578644" y="3207544"/>
            <a:ext cx="3993356" cy="857250"/>
          </a:xfrm>
          <a:prstGeom prst="rect">
            <a:avLst/>
          </a:prstGeom>
          <a:solidFill>
            <a:srgbClr val="F0F4F8"/>
          </a:solidFill>
          <a:ln w="18288">
            <a:solidFill>
              <a:srgbClr val="1A2B4A"/>
            </a:solidFill>
            <a:prstDash val="solid"/>
          </a:ln>
        </p:spPr>
        <p:txBody>
          <a:bodyPr/>
          <a:lstStyle/>
          <a:p>
            <a:endParaRPr lang="en-US"/>
          </a:p>
        </p:txBody>
      </p:sp>
      <p:sp>
        <p:nvSpPr>
          <p:cNvPr id="20" name="Text 16"/>
          <p:cNvSpPr/>
          <p:nvPr/>
        </p:nvSpPr>
        <p:spPr>
          <a:xfrm>
            <a:off x="578644" y="3207544"/>
            <a:ext cx="3993356" cy="857250"/>
          </a:xfrm>
          <a:prstGeom prst="rect">
            <a:avLst/>
          </a:prstGeom>
          <a:noFill/>
          <a:ln/>
        </p:spPr>
        <p:txBody>
          <a:bodyPr wrap="square" lIns="204089" tIns="255143" rIns="204089" bIns="255143"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Cover weather days, emergencies, etc.</a:t>
            </a:r>
            <a:endParaRPr lang="en-US" sz="1193" dirty="0"/>
          </a:p>
        </p:txBody>
      </p:sp>
      <p:sp>
        <p:nvSpPr>
          <p:cNvPr id="21" name="Shape 17"/>
          <p:cNvSpPr/>
          <p:nvPr/>
        </p:nvSpPr>
        <p:spPr>
          <a:xfrm>
            <a:off x="4572000" y="3207544"/>
            <a:ext cx="3993356" cy="857250"/>
          </a:xfrm>
          <a:prstGeom prst="rect">
            <a:avLst/>
          </a:prstGeom>
          <a:solidFill>
            <a:srgbClr val="C8922A">
              <a:alpha val="10000"/>
            </a:srgbClr>
          </a:solidFill>
          <a:ln/>
        </p:spPr>
        <p:txBody>
          <a:bodyPr/>
          <a:lstStyle/>
          <a:p>
            <a:endParaRPr lang="en-US"/>
          </a:p>
        </p:txBody>
      </p:sp>
      <p:sp>
        <p:nvSpPr>
          <p:cNvPr id="22" name="Shape 18"/>
          <p:cNvSpPr/>
          <p:nvPr/>
        </p:nvSpPr>
        <p:spPr>
          <a:xfrm>
            <a:off x="4572000" y="3207544"/>
            <a:ext cx="3993356" cy="14288"/>
          </a:xfrm>
          <a:prstGeom prst="rect">
            <a:avLst/>
          </a:prstGeom>
          <a:solidFill>
            <a:srgbClr val="1A2B4A"/>
          </a:solidFill>
          <a:ln/>
        </p:spPr>
        <p:txBody>
          <a:bodyPr/>
          <a:lstStyle/>
          <a:p>
            <a:endParaRPr lang="en-US"/>
          </a:p>
        </p:txBody>
      </p:sp>
      <p:sp>
        <p:nvSpPr>
          <p:cNvPr id="23" name="Shape 19"/>
          <p:cNvSpPr/>
          <p:nvPr/>
        </p:nvSpPr>
        <p:spPr>
          <a:xfrm>
            <a:off x="8551069" y="3207544"/>
            <a:ext cx="14288" cy="857250"/>
          </a:xfrm>
          <a:prstGeom prst="rect">
            <a:avLst/>
          </a:prstGeom>
          <a:solidFill>
            <a:srgbClr val="1A2B4A"/>
          </a:solidFill>
          <a:ln/>
        </p:spPr>
        <p:txBody>
          <a:bodyPr/>
          <a:lstStyle/>
          <a:p>
            <a:endParaRPr lang="en-US"/>
          </a:p>
        </p:txBody>
      </p:sp>
      <p:sp>
        <p:nvSpPr>
          <p:cNvPr id="24" name="Shape 20"/>
          <p:cNvSpPr/>
          <p:nvPr/>
        </p:nvSpPr>
        <p:spPr>
          <a:xfrm>
            <a:off x="4572000" y="4050506"/>
            <a:ext cx="3993356" cy="14288"/>
          </a:xfrm>
          <a:prstGeom prst="rect">
            <a:avLst/>
          </a:prstGeom>
          <a:solidFill>
            <a:srgbClr val="C8922A"/>
          </a:solidFill>
          <a:ln/>
        </p:spPr>
        <p:txBody>
          <a:bodyPr/>
          <a:lstStyle/>
          <a:p>
            <a:endParaRPr lang="en-US"/>
          </a:p>
        </p:txBody>
      </p:sp>
      <p:sp>
        <p:nvSpPr>
          <p:cNvPr id="25" name="Shape 21"/>
          <p:cNvSpPr/>
          <p:nvPr/>
        </p:nvSpPr>
        <p:spPr>
          <a:xfrm>
            <a:off x="4572000" y="3207544"/>
            <a:ext cx="14288" cy="857250"/>
          </a:xfrm>
          <a:prstGeom prst="rect">
            <a:avLst/>
          </a:prstGeom>
          <a:solidFill>
            <a:srgbClr val="1A2B4A"/>
          </a:solidFill>
          <a:ln/>
        </p:spPr>
        <p:txBody>
          <a:bodyPr/>
          <a:lstStyle/>
          <a:p>
            <a:endParaRPr lang="en-US"/>
          </a:p>
        </p:txBody>
      </p:sp>
      <p:sp>
        <p:nvSpPr>
          <p:cNvPr id="26" name="Text 22"/>
          <p:cNvSpPr/>
          <p:nvPr/>
        </p:nvSpPr>
        <p:spPr>
          <a:xfrm>
            <a:off x="4572000" y="3207544"/>
            <a:ext cx="3993356" cy="857250"/>
          </a:xfrm>
          <a:prstGeom prst="rect">
            <a:avLst/>
          </a:prstGeom>
          <a:noFill/>
          <a:ln/>
        </p:spPr>
        <p:txBody>
          <a:bodyPr wrap="square" lIns="204089" tIns="255143" rIns="204089" bIns="255143" rtlCol="0" anchor="t">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Offset below-threshold attendance percentages</a:t>
            </a:r>
            <a:endParaRPr lang="en-US" sz="1269" dirty="0"/>
          </a:p>
        </p:txBody>
      </p:sp>
      <p:sp>
        <p:nvSpPr>
          <p:cNvPr id="27" name="Shape 23"/>
          <p:cNvSpPr/>
          <p:nvPr/>
        </p:nvSpPr>
        <p:spPr>
          <a:xfrm>
            <a:off x="578644" y="4054078"/>
            <a:ext cx="3993356" cy="650081"/>
          </a:xfrm>
          <a:prstGeom prst="rect">
            <a:avLst/>
          </a:prstGeom>
          <a:solidFill>
            <a:srgbClr val="F0F4F8"/>
          </a:solidFill>
          <a:ln w="18288">
            <a:solidFill>
              <a:srgbClr val="1A2B4A"/>
            </a:solidFill>
            <a:prstDash val="solid"/>
          </a:ln>
        </p:spPr>
        <p:txBody>
          <a:bodyPr/>
          <a:lstStyle/>
          <a:p>
            <a:endParaRPr lang="en-US"/>
          </a:p>
        </p:txBody>
      </p:sp>
      <p:sp>
        <p:nvSpPr>
          <p:cNvPr id="28" name="Text 24"/>
          <p:cNvSpPr/>
          <p:nvPr/>
        </p:nvSpPr>
        <p:spPr>
          <a:xfrm>
            <a:off x="578644" y="4054078"/>
            <a:ext cx="3993356" cy="650081"/>
          </a:xfrm>
          <a:prstGeom prst="rect">
            <a:avLst/>
          </a:prstGeom>
          <a:noFill/>
          <a:ln/>
        </p:spPr>
        <p:txBody>
          <a:bodyPr wrap="square" lIns="204089" tIns="255143" rIns="204089" bIns="255143"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Protect instructional day count</a:t>
            </a:r>
            <a:endParaRPr lang="en-US" sz="1193" dirty="0"/>
          </a:p>
        </p:txBody>
      </p:sp>
      <p:sp>
        <p:nvSpPr>
          <p:cNvPr id="29" name="Shape 25"/>
          <p:cNvSpPr/>
          <p:nvPr/>
        </p:nvSpPr>
        <p:spPr>
          <a:xfrm>
            <a:off x="4568428" y="4054078"/>
            <a:ext cx="3996928" cy="650081"/>
          </a:xfrm>
          <a:prstGeom prst="rect">
            <a:avLst/>
          </a:prstGeom>
          <a:solidFill>
            <a:srgbClr val="C8922A">
              <a:alpha val="10000"/>
            </a:srgbClr>
          </a:solidFill>
          <a:ln w="18288">
            <a:solidFill>
              <a:srgbClr val="1A2B4A"/>
            </a:solidFill>
            <a:prstDash val="solid"/>
          </a:ln>
        </p:spPr>
        <p:txBody>
          <a:bodyPr/>
          <a:lstStyle/>
          <a:p>
            <a:endParaRPr lang="en-US"/>
          </a:p>
        </p:txBody>
      </p:sp>
      <p:sp>
        <p:nvSpPr>
          <p:cNvPr id="30" name="Text 26"/>
          <p:cNvSpPr/>
          <p:nvPr/>
        </p:nvSpPr>
        <p:spPr>
          <a:xfrm>
            <a:off x="4568428" y="4054078"/>
            <a:ext cx="3996928" cy="650081"/>
          </a:xfrm>
          <a:prstGeom prst="rect">
            <a:avLst/>
          </a:prstGeom>
          <a:noFill/>
          <a:ln/>
        </p:spPr>
        <p:txBody>
          <a:bodyPr wrap="square" lIns="204089" tIns="255143" rIns="204089" bIns="255143" rtlCol="0" anchor="t">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Substitute for actual student presence</a:t>
            </a:r>
            <a:endParaRPr lang="en-US" sz="1269"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6257925" y="285750"/>
            <a:ext cx="2314575" cy="1714500"/>
          </a:xfrm>
          <a:prstGeom prst="rect">
            <a:avLst/>
          </a:prstGeom>
          <a:noFill/>
          <a:ln/>
        </p:spPr>
        <p:txBody>
          <a:bodyPr wrap="none" lIns="0" tIns="0" rIns="0" bIns="0" rtlCol="0" anchor="t">
            <a:spAutoFit/>
          </a:bodyPr>
          <a:lstStyle/>
          <a:p>
            <a:pPr marL="0" indent="0" algn="l">
              <a:lnSpc>
                <a:spcPts val="13500"/>
              </a:lnSpc>
              <a:buNone/>
            </a:pPr>
            <a:r>
              <a:rPr lang="en-US" sz="12436" b="1" dirty="0">
                <a:solidFill>
                  <a:srgbClr val="C8922A">
                    <a:alpha val="15000"/>
                  </a:srgbClr>
                </a:solidFill>
                <a:latin typeface="Inter" pitchFamily="34" charset="0"/>
                <a:ea typeface="Inter" pitchFamily="34" charset="-122"/>
                <a:cs typeface="Inter" pitchFamily="34" charset="-120"/>
              </a:rPr>
              <a:t>04</a:t>
            </a:r>
            <a:endParaRPr lang="en-US" sz="12436" dirty="0"/>
          </a:p>
        </p:txBody>
      </p:sp>
      <p:sp>
        <p:nvSpPr>
          <p:cNvPr id="5" name="Text 1"/>
          <p:cNvSpPr/>
          <p:nvPr/>
        </p:nvSpPr>
        <p:spPr>
          <a:xfrm>
            <a:off x="857250" y="1977591"/>
            <a:ext cx="5715000" cy="1097235"/>
          </a:xfrm>
          <a:prstGeom prst="rect">
            <a:avLst/>
          </a:prstGeom>
          <a:noFill/>
          <a:ln/>
        </p:spPr>
        <p:txBody>
          <a:bodyPr wrap="square" lIns="0" tIns="0" rIns="0" bIns="0" rtlCol="0" anchor="t">
            <a:spAutoFit/>
          </a:bodyPr>
          <a:lstStyle/>
          <a:p>
            <a:pPr marL="0" indent="0" algn="l">
              <a:lnSpc>
                <a:spcPts val="4300"/>
              </a:lnSpc>
              <a:buNone/>
            </a:pPr>
            <a:r>
              <a:rPr lang="en-US" sz="3294" b="1" dirty="0">
                <a:solidFill>
                  <a:srgbClr val="FFFFFF"/>
                </a:solidFill>
                <a:latin typeface="Inter" pitchFamily="34" charset="0"/>
                <a:ea typeface="Inter" pitchFamily="34" charset="-122"/>
                <a:cs typeface="Inter" pitchFamily="34" charset="-120"/>
              </a:rPr>
              <a:t>High-Risk Compliance Areas</a:t>
            </a:r>
            <a:endParaRPr lang="en-US" sz="3294" dirty="0"/>
          </a:p>
        </p:txBody>
      </p:sp>
      <p:sp>
        <p:nvSpPr>
          <p:cNvPr id="6" name="Text 2"/>
          <p:cNvSpPr/>
          <p:nvPr/>
        </p:nvSpPr>
        <p:spPr>
          <a:xfrm>
            <a:off x="857250" y="3217701"/>
            <a:ext cx="5715000" cy="276820"/>
          </a:xfrm>
          <a:prstGeom prst="rect">
            <a:avLst/>
          </a:prstGeom>
          <a:noFill/>
          <a:ln/>
        </p:spPr>
        <p:txBody>
          <a:bodyPr wrap="none" lIns="0" tIns="0" rIns="0" bIns="0" rtlCol="0" anchor="t">
            <a:spAutoFit/>
          </a:bodyPr>
          <a:lstStyle/>
          <a:p>
            <a:pPr marL="0" indent="0" algn="l">
              <a:lnSpc>
                <a:spcPts val="2200"/>
              </a:lnSpc>
              <a:buNone/>
            </a:pPr>
            <a:r>
              <a:rPr lang="en-US" sz="1704" dirty="0">
                <a:solidFill>
                  <a:srgbClr val="C8922A"/>
                </a:solidFill>
                <a:latin typeface="Inter" pitchFamily="34" charset="0"/>
                <a:ea typeface="Inter" pitchFamily="34" charset="-122"/>
                <a:cs typeface="Inter" pitchFamily="34" charset="-120"/>
              </a:rPr>
              <a:t>Where districts are most vulnerable in 2025–2026</a:t>
            </a:r>
            <a:endParaRPr lang="en-US" sz="1704"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Professional Development Days Carry Strict Requirements</a:t>
            </a:r>
            <a:endParaRPr lang="en-US" sz="2436" dirty="0"/>
          </a:p>
        </p:txBody>
      </p:sp>
      <p:sp>
        <p:nvSpPr>
          <p:cNvPr id="7" name="Shape 3"/>
          <p:cNvSpPr/>
          <p:nvPr/>
        </p:nvSpPr>
        <p:spPr>
          <a:xfrm>
            <a:off x="571500" y="2188862"/>
            <a:ext cx="85725" cy="85725"/>
          </a:xfrm>
          <a:prstGeom prst="rect">
            <a:avLst/>
          </a:prstGeom>
          <a:solidFill>
            <a:srgbClr val="1A2B4A"/>
          </a:solidFill>
          <a:ln/>
        </p:spPr>
        <p:txBody>
          <a:bodyPr/>
          <a:lstStyle/>
          <a:p>
            <a:endParaRPr lang="en-US"/>
          </a:p>
        </p:txBody>
      </p:sp>
      <p:sp>
        <p:nvSpPr>
          <p:cNvPr id="8" name="Text 4"/>
          <p:cNvSpPr/>
          <p:nvPr/>
        </p:nvSpPr>
        <p:spPr>
          <a:xfrm>
            <a:off x="571500" y="2103137"/>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PD days can be used strategically, especially around testing days.</a:t>
            </a:r>
            <a:endParaRPr lang="en-US" sz="1269" dirty="0"/>
          </a:p>
        </p:txBody>
      </p:sp>
      <p:sp>
        <p:nvSpPr>
          <p:cNvPr id="9" name="Shape 5"/>
          <p:cNvSpPr/>
          <p:nvPr/>
        </p:nvSpPr>
        <p:spPr>
          <a:xfrm>
            <a:off x="571500" y="2966079"/>
            <a:ext cx="85725" cy="85725"/>
          </a:xfrm>
          <a:prstGeom prst="rect">
            <a:avLst/>
          </a:prstGeom>
          <a:solidFill>
            <a:srgbClr val="1A2B4A"/>
          </a:solidFill>
          <a:ln/>
        </p:spPr>
        <p:txBody>
          <a:bodyPr/>
          <a:lstStyle/>
          <a:p>
            <a:endParaRPr lang="en-US"/>
          </a:p>
        </p:txBody>
      </p:sp>
      <p:sp>
        <p:nvSpPr>
          <p:cNvPr id="10" name="Text 6"/>
          <p:cNvSpPr/>
          <p:nvPr/>
        </p:nvSpPr>
        <p:spPr>
          <a:xfrm>
            <a:off x="571500" y="2880354"/>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However, they </a:t>
            </a:r>
            <a:r>
              <a:rPr lang="en-US" sz="1193" b="1" dirty="0">
                <a:solidFill>
                  <a:srgbClr val="1A2B4A"/>
                </a:solidFill>
                <a:latin typeface="Inter" pitchFamily="34" charset="0"/>
                <a:ea typeface="Inter" pitchFamily="34" charset="-122"/>
                <a:cs typeface="Inter" pitchFamily="34" charset="-120"/>
              </a:rPr>
              <a:t>must meet statutory requirements</a:t>
            </a:r>
            <a:r>
              <a:rPr lang="en-US" sz="1269" dirty="0">
                <a:solidFill>
                  <a:srgbClr val="333333"/>
                </a:solidFill>
                <a:latin typeface="Inter" pitchFamily="34" charset="0"/>
                <a:ea typeface="Inter" pitchFamily="34" charset="-122"/>
                <a:cs typeface="Inter" pitchFamily="34" charset="-120"/>
              </a:rPr>
              <a:t> to be counted.</a:t>
            </a:r>
            <a:endParaRPr lang="en-US" sz="1269" dirty="0"/>
          </a:p>
        </p:txBody>
      </p:sp>
      <p:sp>
        <p:nvSpPr>
          <p:cNvPr id="11" name="Shape 7"/>
          <p:cNvSpPr/>
          <p:nvPr/>
        </p:nvSpPr>
        <p:spPr>
          <a:xfrm>
            <a:off x="571500" y="3743297"/>
            <a:ext cx="85725" cy="85725"/>
          </a:xfrm>
          <a:prstGeom prst="rect">
            <a:avLst/>
          </a:prstGeom>
          <a:solidFill>
            <a:srgbClr val="1A2B4A"/>
          </a:solidFill>
          <a:ln/>
        </p:spPr>
        <p:txBody>
          <a:bodyPr/>
          <a:lstStyle/>
          <a:p>
            <a:endParaRPr lang="en-US"/>
          </a:p>
        </p:txBody>
      </p:sp>
      <p:sp>
        <p:nvSpPr>
          <p:cNvPr id="12" name="Text 8"/>
          <p:cNvSpPr/>
          <p:nvPr/>
        </p:nvSpPr>
        <p:spPr>
          <a:xfrm>
            <a:off x="571500" y="3657572"/>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This is an important planning tool — but only when properly structured.</a:t>
            </a:r>
            <a:endParaRPr lang="en-US" sz="1269" dirty="0"/>
          </a:p>
        </p:txBody>
      </p:sp>
      <p:sp>
        <p:nvSpPr>
          <p:cNvPr id="13" name="Shape 9"/>
          <p:cNvSpPr/>
          <p:nvPr/>
        </p:nvSpPr>
        <p:spPr>
          <a:xfrm>
            <a:off x="4857750" y="2287423"/>
            <a:ext cx="3714750" cy="1963080"/>
          </a:xfrm>
          <a:prstGeom prst="rect">
            <a:avLst/>
          </a:prstGeom>
          <a:solidFill>
            <a:srgbClr val="F5F7FA"/>
          </a:solidFill>
          <a:ln/>
        </p:spPr>
        <p:txBody>
          <a:bodyPr/>
          <a:lstStyle/>
          <a:p>
            <a:endParaRPr lang="en-US"/>
          </a:p>
        </p:txBody>
      </p:sp>
      <p:sp>
        <p:nvSpPr>
          <p:cNvPr id="14" name="Shape 10"/>
          <p:cNvSpPr/>
          <p:nvPr/>
        </p:nvSpPr>
        <p:spPr>
          <a:xfrm>
            <a:off x="4857750" y="2287423"/>
            <a:ext cx="3714750" cy="42863"/>
          </a:xfrm>
          <a:prstGeom prst="rect">
            <a:avLst/>
          </a:prstGeom>
          <a:solidFill>
            <a:srgbClr val="C8922A"/>
          </a:solidFill>
          <a:ln/>
        </p:spPr>
        <p:txBody>
          <a:bodyPr/>
          <a:lstStyle/>
          <a:p>
            <a:endParaRPr lang="en-US"/>
          </a:p>
        </p:txBody>
      </p:sp>
      <p:sp>
        <p:nvSpPr>
          <p:cNvPr id="15" name="Text 11"/>
          <p:cNvSpPr/>
          <p:nvPr/>
        </p:nvSpPr>
        <p:spPr>
          <a:xfrm>
            <a:off x="5143500" y="2594604"/>
            <a:ext cx="3143250" cy="242888"/>
          </a:xfrm>
          <a:prstGeom prst="rect">
            <a:avLst/>
          </a:prstGeom>
          <a:noFill/>
          <a:ln/>
        </p:spPr>
        <p:txBody>
          <a:bodyPr wrap="none" lIns="0" tIns="0" rIns="0" bIns="0" rtlCol="0" anchor="t">
            <a:spAutoFit/>
          </a:bodyPr>
          <a:lstStyle/>
          <a:p>
            <a:pPr marL="0" indent="0" algn="l">
              <a:lnSpc>
                <a:spcPts val="1900"/>
              </a:lnSpc>
              <a:buNone/>
            </a:pPr>
            <a:r>
              <a:rPr lang="en-US" sz="1397" b="1" kern="0" spc="1" dirty="0">
                <a:solidFill>
                  <a:srgbClr val="1A2B4A"/>
                </a:solidFill>
                <a:latin typeface="Inter" pitchFamily="34" charset="0"/>
                <a:ea typeface="Inter" pitchFamily="34" charset="-122"/>
                <a:cs typeface="Inter" pitchFamily="34" charset="-120"/>
              </a:rPr>
              <a:t>STATUTORY REQUIREMENTS</a:t>
            </a:r>
            <a:endParaRPr lang="en-US" sz="1397" dirty="0"/>
          </a:p>
        </p:txBody>
      </p:sp>
      <p:sp>
        <p:nvSpPr>
          <p:cNvPr id="16" name="Text 12"/>
          <p:cNvSpPr/>
          <p:nvPr/>
        </p:nvSpPr>
        <p:spPr>
          <a:xfrm>
            <a:off x="5143500" y="3051804"/>
            <a:ext cx="2204642" cy="251992"/>
          </a:xfrm>
          <a:prstGeom prst="rect">
            <a:avLst/>
          </a:prstGeom>
          <a:noFill/>
          <a:ln/>
        </p:spPr>
        <p:txBody>
          <a:bodyPr wrap="none" lIns="340233" tIns="0" rIns="0" bIns="0" rtlCol="0" anchor="t">
            <a:spAutoFit/>
          </a:bodyPr>
          <a:lstStyle/>
          <a:p>
            <a:pPr>
              <a:lnSpc>
                <a:spcPts val="2200"/>
              </a:lnSpc>
            </a:pPr>
            <a:r>
              <a:rPr lang="en-US" sz="1193" b="1" dirty="0">
                <a:solidFill>
                  <a:srgbClr val="1A2B4A"/>
                </a:solidFill>
                <a:latin typeface="Inter" pitchFamily="34" charset="0"/>
                <a:ea typeface="Inter" pitchFamily="34" charset="-122"/>
                <a:cs typeface="Inter" pitchFamily="34" charset="-120"/>
              </a:rPr>
              <a:t>Advisory committee required</a:t>
            </a:r>
            <a:endParaRPr lang="en-US" sz="1193" dirty="0"/>
          </a:p>
        </p:txBody>
      </p:sp>
      <p:sp>
        <p:nvSpPr>
          <p:cNvPr id="17" name="Text 13"/>
          <p:cNvSpPr/>
          <p:nvPr/>
        </p:nvSpPr>
        <p:spPr>
          <a:xfrm>
            <a:off x="5143500" y="3497563"/>
            <a:ext cx="2996526" cy="251992"/>
          </a:xfrm>
          <a:prstGeom prst="rect">
            <a:avLst/>
          </a:prstGeom>
          <a:noFill/>
          <a:ln/>
        </p:spPr>
        <p:txBody>
          <a:bodyPr wrap="none" lIns="340233" tIns="0" rIns="0" bIns="0" rtlCol="0" anchor="t">
            <a:spAutoFit/>
          </a:bodyPr>
          <a:lstStyle/>
          <a:p>
            <a:pPr>
              <a:lnSpc>
                <a:spcPts val="2200"/>
              </a:lnSpc>
            </a:pPr>
            <a:r>
              <a:rPr lang="en-US" sz="1193" b="1" dirty="0">
                <a:solidFill>
                  <a:srgbClr val="1A2B4A"/>
                </a:solidFill>
                <a:latin typeface="Inter" pitchFamily="34" charset="0"/>
                <a:ea typeface="Inter" pitchFamily="34" charset="-122"/>
                <a:cs typeface="Inter" pitchFamily="34" charset="-120"/>
              </a:rPr>
              <a:t>Advisory committee recommends 8 hours</a:t>
            </a:r>
            <a:endParaRPr lang="en-US" sz="1193" dirty="0"/>
          </a:p>
        </p:txBody>
      </p:sp>
      <p:sp>
        <p:nvSpPr>
          <p:cNvPr id="18" name="Text 14"/>
          <p:cNvSpPr/>
          <p:nvPr/>
        </p:nvSpPr>
        <p:spPr>
          <a:xfrm>
            <a:off x="5143500" y="3051804"/>
            <a:ext cx="167878" cy="320018"/>
          </a:xfrm>
          <a:prstGeom prst="rect">
            <a:avLst/>
          </a:prstGeom>
          <a:noFill/>
          <a:ln/>
        </p:spPr>
        <p:txBody>
          <a:bodyPr wrap="none" lIns="0" tIns="0" rIns="0" bIns="0" rtlCol="0" anchor="t">
            <a:spAutoFit/>
          </a:bodyPr>
          <a:lstStyle/>
          <a:p>
            <a:pPr marL="0" indent="0" algn="l">
              <a:lnSpc>
                <a:spcPts val="2500"/>
              </a:lnSpc>
              <a:buNone/>
            </a:pPr>
            <a:r>
              <a:rPr lang="en-US" sz="1397" b="1" dirty="0">
                <a:solidFill>
                  <a:srgbClr val="C8922A"/>
                </a:solidFill>
                <a:latin typeface="Inter" pitchFamily="34" charset="0"/>
                <a:ea typeface="Inter" pitchFamily="34" charset="-122"/>
                <a:cs typeface="Inter" pitchFamily="34" charset="-120"/>
              </a:rPr>
              <a:t>✓</a:t>
            </a:r>
            <a:endParaRPr lang="en-US" sz="1397" dirty="0"/>
          </a:p>
        </p:txBody>
      </p:sp>
      <p:sp>
        <p:nvSpPr>
          <p:cNvPr id="19" name="Text 15"/>
          <p:cNvSpPr/>
          <p:nvPr/>
        </p:nvSpPr>
        <p:spPr>
          <a:xfrm>
            <a:off x="5143500" y="3497563"/>
            <a:ext cx="167878" cy="320018"/>
          </a:xfrm>
          <a:prstGeom prst="rect">
            <a:avLst/>
          </a:prstGeom>
          <a:noFill/>
          <a:ln/>
        </p:spPr>
        <p:txBody>
          <a:bodyPr wrap="none" lIns="0" tIns="0" rIns="0" bIns="0" rtlCol="0" anchor="t">
            <a:spAutoFit/>
          </a:bodyPr>
          <a:lstStyle/>
          <a:p>
            <a:pPr marL="0" indent="0" algn="l">
              <a:lnSpc>
                <a:spcPts val="2500"/>
              </a:lnSpc>
              <a:buNone/>
            </a:pPr>
            <a:r>
              <a:rPr lang="en-US" sz="1397" b="1" dirty="0">
                <a:solidFill>
                  <a:srgbClr val="C8922A"/>
                </a:solidFill>
                <a:latin typeface="Inter" pitchFamily="34" charset="0"/>
                <a:ea typeface="Inter" pitchFamily="34" charset="-122"/>
                <a:cs typeface="Inter" pitchFamily="34" charset="-120"/>
              </a:rPr>
              <a:t>✓</a:t>
            </a:r>
            <a:endParaRPr lang="en-US" sz="1397"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23a Expansion Creates Opportunity and Complexity</a:t>
            </a:r>
            <a:endParaRPr lang="en-US" sz="2436" dirty="0"/>
          </a:p>
        </p:txBody>
      </p:sp>
      <p:sp>
        <p:nvSpPr>
          <p:cNvPr id="7" name="Text 3"/>
          <p:cNvSpPr/>
          <p:nvPr/>
        </p:nvSpPr>
        <p:spPr>
          <a:xfrm>
            <a:off x="571500" y="1823052"/>
            <a:ext cx="3714750" cy="376833"/>
          </a:xfrm>
          <a:prstGeom prst="rect">
            <a:avLst/>
          </a:prstGeom>
          <a:noFill/>
          <a:ln/>
        </p:spPr>
        <p:txBody>
          <a:bodyPr wrap="none" lIns="0" tIns="0" rIns="0" bIns="85090" rtlCol="0" anchor="t">
            <a:spAutoFit/>
          </a:bodyPr>
          <a:lstStyle/>
          <a:p>
            <a:pPr marL="0" indent="0" algn="l">
              <a:lnSpc>
                <a:spcPts val="2200"/>
              </a:lnSpc>
              <a:buNone/>
            </a:pPr>
            <a:r>
              <a:rPr lang="en-US" sz="1602" b="1" kern="0" spc="2" dirty="0">
                <a:solidFill>
                  <a:srgbClr val="C8922A"/>
                </a:solidFill>
                <a:latin typeface="Inter" pitchFamily="34" charset="0"/>
                <a:ea typeface="Inter" pitchFamily="34" charset="-122"/>
                <a:cs typeface="Inter" pitchFamily="34" charset="-120"/>
              </a:rPr>
              <a:t>OPPORTUNITY</a:t>
            </a:r>
            <a:endParaRPr lang="en-US" sz="1602" dirty="0"/>
          </a:p>
        </p:txBody>
      </p:sp>
      <p:sp>
        <p:nvSpPr>
          <p:cNvPr id="8" name="Shape 4"/>
          <p:cNvSpPr/>
          <p:nvPr/>
        </p:nvSpPr>
        <p:spPr>
          <a:xfrm>
            <a:off x="571500" y="2499922"/>
            <a:ext cx="85725" cy="85725"/>
          </a:xfrm>
          <a:prstGeom prst="rect">
            <a:avLst/>
          </a:prstGeom>
          <a:solidFill>
            <a:srgbClr val="C8922A"/>
          </a:solidFill>
          <a:ln/>
        </p:spPr>
        <p:txBody>
          <a:bodyPr/>
          <a:lstStyle/>
          <a:p>
            <a:endParaRPr lang="en-US"/>
          </a:p>
        </p:txBody>
      </p:sp>
      <p:sp>
        <p:nvSpPr>
          <p:cNvPr id="9" name="Text 5"/>
          <p:cNvSpPr/>
          <p:nvPr/>
        </p:nvSpPr>
        <p:spPr>
          <a:xfrm>
            <a:off x="571500" y="2414197"/>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The expansion under 23a allows for </a:t>
            </a:r>
            <a:r>
              <a:rPr lang="en-US" sz="1193" b="1" dirty="0">
                <a:solidFill>
                  <a:srgbClr val="1A2B4A"/>
                </a:solidFill>
                <a:latin typeface="Inter" pitchFamily="34" charset="0"/>
                <a:ea typeface="Inter" pitchFamily="34" charset="-122"/>
                <a:cs typeface="Inter" pitchFamily="34" charset="-120"/>
              </a:rPr>
              <a:t>multiple course completions</a:t>
            </a:r>
            <a:r>
              <a:rPr lang="en-US" sz="1269" dirty="0">
                <a:solidFill>
                  <a:srgbClr val="333333"/>
                </a:solidFill>
                <a:latin typeface="Inter" pitchFamily="34" charset="0"/>
                <a:ea typeface="Inter" pitchFamily="34" charset="-122"/>
                <a:cs typeface="Inter" pitchFamily="34" charset="-120"/>
              </a:rPr>
              <a:t> within a single month.</a:t>
            </a:r>
            <a:endParaRPr lang="en-US" sz="1269" dirty="0"/>
          </a:p>
        </p:txBody>
      </p:sp>
      <p:sp>
        <p:nvSpPr>
          <p:cNvPr id="10" name="Shape 6"/>
          <p:cNvSpPr/>
          <p:nvPr/>
        </p:nvSpPr>
        <p:spPr>
          <a:xfrm>
            <a:off x="571500" y="3551448"/>
            <a:ext cx="85725" cy="85725"/>
          </a:xfrm>
          <a:prstGeom prst="rect">
            <a:avLst/>
          </a:prstGeom>
          <a:solidFill>
            <a:srgbClr val="C8922A"/>
          </a:solidFill>
          <a:ln/>
        </p:spPr>
        <p:txBody>
          <a:bodyPr/>
          <a:lstStyle/>
          <a:p>
            <a:endParaRPr lang="en-US"/>
          </a:p>
        </p:txBody>
      </p:sp>
      <p:sp>
        <p:nvSpPr>
          <p:cNvPr id="11" name="Text 7"/>
          <p:cNvSpPr/>
          <p:nvPr/>
        </p:nvSpPr>
        <p:spPr>
          <a:xfrm>
            <a:off x="571500" y="3465723"/>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This creates real opportunity for additional FTE generation.</a:t>
            </a:r>
            <a:endParaRPr lang="en-US" sz="1269" dirty="0"/>
          </a:p>
        </p:txBody>
      </p:sp>
      <p:sp>
        <p:nvSpPr>
          <p:cNvPr id="12" name="Text 8"/>
          <p:cNvSpPr/>
          <p:nvPr/>
        </p:nvSpPr>
        <p:spPr>
          <a:xfrm>
            <a:off x="4857750" y="1823052"/>
            <a:ext cx="3714750" cy="376833"/>
          </a:xfrm>
          <a:prstGeom prst="rect">
            <a:avLst/>
          </a:prstGeom>
          <a:noFill/>
          <a:ln/>
        </p:spPr>
        <p:txBody>
          <a:bodyPr wrap="none" lIns="0" tIns="0" rIns="0" bIns="85090" rtlCol="0" anchor="t">
            <a:spAutoFit/>
          </a:bodyPr>
          <a:lstStyle/>
          <a:p>
            <a:pPr marL="0" indent="0" algn="l">
              <a:lnSpc>
                <a:spcPts val="2200"/>
              </a:lnSpc>
              <a:buNone/>
            </a:pPr>
            <a:r>
              <a:rPr lang="en-US" sz="1602" b="1" kern="0" spc="2" dirty="0">
                <a:solidFill>
                  <a:srgbClr val="1A2B4A"/>
                </a:solidFill>
                <a:latin typeface="Inter" pitchFamily="34" charset="0"/>
                <a:ea typeface="Inter" pitchFamily="34" charset="-122"/>
                <a:cs typeface="Inter" pitchFamily="34" charset="-120"/>
              </a:rPr>
              <a:t>COMPLEXITY</a:t>
            </a:r>
            <a:endParaRPr lang="en-US" sz="1602" dirty="0"/>
          </a:p>
        </p:txBody>
      </p:sp>
      <p:sp>
        <p:nvSpPr>
          <p:cNvPr id="13" name="Shape 9"/>
          <p:cNvSpPr/>
          <p:nvPr/>
        </p:nvSpPr>
        <p:spPr>
          <a:xfrm>
            <a:off x="4857750" y="2499922"/>
            <a:ext cx="85725" cy="85725"/>
          </a:xfrm>
          <a:prstGeom prst="rect">
            <a:avLst/>
          </a:prstGeom>
          <a:solidFill>
            <a:srgbClr val="1A2B4A"/>
          </a:solidFill>
          <a:ln/>
        </p:spPr>
        <p:txBody>
          <a:bodyPr/>
          <a:lstStyle/>
          <a:p>
            <a:endParaRPr lang="en-US"/>
          </a:p>
        </p:txBody>
      </p:sp>
      <p:sp>
        <p:nvSpPr>
          <p:cNvPr id="14" name="Text 10"/>
          <p:cNvSpPr/>
          <p:nvPr/>
        </p:nvSpPr>
        <p:spPr>
          <a:xfrm>
            <a:off x="4857750" y="2414197"/>
            <a:ext cx="3714750"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It also increases complexity in </a:t>
            </a:r>
            <a:r>
              <a:rPr lang="en-US" sz="1193" b="1" dirty="0">
                <a:solidFill>
                  <a:srgbClr val="1A2B4A"/>
                </a:solidFill>
                <a:latin typeface="Inter" pitchFamily="34" charset="0"/>
                <a:ea typeface="Inter" pitchFamily="34" charset="-122"/>
                <a:cs typeface="Inter" pitchFamily="34" charset="-120"/>
              </a:rPr>
              <a:t>tracking and reporting</a:t>
            </a:r>
            <a:r>
              <a:rPr lang="en-US" sz="1269" dirty="0">
                <a:solidFill>
                  <a:srgbClr val="333333"/>
                </a:solidFill>
                <a:latin typeface="Inter" pitchFamily="34" charset="0"/>
                <a:ea typeface="Inter" pitchFamily="34" charset="-122"/>
                <a:cs typeface="Inter" pitchFamily="34" charset="-120"/>
              </a:rPr>
              <a:t> requirements.</a:t>
            </a:r>
            <a:endParaRPr lang="en-US" sz="1269" dirty="0"/>
          </a:p>
        </p:txBody>
      </p:sp>
      <p:sp>
        <p:nvSpPr>
          <p:cNvPr id="15" name="Shape 11"/>
          <p:cNvSpPr/>
          <p:nvPr/>
        </p:nvSpPr>
        <p:spPr>
          <a:xfrm>
            <a:off x="4857750" y="3277140"/>
            <a:ext cx="85725" cy="85725"/>
          </a:xfrm>
          <a:prstGeom prst="rect">
            <a:avLst/>
          </a:prstGeom>
          <a:solidFill>
            <a:srgbClr val="1A2B4A"/>
          </a:solidFill>
          <a:ln/>
        </p:spPr>
        <p:txBody>
          <a:bodyPr/>
          <a:lstStyle/>
          <a:p>
            <a:endParaRPr lang="en-US"/>
          </a:p>
        </p:txBody>
      </p:sp>
      <p:sp>
        <p:nvSpPr>
          <p:cNvPr id="16" name="Text 12"/>
          <p:cNvSpPr/>
          <p:nvPr/>
        </p:nvSpPr>
        <p:spPr>
          <a:xfrm>
            <a:off x="4857750" y="3191415"/>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Districts must be prepared to manage both the opportunity and the documentation burden.</a:t>
            </a:r>
            <a:endParaRPr lang="en-US" sz="1269"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00063"/>
          </a:xfrm>
          <a:prstGeom prst="rect">
            <a:avLst/>
          </a:prstGeom>
          <a:solidFill>
            <a:srgbClr val="000000">
              <a:alpha val="0"/>
            </a:srgbClr>
          </a:solidFill>
          <a:ln/>
        </p:spPr>
        <p:txBody>
          <a:bodyPr/>
          <a:lstStyle/>
          <a:p>
            <a:endParaRPr lang="en-US"/>
          </a:p>
        </p:txBody>
      </p:sp>
      <p:sp>
        <p:nvSpPr>
          <p:cNvPr id="5" name="Shape 1"/>
          <p:cNvSpPr/>
          <p:nvPr/>
        </p:nvSpPr>
        <p:spPr>
          <a:xfrm>
            <a:off x="571500" y="914400"/>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342900"/>
          </a:xfrm>
          <a:prstGeom prst="rect">
            <a:avLst/>
          </a:prstGeom>
          <a:noFill/>
          <a:ln/>
        </p:spPr>
        <p:txBody>
          <a:bodyPr wrap="none" lIns="0" tIns="0" rIns="0" bIns="0" rtlCol="0" anchor="t">
            <a:spAutoFit/>
          </a:bodyPr>
          <a:lstStyle/>
          <a:p>
            <a:pPr marL="0" indent="0" algn="l">
              <a:lnSpc>
                <a:spcPts val="2700"/>
              </a:lnSpc>
              <a:buNone/>
            </a:pPr>
            <a:r>
              <a:rPr lang="en-US" sz="2016" b="1" dirty="0">
                <a:solidFill>
                  <a:srgbClr val="1A2B4A"/>
                </a:solidFill>
                <a:latin typeface="Inter" pitchFamily="34" charset="0"/>
                <a:ea typeface="Inter" pitchFamily="34" charset="-122"/>
                <a:cs typeface="Inter" pitchFamily="34" charset="-120"/>
              </a:rPr>
              <a:t>Three Implementation Options for 23a Reporting</a:t>
            </a:r>
            <a:endParaRPr lang="en-US" sz="2016" dirty="0"/>
          </a:p>
        </p:txBody>
      </p:sp>
      <p:sp>
        <p:nvSpPr>
          <p:cNvPr id="7" name="Shape 3"/>
          <p:cNvSpPr/>
          <p:nvPr/>
        </p:nvSpPr>
        <p:spPr>
          <a:xfrm>
            <a:off x="575072" y="1585913"/>
            <a:ext cx="1998464" cy="592931"/>
          </a:xfrm>
          <a:prstGeom prst="rect">
            <a:avLst/>
          </a:prstGeom>
          <a:solidFill>
            <a:srgbClr val="1A2B4A"/>
          </a:solidFill>
          <a:ln w="9144">
            <a:solidFill>
              <a:srgbClr val="1A2B4A"/>
            </a:solidFill>
            <a:prstDash val="solid"/>
          </a:ln>
        </p:spPr>
        <p:txBody>
          <a:bodyPr/>
          <a:lstStyle/>
          <a:p>
            <a:endParaRPr lang="en-US"/>
          </a:p>
        </p:txBody>
      </p:sp>
      <p:sp>
        <p:nvSpPr>
          <p:cNvPr id="8" name="Text 4"/>
          <p:cNvSpPr/>
          <p:nvPr/>
        </p:nvSpPr>
        <p:spPr>
          <a:xfrm>
            <a:off x="575072" y="1585913"/>
            <a:ext cx="1998464" cy="592931"/>
          </a:xfrm>
          <a:prstGeom prst="rect">
            <a:avLst/>
          </a:prstGeom>
          <a:noFill/>
          <a:ln/>
        </p:spPr>
        <p:txBody>
          <a:bodyPr wrap="square" lIns="204089" tIns="204089" rIns="204089" bIns="204089" rtlCol="0" anchor="ctr">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Option</a:t>
            </a:r>
            <a:endParaRPr lang="en-US" sz="1397" dirty="0"/>
          </a:p>
        </p:txBody>
      </p:sp>
      <p:sp>
        <p:nvSpPr>
          <p:cNvPr id="9" name="Shape 5"/>
          <p:cNvSpPr/>
          <p:nvPr/>
        </p:nvSpPr>
        <p:spPr>
          <a:xfrm>
            <a:off x="2573536" y="1585913"/>
            <a:ext cx="2797839" cy="592931"/>
          </a:xfrm>
          <a:prstGeom prst="rect">
            <a:avLst/>
          </a:prstGeom>
          <a:solidFill>
            <a:srgbClr val="1A2B4A"/>
          </a:solidFill>
          <a:ln w="9144">
            <a:solidFill>
              <a:srgbClr val="1A2B4A"/>
            </a:solidFill>
            <a:prstDash val="solid"/>
          </a:ln>
        </p:spPr>
        <p:txBody>
          <a:bodyPr/>
          <a:lstStyle/>
          <a:p>
            <a:endParaRPr lang="en-US"/>
          </a:p>
        </p:txBody>
      </p:sp>
      <p:sp>
        <p:nvSpPr>
          <p:cNvPr id="10" name="Text 6"/>
          <p:cNvSpPr/>
          <p:nvPr/>
        </p:nvSpPr>
        <p:spPr>
          <a:xfrm>
            <a:off x="2573536" y="1585913"/>
            <a:ext cx="2797839" cy="592931"/>
          </a:xfrm>
          <a:prstGeom prst="rect">
            <a:avLst/>
          </a:prstGeom>
          <a:noFill/>
          <a:ln/>
        </p:spPr>
        <p:txBody>
          <a:bodyPr wrap="square" lIns="204089" tIns="204089" rIns="204089" bIns="204089" rtlCol="0" anchor="ctr">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Description</a:t>
            </a:r>
            <a:endParaRPr lang="en-US" sz="1397" dirty="0"/>
          </a:p>
        </p:txBody>
      </p:sp>
      <p:sp>
        <p:nvSpPr>
          <p:cNvPr id="11" name="Shape 7"/>
          <p:cNvSpPr/>
          <p:nvPr/>
        </p:nvSpPr>
        <p:spPr>
          <a:xfrm>
            <a:off x="5371374" y="1585913"/>
            <a:ext cx="3197554" cy="592931"/>
          </a:xfrm>
          <a:prstGeom prst="rect">
            <a:avLst/>
          </a:prstGeom>
          <a:solidFill>
            <a:srgbClr val="1A2B4A"/>
          </a:solidFill>
          <a:ln w="9144">
            <a:solidFill>
              <a:srgbClr val="1A2B4A"/>
            </a:solidFill>
            <a:prstDash val="solid"/>
          </a:ln>
        </p:spPr>
        <p:txBody>
          <a:bodyPr/>
          <a:lstStyle/>
          <a:p>
            <a:endParaRPr lang="en-US"/>
          </a:p>
        </p:txBody>
      </p:sp>
      <p:sp>
        <p:nvSpPr>
          <p:cNvPr id="12" name="Text 8"/>
          <p:cNvSpPr/>
          <p:nvPr/>
        </p:nvSpPr>
        <p:spPr>
          <a:xfrm>
            <a:off x="5371374" y="1585913"/>
            <a:ext cx="3197554" cy="592931"/>
          </a:xfrm>
          <a:prstGeom prst="rect">
            <a:avLst/>
          </a:prstGeom>
          <a:noFill/>
          <a:ln/>
        </p:spPr>
        <p:txBody>
          <a:bodyPr wrap="square" lIns="204089" tIns="204089" rIns="204089" bIns="204089" rtlCol="0" anchor="ctr">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Key Consideration</a:t>
            </a:r>
            <a:endParaRPr lang="en-US" sz="1397" dirty="0"/>
          </a:p>
        </p:txBody>
      </p:sp>
      <p:sp>
        <p:nvSpPr>
          <p:cNvPr id="13" name="Shape 9"/>
          <p:cNvSpPr/>
          <p:nvPr/>
        </p:nvSpPr>
        <p:spPr>
          <a:xfrm>
            <a:off x="575072" y="2175272"/>
            <a:ext cx="1998464" cy="764381"/>
          </a:xfrm>
          <a:prstGeom prst="rect">
            <a:avLst/>
          </a:prstGeom>
          <a:solidFill>
            <a:srgbClr val="F0F4F8"/>
          </a:solidFill>
          <a:ln w="9144">
            <a:solidFill>
              <a:srgbClr val="1A2B4A"/>
            </a:solidFill>
            <a:prstDash val="solid"/>
          </a:ln>
        </p:spPr>
        <p:txBody>
          <a:bodyPr/>
          <a:lstStyle/>
          <a:p>
            <a:endParaRPr lang="en-US"/>
          </a:p>
        </p:txBody>
      </p:sp>
      <p:sp>
        <p:nvSpPr>
          <p:cNvPr id="14" name="Text 10"/>
          <p:cNvSpPr/>
          <p:nvPr/>
        </p:nvSpPr>
        <p:spPr>
          <a:xfrm>
            <a:off x="575072" y="2175272"/>
            <a:ext cx="199846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Monthly Progress</a:t>
            </a:r>
            <a:endParaRPr lang="en-US" sz="1193" dirty="0"/>
          </a:p>
        </p:txBody>
      </p:sp>
      <p:sp>
        <p:nvSpPr>
          <p:cNvPr id="15" name="Text 11"/>
          <p:cNvSpPr/>
          <p:nvPr/>
        </p:nvSpPr>
        <p:spPr>
          <a:xfrm>
            <a:off x="2573536" y="2175272"/>
            <a:ext cx="2797839"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Traditional 1/12 FTE per month</a:t>
            </a:r>
            <a:endParaRPr lang="en-US" sz="1269" dirty="0"/>
          </a:p>
        </p:txBody>
      </p:sp>
      <p:sp>
        <p:nvSpPr>
          <p:cNvPr id="16" name="Text 12"/>
          <p:cNvSpPr/>
          <p:nvPr/>
        </p:nvSpPr>
        <p:spPr>
          <a:xfrm>
            <a:off x="5371374" y="2175272"/>
            <a:ext cx="319755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Simpler; less documentation burden</a:t>
            </a:r>
            <a:endParaRPr lang="en-US" sz="1269" dirty="0"/>
          </a:p>
        </p:txBody>
      </p:sp>
      <p:sp>
        <p:nvSpPr>
          <p:cNvPr id="17" name="Shape 13"/>
          <p:cNvSpPr/>
          <p:nvPr/>
        </p:nvSpPr>
        <p:spPr>
          <a:xfrm>
            <a:off x="575072" y="2939653"/>
            <a:ext cx="1998464" cy="764381"/>
          </a:xfrm>
          <a:prstGeom prst="rect">
            <a:avLst/>
          </a:prstGeom>
          <a:solidFill>
            <a:srgbClr val="F0F4F8"/>
          </a:solidFill>
          <a:ln w="9144">
            <a:solidFill>
              <a:srgbClr val="1A2B4A"/>
            </a:solidFill>
            <a:prstDash val="solid"/>
          </a:ln>
        </p:spPr>
        <p:txBody>
          <a:bodyPr/>
          <a:lstStyle/>
          <a:p>
            <a:endParaRPr lang="en-US"/>
          </a:p>
        </p:txBody>
      </p:sp>
      <p:sp>
        <p:nvSpPr>
          <p:cNvPr id="18" name="Text 14"/>
          <p:cNvSpPr/>
          <p:nvPr/>
        </p:nvSpPr>
        <p:spPr>
          <a:xfrm>
            <a:off x="575072" y="2939653"/>
            <a:ext cx="199846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Multi-Course Reporting</a:t>
            </a:r>
            <a:endParaRPr lang="en-US" sz="1193" dirty="0"/>
          </a:p>
        </p:txBody>
      </p:sp>
      <p:sp>
        <p:nvSpPr>
          <p:cNvPr id="19" name="Shape 15"/>
          <p:cNvSpPr/>
          <p:nvPr/>
        </p:nvSpPr>
        <p:spPr>
          <a:xfrm>
            <a:off x="2573536" y="2939653"/>
            <a:ext cx="2797839" cy="764381"/>
          </a:xfrm>
          <a:prstGeom prst="rect">
            <a:avLst/>
          </a:prstGeom>
          <a:solidFill>
            <a:srgbClr val="FAFAFA"/>
          </a:solidFill>
          <a:ln w="9144">
            <a:solidFill>
              <a:srgbClr val="1A2B4A"/>
            </a:solidFill>
            <a:prstDash val="solid"/>
          </a:ln>
        </p:spPr>
        <p:txBody>
          <a:bodyPr/>
          <a:lstStyle/>
          <a:p>
            <a:endParaRPr lang="en-US"/>
          </a:p>
        </p:txBody>
      </p:sp>
      <p:sp>
        <p:nvSpPr>
          <p:cNvPr id="20" name="Text 16"/>
          <p:cNvSpPr/>
          <p:nvPr/>
        </p:nvSpPr>
        <p:spPr>
          <a:xfrm>
            <a:off x="2573536" y="2939653"/>
            <a:ext cx="2797839"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Full implementation of course completions</a:t>
            </a:r>
            <a:endParaRPr lang="en-US" sz="1269" dirty="0"/>
          </a:p>
        </p:txBody>
      </p:sp>
      <p:sp>
        <p:nvSpPr>
          <p:cNvPr id="21" name="Shape 17"/>
          <p:cNvSpPr/>
          <p:nvPr/>
        </p:nvSpPr>
        <p:spPr>
          <a:xfrm>
            <a:off x="5371374" y="2939653"/>
            <a:ext cx="3197554" cy="764381"/>
          </a:xfrm>
          <a:prstGeom prst="rect">
            <a:avLst/>
          </a:prstGeom>
          <a:solidFill>
            <a:srgbClr val="FAFAFA"/>
          </a:solidFill>
          <a:ln w="9144">
            <a:solidFill>
              <a:srgbClr val="1A2B4A"/>
            </a:solidFill>
            <a:prstDash val="solid"/>
          </a:ln>
        </p:spPr>
        <p:txBody>
          <a:bodyPr/>
          <a:lstStyle/>
          <a:p>
            <a:endParaRPr lang="en-US"/>
          </a:p>
        </p:txBody>
      </p:sp>
      <p:sp>
        <p:nvSpPr>
          <p:cNvPr id="22" name="Text 18"/>
          <p:cNvSpPr/>
          <p:nvPr/>
        </p:nvSpPr>
        <p:spPr>
          <a:xfrm>
            <a:off x="5371374" y="2939653"/>
            <a:ext cx="319755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Higher FTE potential; more tracking required</a:t>
            </a:r>
            <a:endParaRPr lang="en-US" sz="1269" dirty="0"/>
          </a:p>
        </p:txBody>
      </p:sp>
      <p:sp>
        <p:nvSpPr>
          <p:cNvPr id="23" name="Shape 19"/>
          <p:cNvSpPr/>
          <p:nvPr/>
        </p:nvSpPr>
        <p:spPr>
          <a:xfrm>
            <a:off x="575072" y="3704034"/>
            <a:ext cx="1998464" cy="764381"/>
          </a:xfrm>
          <a:prstGeom prst="rect">
            <a:avLst/>
          </a:prstGeom>
          <a:solidFill>
            <a:srgbClr val="F0F4F8"/>
          </a:solidFill>
          <a:ln w="9144">
            <a:solidFill>
              <a:srgbClr val="1A2B4A"/>
            </a:solidFill>
            <a:prstDash val="solid"/>
          </a:ln>
        </p:spPr>
        <p:txBody>
          <a:bodyPr/>
          <a:lstStyle/>
          <a:p>
            <a:endParaRPr lang="en-US"/>
          </a:p>
        </p:txBody>
      </p:sp>
      <p:sp>
        <p:nvSpPr>
          <p:cNvPr id="24" name="Text 20"/>
          <p:cNvSpPr/>
          <p:nvPr/>
        </p:nvSpPr>
        <p:spPr>
          <a:xfrm>
            <a:off x="575072" y="3704034"/>
            <a:ext cx="199846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Banked/Hybrid Approach</a:t>
            </a:r>
            <a:endParaRPr lang="en-US" sz="1193" dirty="0"/>
          </a:p>
        </p:txBody>
      </p:sp>
      <p:sp>
        <p:nvSpPr>
          <p:cNvPr id="25" name="Text 21"/>
          <p:cNvSpPr/>
          <p:nvPr/>
        </p:nvSpPr>
        <p:spPr>
          <a:xfrm>
            <a:off x="2570857" y="3704034"/>
            <a:ext cx="2799094"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Combination of both pathways</a:t>
            </a:r>
            <a:endParaRPr lang="en-US" sz="1269" dirty="0"/>
          </a:p>
        </p:txBody>
      </p:sp>
      <p:sp>
        <p:nvSpPr>
          <p:cNvPr id="26" name="Text 22"/>
          <p:cNvSpPr/>
          <p:nvPr/>
        </p:nvSpPr>
        <p:spPr>
          <a:xfrm>
            <a:off x="5369951" y="3704034"/>
            <a:ext cx="3198977" cy="764381"/>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Flexibility; requires clear documentation of each claim basis</a:t>
            </a:r>
            <a:endParaRPr lang="en-US" sz="1269"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51514"/>
          </a:xfrm>
          <a:prstGeom prst="rect">
            <a:avLst/>
          </a:prstGeom>
          <a:solidFill>
            <a:srgbClr val="000000">
              <a:alpha val="0"/>
            </a:srgbClr>
          </a:solidFill>
          <a:ln/>
        </p:spPr>
        <p:txBody>
          <a:bodyPr/>
          <a:lstStyle/>
          <a:p>
            <a:endParaRPr lang="en-US"/>
          </a:p>
        </p:txBody>
      </p:sp>
      <p:sp>
        <p:nvSpPr>
          <p:cNvPr id="5" name="Shape 1"/>
          <p:cNvSpPr/>
          <p:nvPr/>
        </p:nvSpPr>
        <p:spPr>
          <a:xfrm>
            <a:off x="571500" y="1365852"/>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System Delays Do Not Change Statutory Obligations</a:t>
            </a:r>
            <a:endParaRPr lang="en-US" sz="2436" dirty="0"/>
          </a:p>
        </p:txBody>
      </p:sp>
      <p:sp>
        <p:nvSpPr>
          <p:cNvPr id="7" name="Shape 3"/>
          <p:cNvSpPr/>
          <p:nvPr/>
        </p:nvSpPr>
        <p:spPr>
          <a:xfrm>
            <a:off x="571500" y="1748823"/>
            <a:ext cx="85725" cy="85725"/>
          </a:xfrm>
          <a:prstGeom prst="rect">
            <a:avLst/>
          </a:prstGeom>
          <a:solidFill>
            <a:srgbClr val="1A2B4A"/>
          </a:solidFill>
          <a:ln/>
        </p:spPr>
        <p:txBody>
          <a:bodyPr/>
          <a:lstStyle/>
          <a:p>
            <a:endParaRPr lang="en-US"/>
          </a:p>
        </p:txBody>
      </p:sp>
      <p:sp>
        <p:nvSpPr>
          <p:cNvPr id="8" name="Text 4"/>
          <p:cNvSpPr/>
          <p:nvPr/>
        </p:nvSpPr>
        <p:spPr>
          <a:xfrm>
            <a:off x="571500" y="1663098"/>
            <a:ext cx="3857625"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CEPI system updates lagged behind statute earlier in the year.</a:t>
            </a:r>
            <a:endParaRPr lang="en-US" sz="1269" dirty="0"/>
          </a:p>
        </p:txBody>
      </p:sp>
      <p:sp>
        <p:nvSpPr>
          <p:cNvPr id="9" name="Shape 5"/>
          <p:cNvSpPr/>
          <p:nvPr/>
        </p:nvSpPr>
        <p:spPr>
          <a:xfrm>
            <a:off x="571500" y="2440316"/>
            <a:ext cx="85725" cy="85725"/>
          </a:xfrm>
          <a:prstGeom prst="rect">
            <a:avLst/>
          </a:prstGeom>
          <a:solidFill>
            <a:srgbClr val="1A2B4A"/>
          </a:solidFill>
          <a:ln/>
        </p:spPr>
        <p:txBody>
          <a:bodyPr/>
          <a:lstStyle/>
          <a:p>
            <a:endParaRPr lang="en-US"/>
          </a:p>
        </p:txBody>
      </p:sp>
      <p:sp>
        <p:nvSpPr>
          <p:cNvPr id="10" name="Text 6"/>
          <p:cNvSpPr/>
          <p:nvPr/>
        </p:nvSpPr>
        <p:spPr>
          <a:xfrm>
            <a:off x="571500" y="2354591"/>
            <a:ext cx="3857625" cy="548618"/>
          </a:xfrm>
          <a:prstGeom prst="rect">
            <a:avLst/>
          </a:prstGeom>
          <a:noFill/>
          <a:ln/>
        </p:spPr>
        <p:txBody>
          <a:bodyPr wrap="square" lIns="272161" tIns="0" rIns="0" bIns="0" rtlCol="0" anchor="t">
            <a:spAutoFit/>
          </a:bodyPr>
          <a:lstStyle/>
          <a:p>
            <a:pPr marL="0" indent="0" algn="l">
              <a:lnSpc>
                <a:spcPts val="2200"/>
              </a:lnSpc>
              <a:buNone/>
            </a:pPr>
            <a:r>
              <a:rPr lang="en-US" sz="1193" b="1" dirty="0">
                <a:solidFill>
                  <a:srgbClr val="1A2B4A"/>
                </a:solidFill>
                <a:latin typeface="Inter" pitchFamily="34" charset="0"/>
                <a:ea typeface="Inter" pitchFamily="34" charset="-122"/>
                <a:cs typeface="Inter" pitchFamily="34" charset="-120"/>
              </a:rPr>
              <a:t>Critical principle:</a:t>
            </a:r>
            <a:r>
              <a:rPr lang="en-US" sz="1269" dirty="0">
                <a:solidFill>
                  <a:srgbClr val="333333"/>
                </a:solidFill>
                <a:latin typeface="Inter" pitchFamily="34" charset="0"/>
                <a:ea typeface="Inter" pitchFamily="34" charset="-122"/>
                <a:cs typeface="Inter" pitchFamily="34" charset="-120"/>
              </a:rPr>
              <a:t> System limitations do not change statutory requirements.</a:t>
            </a:r>
            <a:endParaRPr lang="en-US" sz="1193" dirty="0"/>
          </a:p>
        </p:txBody>
      </p:sp>
      <p:sp>
        <p:nvSpPr>
          <p:cNvPr id="11" name="Shape 7"/>
          <p:cNvSpPr/>
          <p:nvPr/>
        </p:nvSpPr>
        <p:spPr>
          <a:xfrm>
            <a:off x="571500" y="3131809"/>
            <a:ext cx="85725" cy="85725"/>
          </a:xfrm>
          <a:prstGeom prst="rect">
            <a:avLst/>
          </a:prstGeom>
          <a:solidFill>
            <a:srgbClr val="1A2B4A"/>
          </a:solidFill>
          <a:ln/>
        </p:spPr>
        <p:txBody>
          <a:bodyPr/>
          <a:lstStyle/>
          <a:p>
            <a:endParaRPr lang="en-US"/>
          </a:p>
        </p:txBody>
      </p:sp>
      <p:sp>
        <p:nvSpPr>
          <p:cNvPr id="12" name="Text 8"/>
          <p:cNvSpPr/>
          <p:nvPr/>
        </p:nvSpPr>
        <p:spPr>
          <a:xfrm>
            <a:off x="571500" y="3046084"/>
            <a:ext cx="3857625" cy="536685"/>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Districts are still responsible for meeting established deadlines.</a:t>
            </a:r>
            <a:endParaRPr lang="en-US" sz="1269" dirty="0"/>
          </a:p>
        </p:txBody>
      </p:sp>
      <p:sp>
        <p:nvSpPr>
          <p:cNvPr id="13" name="Shape 9"/>
          <p:cNvSpPr/>
          <p:nvPr/>
        </p:nvSpPr>
        <p:spPr>
          <a:xfrm>
            <a:off x="571500" y="4097610"/>
            <a:ext cx="85725" cy="85725"/>
          </a:xfrm>
          <a:prstGeom prst="rect">
            <a:avLst/>
          </a:prstGeom>
          <a:solidFill>
            <a:srgbClr val="1A2B4A"/>
          </a:solidFill>
          <a:ln/>
        </p:spPr>
        <p:txBody>
          <a:bodyPr/>
          <a:lstStyle/>
          <a:p>
            <a:endParaRPr lang="en-US"/>
          </a:p>
        </p:txBody>
      </p:sp>
      <p:sp>
        <p:nvSpPr>
          <p:cNvPr id="14" name="Text 10"/>
          <p:cNvSpPr/>
          <p:nvPr/>
        </p:nvSpPr>
        <p:spPr>
          <a:xfrm>
            <a:off x="571500" y="4011885"/>
            <a:ext cx="3857625" cy="254557"/>
          </a:xfrm>
          <a:prstGeom prst="rect">
            <a:avLst/>
          </a:prstGeom>
          <a:noFill/>
          <a:ln/>
        </p:spPr>
        <p:txBody>
          <a:bodyPr wrap="square" lIns="272161" tIns="0" rIns="0" bIns="0" rtlCol="0" anchor="t">
            <a:spAutoFit/>
          </a:bodyPr>
          <a:lstStyle/>
          <a:p>
            <a:pPr marL="0" indent="0" algn="l">
              <a:lnSpc>
                <a:spcPts val="2200"/>
              </a:lnSpc>
              <a:buNone/>
            </a:pPr>
            <a:endParaRPr lang="en-US" sz="1269" dirty="0"/>
          </a:p>
        </p:txBody>
      </p:sp>
      <p:sp>
        <p:nvSpPr>
          <p:cNvPr id="15" name="Shape 11"/>
          <p:cNvSpPr/>
          <p:nvPr/>
        </p:nvSpPr>
        <p:spPr>
          <a:xfrm>
            <a:off x="4714875" y="2399044"/>
            <a:ext cx="3857625" cy="1568388"/>
          </a:xfrm>
          <a:prstGeom prst="rect">
            <a:avLst/>
          </a:prstGeom>
          <a:solidFill>
            <a:srgbClr val="C8922A">
              <a:alpha val="10000"/>
            </a:srgbClr>
          </a:solidFill>
          <a:ln w="27432">
            <a:solidFill>
              <a:srgbClr val="C8922A"/>
            </a:solidFill>
            <a:prstDash val="solid"/>
          </a:ln>
        </p:spPr>
        <p:txBody>
          <a:bodyPr/>
          <a:lstStyle/>
          <a:p>
            <a:endParaRPr lang="en-US"/>
          </a:p>
        </p:txBody>
      </p:sp>
      <p:sp>
        <p:nvSpPr>
          <p:cNvPr id="16" name="Text 12"/>
          <p:cNvSpPr/>
          <p:nvPr/>
        </p:nvSpPr>
        <p:spPr>
          <a:xfrm>
            <a:off x="4886325" y="2641932"/>
            <a:ext cx="3514725" cy="276820"/>
          </a:xfrm>
          <a:prstGeom prst="rect">
            <a:avLst/>
          </a:prstGeom>
          <a:noFill/>
          <a:ln/>
        </p:spPr>
        <p:txBody>
          <a:bodyPr wrap="none" lIns="0" tIns="0" rIns="0" bIns="0" rtlCol="0" anchor="t">
            <a:spAutoFit/>
          </a:bodyPr>
          <a:lstStyle/>
          <a:p>
            <a:pPr marL="0" indent="0" algn="ctr">
              <a:lnSpc>
                <a:spcPts val="2200"/>
              </a:lnSpc>
              <a:buNone/>
            </a:pPr>
            <a:r>
              <a:rPr lang="en-US" sz="1602" b="1" kern="0" spc="2" dirty="0">
                <a:solidFill>
                  <a:srgbClr val="C8922A"/>
                </a:solidFill>
                <a:latin typeface="Inter" pitchFamily="34" charset="0"/>
                <a:ea typeface="Inter" pitchFamily="34" charset="-122"/>
                <a:cs typeface="Inter" pitchFamily="34" charset="-120"/>
              </a:rPr>
              <a:t>CRITICAL PRINCIPLE</a:t>
            </a:r>
            <a:endParaRPr lang="en-US" sz="1602" dirty="0"/>
          </a:p>
        </p:txBody>
      </p:sp>
      <p:sp>
        <p:nvSpPr>
          <p:cNvPr id="17" name="Text 13"/>
          <p:cNvSpPr/>
          <p:nvPr/>
        </p:nvSpPr>
        <p:spPr>
          <a:xfrm>
            <a:off x="4886325" y="3004477"/>
            <a:ext cx="3514725" cy="720068"/>
          </a:xfrm>
          <a:prstGeom prst="rect">
            <a:avLst/>
          </a:prstGeom>
          <a:noFill/>
          <a:ln/>
        </p:spPr>
        <p:txBody>
          <a:bodyPr wrap="square" lIns="0" tIns="0" rIns="0" bIns="0" rtlCol="0" anchor="t">
            <a:spAutoFit/>
          </a:bodyPr>
          <a:lstStyle/>
          <a:p>
            <a:pPr marL="0" indent="0" algn="ctr">
              <a:lnSpc>
                <a:spcPts val="2800"/>
              </a:lnSpc>
              <a:buNone/>
            </a:pPr>
            <a:r>
              <a:rPr lang="en-US" sz="1808" b="1" dirty="0">
                <a:solidFill>
                  <a:srgbClr val="1A2B4A"/>
                </a:solidFill>
                <a:latin typeface="Inter" pitchFamily="34" charset="0"/>
                <a:ea typeface="Inter" pitchFamily="34" charset="-122"/>
                <a:cs typeface="Inter" pitchFamily="34" charset="-120"/>
              </a:rPr>
              <a:t>System Limitations ≠ Statutory Exemptions</a:t>
            </a:r>
            <a:endParaRPr lang="en-US" sz="1808" dirty="0"/>
          </a:p>
        </p:txBody>
      </p:sp>
      <p:sp>
        <p:nvSpPr>
          <p:cNvPr id="2" name="Text 8">
            <a:extLst>
              <a:ext uri="{FF2B5EF4-FFF2-40B4-BE49-F238E27FC236}">
                <a16:creationId xmlns:a16="http://schemas.microsoft.com/office/drawing/2014/main" id="{EB895883-2C5C-97A5-6E98-43CE24FA6C3F}"/>
              </a:ext>
            </a:extLst>
          </p:cNvPr>
          <p:cNvSpPr/>
          <p:nvPr/>
        </p:nvSpPr>
        <p:spPr>
          <a:xfrm>
            <a:off x="571500" y="3975570"/>
            <a:ext cx="3857625" cy="536685"/>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Districts must satisfy the additional reporting requirements to maintain funding.</a:t>
            </a:r>
            <a:endParaRPr lang="en-US" sz="1269"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6350794" y="285750"/>
            <a:ext cx="2221706" cy="1714500"/>
          </a:xfrm>
          <a:prstGeom prst="rect">
            <a:avLst/>
          </a:prstGeom>
          <a:noFill/>
          <a:ln/>
        </p:spPr>
        <p:txBody>
          <a:bodyPr wrap="none" lIns="0" tIns="0" rIns="0" bIns="0" rtlCol="0" anchor="t">
            <a:spAutoFit/>
          </a:bodyPr>
          <a:lstStyle/>
          <a:p>
            <a:pPr marL="0" indent="0" algn="l">
              <a:lnSpc>
                <a:spcPts val="13500"/>
              </a:lnSpc>
              <a:buNone/>
            </a:pPr>
            <a:r>
              <a:rPr lang="en-US" sz="12436" b="1" dirty="0">
                <a:solidFill>
                  <a:srgbClr val="C8922A">
                    <a:alpha val="15000"/>
                  </a:srgbClr>
                </a:solidFill>
                <a:latin typeface="Inter" pitchFamily="34" charset="0"/>
                <a:ea typeface="Inter" pitchFamily="34" charset="-122"/>
                <a:cs typeface="Inter" pitchFamily="34" charset="-120"/>
              </a:rPr>
              <a:t>05</a:t>
            </a:r>
            <a:endParaRPr lang="en-US" sz="12436" dirty="0"/>
          </a:p>
        </p:txBody>
      </p:sp>
      <p:sp>
        <p:nvSpPr>
          <p:cNvPr id="5" name="Text 1"/>
          <p:cNvSpPr/>
          <p:nvPr/>
        </p:nvSpPr>
        <p:spPr>
          <a:xfrm>
            <a:off x="857250" y="2113490"/>
            <a:ext cx="5715000" cy="548618"/>
          </a:xfrm>
          <a:prstGeom prst="rect">
            <a:avLst/>
          </a:prstGeom>
          <a:noFill/>
          <a:ln/>
        </p:spPr>
        <p:txBody>
          <a:bodyPr wrap="none" lIns="0" tIns="0" rIns="0" bIns="0" rtlCol="0" anchor="t">
            <a:spAutoFit/>
          </a:bodyPr>
          <a:lstStyle/>
          <a:p>
            <a:pPr marL="0" indent="0" algn="l">
              <a:lnSpc>
                <a:spcPts val="4300"/>
              </a:lnSpc>
              <a:buNone/>
            </a:pPr>
            <a:r>
              <a:rPr lang="en-US" sz="3294" b="1" dirty="0">
                <a:solidFill>
                  <a:srgbClr val="FFFFFF"/>
                </a:solidFill>
                <a:latin typeface="Inter" pitchFamily="34" charset="0"/>
                <a:ea typeface="Inter" pitchFamily="34" charset="-122"/>
                <a:cs typeface="Inter" pitchFamily="34" charset="-120"/>
              </a:rPr>
              <a:t>Audit Readiness</a:t>
            </a:r>
            <a:endParaRPr lang="en-US" sz="3294" dirty="0"/>
          </a:p>
        </p:txBody>
      </p:sp>
      <p:sp>
        <p:nvSpPr>
          <p:cNvPr id="6" name="Text 2"/>
          <p:cNvSpPr/>
          <p:nvPr/>
        </p:nvSpPr>
        <p:spPr>
          <a:xfrm>
            <a:off x="857250" y="2804982"/>
            <a:ext cx="5715000" cy="553641"/>
          </a:xfrm>
          <a:prstGeom prst="rect">
            <a:avLst/>
          </a:prstGeom>
          <a:noFill/>
          <a:ln/>
        </p:spPr>
        <p:txBody>
          <a:bodyPr wrap="square" lIns="0" tIns="0" rIns="0" bIns="0" rtlCol="0" anchor="t">
            <a:spAutoFit/>
          </a:bodyPr>
          <a:lstStyle/>
          <a:p>
            <a:pPr marL="0" indent="0" algn="l">
              <a:lnSpc>
                <a:spcPts val="2200"/>
              </a:lnSpc>
              <a:buNone/>
            </a:pPr>
            <a:r>
              <a:rPr lang="en-US" sz="1704" dirty="0">
                <a:solidFill>
                  <a:srgbClr val="C8922A"/>
                </a:solidFill>
                <a:latin typeface="Inter" pitchFamily="34" charset="0"/>
                <a:ea typeface="Inter" pitchFamily="34" charset="-122"/>
                <a:cs typeface="Inter" pitchFamily="34" charset="-120"/>
              </a:rPr>
              <a:t>What auditors are examining — and how to be prepared</a:t>
            </a:r>
            <a:endParaRPr lang="en-US" sz="1704"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433983"/>
          </a:xfrm>
          <a:prstGeom prst="rect">
            <a:avLst/>
          </a:prstGeom>
          <a:solidFill>
            <a:srgbClr val="000000">
              <a:alpha val="0"/>
            </a:srgbClr>
          </a:solidFill>
          <a:ln/>
        </p:spPr>
        <p:txBody>
          <a:bodyPr/>
          <a:lstStyle/>
          <a:p>
            <a:endParaRPr lang="en-US"/>
          </a:p>
        </p:txBody>
      </p:sp>
      <p:sp>
        <p:nvSpPr>
          <p:cNvPr id="5" name="Shape 1"/>
          <p:cNvSpPr/>
          <p:nvPr/>
        </p:nvSpPr>
        <p:spPr>
          <a:xfrm>
            <a:off x="571500" y="848320"/>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276820"/>
          </a:xfrm>
          <a:prstGeom prst="rect">
            <a:avLst/>
          </a:prstGeom>
          <a:noFill/>
          <a:ln/>
        </p:spPr>
        <p:txBody>
          <a:bodyPr wrap="none" lIns="0" tIns="0" rIns="0" bIns="0" rtlCol="0" anchor="t">
            <a:spAutoFit/>
          </a:bodyPr>
          <a:lstStyle/>
          <a:p>
            <a:pPr marL="0" indent="0" algn="l">
              <a:lnSpc>
                <a:spcPts val="2200"/>
              </a:lnSpc>
              <a:buNone/>
            </a:pPr>
            <a:r>
              <a:rPr lang="en-US" sz="1602" b="1" dirty="0">
                <a:solidFill>
                  <a:srgbClr val="1A2B4A"/>
                </a:solidFill>
                <a:latin typeface="Inter" pitchFamily="34" charset="0"/>
                <a:ea typeface="Inter" pitchFamily="34" charset="-122"/>
                <a:cs typeface="Inter" pitchFamily="34" charset="-120"/>
              </a:rPr>
              <a:t>Four Areas of Focus Today</a:t>
            </a:r>
            <a:endParaRPr lang="en-US" sz="1602" dirty="0"/>
          </a:p>
        </p:txBody>
      </p:sp>
      <p:sp>
        <p:nvSpPr>
          <p:cNvPr id="7" name="Text 3"/>
          <p:cNvSpPr/>
          <p:nvPr/>
        </p:nvSpPr>
        <p:spPr>
          <a:xfrm>
            <a:off x="571500" y="1419820"/>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01</a:t>
            </a:r>
            <a:endParaRPr lang="en-US" sz="2436" dirty="0"/>
          </a:p>
        </p:txBody>
      </p:sp>
      <p:sp>
        <p:nvSpPr>
          <p:cNvPr id="8" name="Text 4"/>
          <p:cNvSpPr/>
          <p:nvPr/>
        </p:nvSpPr>
        <p:spPr>
          <a:xfrm>
            <a:off x="571500" y="1905595"/>
            <a:ext cx="3786188"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PAM Updates</a:t>
            </a:r>
            <a:endParaRPr lang="en-US" sz="1193" dirty="0"/>
          </a:p>
        </p:txBody>
      </p:sp>
      <p:sp>
        <p:nvSpPr>
          <p:cNvPr id="9" name="Text 5"/>
          <p:cNvSpPr/>
          <p:nvPr/>
        </p:nvSpPr>
        <p:spPr>
          <a:xfrm>
            <a:off x="571500" y="2184202"/>
            <a:ext cx="3786188"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Key revisions to the Pupil Accounting Manual</a:t>
            </a:r>
            <a:endParaRPr lang="en-US" sz="834" dirty="0"/>
          </a:p>
        </p:txBody>
      </p:sp>
      <p:sp>
        <p:nvSpPr>
          <p:cNvPr id="10" name="Text 6"/>
          <p:cNvSpPr/>
          <p:nvPr/>
        </p:nvSpPr>
        <p:spPr>
          <a:xfrm>
            <a:off x="4786313" y="1419820"/>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02</a:t>
            </a:r>
            <a:endParaRPr lang="en-US" sz="2436" dirty="0"/>
          </a:p>
        </p:txBody>
      </p:sp>
      <p:sp>
        <p:nvSpPr>
          <p:cNvPr id="11" name="Text 7"/>
          <p:cNvSpPr/>
          <p:nvPr/>
        </p:nvSpPr>
        <p:spPr>
          <a:xfrm>
            <a:off x="4786313" y="1905595"/>
            <a:ext cx="3786188"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Legislative Changes</a:t>
            </a:r>
            <a:endParaRPr lang="en-US" sz="1193" dirty="0"/>
          </a:p>
        </p:txBody>
      </p:sp>
      <p:sp>
        <p:nvSpPr>
          <p:cNvPr id="12" name="Text 8"/>
          <p:cNvSpPr/>
          <p:nvPr/>
        </p:nvSpPr>
        <p:spPr>
          <a:xfrm>
            <a:off x="4786313" y="2184202"/>
            <a:ext cx="3786188"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Statutory updates affecting membership &amp; attendance</a:t>
            </a:r>
            <a:endParaRPr lang="en-US" sz="834" dirty="0"/>
          </a:p>
        </p:txBody>
      </p:sp>
      <p:sp>
        <p:nvSpPr>
          <p:cNvPr id="13" name="Text 9"/>
          <p:cNvSpPr/>
          <p:nvPr/>
        </p:nvSpPr>
        <p:spPr>
          <a:xfrm>
            <a:off x="571500" y="3281660"/>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03</a:t>
            </a:r>
            <a:endParaRPr lang="en-US" sz="2436" dirty="0"/>
          </a:p>
        </p:txBody>
      </p:sp>
      <p:sp>
        <p:nvSpPr>
          <p:cNvPr id="14" name="Text 10"/>
          <p:cNvSpPr/>
          <p:nvPr/>
        </p:nvSpPr>
        <p:spPr>
          <a:xfrm>
            <a:off x="571500" y="3767435"/>
            <a:ext cx="3786188"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High-Risk Compliance Areas</a:t>
            </a:r>
            <a:endParaRPr lang="en-US" sz="1193" dirty="0"/>
          </a:p>
        </p:txBody>
      </p:sp>
      <p:sp>
        <p:nvSpPr>
          <p:cNvPr id="15" name="Text 11"/>
          <p:cNvSpPr/>
          <p:nvPr/>
        </p:nvSpPr>
        <p:spPr>
          <a:xfrm>
            <a:off x="571500" y="4046041"/>
            <a:ext cx="3786188"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Where districts are most vulnerable</a:t>
            </a:r>
            <a:endParaRPr lang="en-US" sz="834" dirty="0"/>
          </a:p>
        </p:txBody>
      </p:sp>
      <p:sp>
        <p:nvSpPr>
          <p:cNvPr id="16" name="Text 12"/>
          <p:cNvSpPr/>
          <p:nvPr/>
        </p:nvSpPr>
        <p:spPr>
          <a:xfrm>
            <a:off x="4786313" y="3281660"/>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04</a:t>
            </a:r>
            <a:endParaRPr lang="en-US" sz="2436" dirty="0"/>
          </a:p>
        </p:txBody>
      </p:sp>
      <p:sp>
        <p:nvSpPr>
          <p:cNvPr id="17" name="Text 13"/>
          <p:cNvSpPr/>
          <p:nvPr/>
        </p:nvSpPr>
        <p:spPr>
          <a:xfrm>
            <a:off x="4786313" y="3767435"/>
            <a:ext cx="3786188"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Audit Expectations</a:t>
            </a:r>
            <a:endParaRPr lang="en-US" sz="1193" dirty="0"/>
          </a:p>
        </p:txBody>
      </p:sp>
      <p:sp>
        <p:nvSpPr>
          <p:cNvPr id="18" name="Text 14"/>
          <p:cNvSpPr/>
          <p:nvPr/>
        </p:nvSpPr>
        <p:spPr>
          <a:xfrm>
            <a:off x="4786313" y="4046041"/>
            <a:ext cx="3786188"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What auditors are focusing on right now</a:t>
            </a:r>
            <a:endParaRPr lang="en-US" sz="834"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409102"/>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Misuse of Forgiven Days Is a Leading Financial Risk</a:t>
            </a:r>
            <a:endParaRPr lang="en-US" sz="2436" dirty="0"/>
          </a:p>
        </p:txBody>
      </p:sp>
      <p:sp>
        <p:nvSpPr>
          <p:cNvPr id="7" name="Shape 3"/>
          <p:cNvSpPr/>
          <p:nvPr/>
        </p:nvSpPr>
        <p:spPr>
          <a:xfrm>
            <a:off x="571500" y="1794477"/>
            <a:ext cx="85725" cy="85725"/>
          </a:xfrm>
          <a:prstGeom prst="rect">
            <a:avLst/>
          </a:prstGeom>
          <a:solidFill>
            <a:srgbClr val="1A2B4A"/>
          </a:solidFill>
          <a:ln/>
        </p:spPr>
        <p:txBody>
          <a:bodyPr/>
          <a:lstStyle/>
          <a:p>
            <a:endParaRPr lang="en-US"/>
          </a:p>
        </p:txBody>
      </p:sp>
      <p:sp>
        <p:nvSpPr>
          <p:cNvPr id="8" name="Text 4"/>
          <p:cNvSpPr/>
          <p:nvPr/>
        </p:nvSpPr>
        <p:spPr>
          <a:xfrm>
            <a:off x="571500" y="1708752"/>
            <a:ext cx="3786188"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Misapplication of forgiven days is one of the </a:t>
            </a:r>
            <a:r>
              <a:rPr lang="en-US" sz="1193" b="1" dirty="0">
                <a:solidFill>
                  <a:srgbClr val="1A2B4A"/>
                </a:solidFill>
                <a:latin typeface="Inter" pitchFamily="34" charset="0"/>
                <a:ea typeface="Inter" pitchFamily="34" charset="-122"/>
                <a:cs typeface="Inter" pitchFamily="34" charset="-120"/>
              </a:rPr>
              <a:t>biggest financial risks</a:t>
            </a:r>
            <a:r>
              <a:rPr lang="en-US" sz="1269" dirty="0">
                <a:solidFill>
                  <a:srgbClr val="333333"/>
                </a:solidFill>
                <a:latin typeface="Inter" pitchFamily="34" charset="0"/>
                <a:ea typeface="Inter" pitchFamily="34" charset="-122"/>
                <a:cs typeface="Inter" pitchFamily="34" charset="-120"/>
              </a:rPr>
              <a:t> seen across the state.</a:t>
            </a:r>
            <a:endParaRPr lang="en-US" sz="1269" dirty="0"/>
          </a:p>
        </p:txBody>
      </p:sp>
      <p:sp>
        <p:nvSpPr>
          <p:cNvPr id="9" name="Shape 5"/>
          <p:cNvSpPr/>
          <p:nvPr/>
        </p:nvSpPr>
        <p:spPr>
          <a:xfrm>
            <a:off x="571500" y="2788853"/>
            <a:ext cx="85725" cy="85725"/>
          </a:xfrm>
          <a:prstGeom prst="rect">
            <a:avLst/>
          </a:prstGeom>
          <a:solidFill>
            <a:srgbClr val="1A2B4A"/>
          </a:solidFill>
          <a:ln/>
        </p:spPr>
        <p:txBody>
          <a:bodyPr/>
          <a:lstStyle/>
          <a:p>
            <a:endParaRPr lang="en-US"/>
          </a:p>
        </p:txBody>
      </p:sp>
      <p:sp>
        <p:nvSpPr>
          <p:cNvPr id="10" name="Text 6"/>
          <p:cNvSpPr/>
          <p:nvPr/>
        </p:nvSpPr>
        <p:spPr>
          <a:xfrm>
            <a:off x="571500" y="2703128"/>
            <a:ext cx="3786188" cy="536685"/>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Districts sometimes assume additional forgiven days can offset attendance issues — </a:t>
            </a:r>
            <a:r>
              <a:rPr lang="en-US" sz="1193" b="1" dirty="0">
                <a:solidFill>
                  <a:srgbClr val="1A2B4A"/>
                </a:solidFill>
                <a:latin typeface="Inter" pitchFamily="34" charset="0"/>
                <a:ea typeface="Inter" pitchFamily="34" charset="-122"/>
                <a:cs typeface="Inter" pitchFamily="34" charset="-120"/>
              </a:rPr>
              <a:t>this is not allowed</a:t>
            </a:r>
            <a:r>
              <a:rPr lang="en-US" sz="1269" dirty="0">
                <a:solidFill>
                  <a:srgbClr val="333333"/>
                </a:solidFill>
                <a:latin typeface="Inter" pitchFamily="34" charset="0"/>
                <a:ea typeface="Inter" pitchFamily="34" charset="-122"/>
                <a:cs typeface="Inter" pitchFamily="34" charset="-120"/>
              </a:rPr>
              <a:t>.</a:t>
            </a:r>
            <a:endParaRPr lang="en-US" sz="1269" dirty="0"/>
          </a:p>
        </p:txBody>
      </p:sp>
      <p:sp>
        <p:nvSpPr>
          <p:cNvPr id="11" name="Shape 7"/>
          <p:cNvSpPr/>
          <p:nvPr/>
        </p:nvSpPr>
        <p:spPr>
          <a:xfrm>
            <a:off x="571500" y="3783230"/>
            <a:ext cx="85725" cy="85725"/>
          </a:xfrm>
          <a:prstGeom prst="rect">
            <a:avLst/>
          </a:prstGeom>
          <a:solidFill>
            <a:srgbClr val="1A2B4A"/>
          </a:solidFill>
          <a:ln/>
        </p:spPr>
        <p:txBody>
          <a:bodyPr/>
          <a:lstStyle/>
          <a:p>
            <a:endParaRPr lang="en-US"/>
          </a:p>
        </p:txBody>
      </p:sp>
      <p:sp>
        <p:nvSpPr>
          <p:cNvPr id="12" name="Text 8"/>
          <p:cNvSpPr/>
          <p:nvPr/>
        </p:nvSpPr>
        <p:spPr>
          <a:xfrm>
            <a:off x="571500" y="3697505"/>
            <a:ext cx="3786188"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Misuse can result in direct funding loss and audit findings.</a:t>
            </a:r>
            <a:endParaRPr lang="en-US" sz="1269" dirty="0"/>
          </a:p>
        </p:txBody>
      </p:sp>
      <p:sp>
        <p:nvSpPr>
          <p:cNvPr id="13" name="Shape 9"/>
          <p:cNvSpPr/>
          <p:nvPr/>
        </p:nvSpPr>
        <p:spPr>
          <a:xfrm>
            <a:off x="571500" y="4503297"/>
            <a:ext cx="85725" cy="85725"/>
          </a:xfrm>
          <a:prstGeom prst="rect">
            <a:avLst/>
          </a:prstGeom>
          <a:solidFill>
            <a:srgbClr val="1A2B4A"/>
          </a:solidFill>
          <a:ln/>
        </p:spPr>
        <p:txBody>
          <a:bodyPr/>
          <a:lstStyle/>
          <a:p>
            <a:endParaRPr lang="en-US"/>
          </a:p>
        </p:txBody>
      </p:sp>
      <p:sp>
        <p:nvSpPr>
          <p:cNvPr id="14" name="Text 10"/>
          <p:cNvSpPr/>
          <p:nvPr/>
        </p:nvSpPr>
        <p:spPr>
          <a:xfrm>
            <a:off x="571500" y="4417572"/>
            <a:ext cx="3786188"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Review your district's forgiven day usage against actual attendance data.</a:t>
            </a:r>
            <a:endParaRPr lang="en-US" sz="1269" dirty="0"/>
          </a:p>
        </p:txBody>
      </p:sp>
      <p:sp>
        <p:nvSpPr>
          <p:cNvPr id="15" name="Shape 11"/>
          <p:cNvSpPr/>
          <p:nvPr/>
        </p:nvSpPr>
        <p:spPr>
          <a:xfrm>
            <a:off x="4786313" y="1708752"/>
            <a:ext cx="3786188" cy="1739838"/>
          </a:xfrm>
          <a:prstGeom prst="rect">
            <a:avLst/>
          </a:prstGeom>
          <a:solidFill>
            <a:srgbClr val="C8922A">
              <a:alpha val="10000"/>
            </a:srgbClr>
          </a:solidFill>
          <a:ln w="27432">
            <a:solidFill>
              <a:srgbClr val="C8922A"/>
            </a:solidFill>
            <a:prstDash val="solid"/>
          </a:ln>
        </p:spPr>
        <p:txBody>
          <a:bodyPr/>
          <a:lstStyle/>
          <a:p>
            <a:endParaRPr lang="en-US"/>
          </a:p>
        </p:txBody>
      </p:sp>
      <p:sp>
        <p:nvSpPr>
          <p:cNvPr id="16" name="Text 12"/>
          <p:cNvSpPr/>
          <p:nvPr/>
        </p:nvSpPr>
        <p:spPr>
          <a:xfrm>
            <a:off x="5000625" y="1994502"/>
            <a:ext cx="3357563" cy="276820"/>
          </a:xfrm>
          <a:prstGeom prst="rect">
            <a:avLst/>
          </a:prstGeom>
          <a:noFill/>
          <a:ln/>
        </p:spPr>
        <p:txBody>
          <a:bodyPr wrap="none" lIns="0" tIns="0" rIns="0" bIns="0" rtlCol="0" anchor="t">
            <a:spAutoFit/>
          </a:bodyPr>
          <a:lstStyle/>
          <a:p>
            <a:pPr marL="0" indent="0" algn="ctr">
              <a:lnSpc>
                <a:spcPts val="2200"/>
              </a:lnSpc>
              <a:buNone/>
            </a:pPr>
            <a:r>
              <a:rPr lang="en-US" sz="1602" b="1" kern="0" spc="2" dirty="0">
                <a:solidFill>
                  <a:srgbClr val="C8922A"/>
                </a:solidFill>
                <a:latin typeface="Inter" pitchFamily="34" charset="0"/>
                <a:ea typeface="Inter" pitchFamily="34" charset="-122"/>
                <a:cs typeface="Inter" pitchFamily="34" charset="-120"/>
              </a:rPr>
              <a:t>FINANCIAL RISK</a:t>
            </a:r>
            <a:endParaRPr lang="en-US" sz="1602" dirty="0"/>
          </a:p>
        </p:txBody>
      </p:sp>
      <p:sp>
        <p:nvSpPr>
          <p:cNvPr id="17" name="Text 13"/>
          <p:cNvSpPr/>
          <p:nvPr/>
        </p:nvSpPr>
        <p:spPr>
          <a:xfrm>
            <a:off x="5000625" y="2385622"/>
            <a:ext cx="3357563" cy="689612"/>
          </a:xfrm>
          <a:prstGeom prst="rect">
            <a:avLst/>
          </a:prstGeom>
          <a:noFill/>
          <a:ln/>
        </p:spPr>
        <p:txBody>
          <a:bodyPr wrap="square" lIns="0" tIns="0" rIns="0" bIns="0" rtlCol="0" anchor="t">
            <a:spAutoFit/>
          </a:bodyPr>
          <a:lstStyle/>
          <a:p>
            <a:pPr marL="0" indent="0" algn="ctr">
              <a:lnSpc>
                <a:spcPts val="2800"/>
              </a:lnSpc>
              <a:buNone/>
            </a:pPr>
            <a:r>
              <a:rPr lang="en-US" sz="1808" b="1" dirty="0">
                <a:solidFill>
                  <a:srgbClr val="1A2B4A"/>
                </a:solidFill>
                <a:latin typeface="Inter" pitchFamily="34" charset="0"/>
                <a:ea typeface="Inter" pitchFamily="34" charset="-122"/>
                <a:cs typeface="Inter" pitchFamily="34" charset="-120"/>
              </a:rPr>
              <a:t>Additional Forgiven Days Cannot Offset Low Attendance</a:t>
            </a:r>
            <a:endParaRPr lang="en-US" sz="1808"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68626"/>
          </a:xfrm>
          <a:prstGeom prst="rect">
            <a:avLst/>
          </a:prstGeom>
          <a:solidFill>
            <a:srgbClr val="000000">
              <a:alpha val="0"/>
            </a:srgbClr>
          </a:solidFill>
          <a:ln/>
        </p:spPr>
        <p:txBody>
          <a:bodyPr/>
          <a:lstStyle/>
          <a:p>
            <a:endParaRPr lang="en-US"/>
          </a:p>
        </p:txBody>
      </p:sp>
      <p:sp>
        <p:nvSpPr>
          <p:cNvPr id="5" name="Shape 1"/>
          <p:cNvSpPr/>
          <p:nvPr/>
        </p:nvSpPr>
        <p:spPr>
          <a:xfrm>
            <a:off x="571500" y="982963"/>
            <a:ext cx="8001000" cy="14288"/>
          </a:xfrm>
          <a:prstGeom prst="rect">
            <a:avLst/>
          </a:prstGeom>
          <a:solidFill>
            <a:srgbClr val="1A2B4A"/>
          </a:solidFill>
          <a:ln/>
        </p:spPr>
        <p:txBody>
          <a:bodyPr/>
          <a:lstStyle/>
          <a:p>
            <a:endParaRPr lang="en-US"/>
          </a:p>
        </p:txBody>
      </p:sp>
      <p:sp>
        <p:nvSpPr>
          <p:cNvPr id="6" name="Text 2"/>
          <p:cNvSpPr/>
          <p:nvPr/>
        </p:nvSpPr>
        <p:spPr>
          <a:xfrm>
            <a:off x="571500" y="428625"/>
            <a:ext cx="6166240" cy="390235"/>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Calendar Design Is a Potential Compliance Issue</a:t>
            </a:r>
            <a:endParaRPr lang="en-US" sz="2436" dirty="0"/>
          </a:p>
        </p:txBody>
      </p:sp>
      <p:sp>
        <p:nvSpPr>
          <p:cNvPr id="7" name="Shape 3"/>
          <p:cNvSpPr/>
          <p:nvPr/>
        </p:nvSpPr>
        <p:spPr>
          <a:xfrm>
            <a:off x="571500" y="1425876"/>
            <a:ext cx="85725" cy="85725"/>
          </a:xfrm>
          <a:prstGeom prst="rect">
            <a:avLst/>
          </a:prstGeom>
          <a:solidFill>
            <a:srgbClr val="1A2B4A"/>
          </a:solidFill>
          <a:ln/>
        </p:spPr>
        <p:txBody>
          <a:bodyPr/>
          <a:lstStyle/>
          <a:p>
            <a:endParaRPr lang="en-US"/>
          </a:p>
        </p:txBody>
      </p:sp>
      <p:sp>
        <p:nvSpPr>
          <p:cNvPr id="8" name="Text 4"/>
          <p:cNvSpPr/>
          <p:nvPr/>
        </p:nvSpPr>
        <p:spPr>
          <a:xfrm>
            <a:off x="571500" y="1340151"/>
            <a:ext cx="3786188"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Testing days, virtual days, and PD days must all align with statutory requirements.</a:t>
            </a:r>
            <a:endParaRPr lang="en-US" sz="1269" dirty="0"/>
          </a:p>
        </p:txBody>
      </p:sp>
      <p:sp>
        <p:nvSpPr>
          <p:cNvPr id="9" name="Shape 5"/>
          <p:cNvSpPr/>
          <p:nvPr/>
        </p:nvSpPr>
        <p:spPr>
          <a:xfrm>
            <a:off x="571500" y="2145943"/>
            <a:ext cx="85725" cy="85725"/>
          </a:xfrm>
          <a:prstGeom prst="rect">
            <a:avLst/>
          </a:prstGeom>
          <a:solidFill>
            <a:srgbClr val="1A2B4A"/>
          </a:solidFill>
          <a:ln/>
        </p:spPr>
        <p:txBody>
          <a:bodyPr/>
          <a:lstStyle/>
          <a:p>
            <a:endParaRPr lang="en-US"/>
          </a:p>
        </p:txBody>
      </p:sp>
      <p:sp>
        <p:nvSpPr>
          <p:cNvPr id="10" name="Text 6"/>
          <p:cNvSpPr/>
          <p:nvPr/>
        </p:nvSpPr>
        <p:spPr>
          <a:xfrm>
            <a:off x="571500" y="2060218"/>
            <a:ext cx="3786188"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Calendar structure is being reviewed as part of audits — not just instructional day counts.</a:t>
            </a:r>
            <a:endParaRPr lang="en-US" sz="1269" dirty="0"/>
          </a:p>
        </p:txBody>
      </p:sp>
      <p:sp>
        <p:nvSpPr>
          <p:cNvPr id="11" name="Shape 7"/>
          <p:cNvSpPr/>
          <p:nvPr/>
        </p:nvSpPr>
        <p:spPr>
          <a:xfrm>
            <a:off x="571500" y="3140320"/>
            <a:ext cx="85725" cy="85725"/>
          </a:xfrm>
          <a:prstGeom prst="rect">
            <a:avLst/>
          </a:prstGeom>
          <a:solidFill>
            <a:srgbClr val="1A2B4A"/>
          </a:solidFill>
          <a:ln/>
        </p:spPr>
        <p:txBody>
          <a:bodyPr/>
          <a:lstStyle/>
          <a:p>
            <a:endParaRPr lang="en-US"/>
          </a:p>
        </p:txBody>
      </p:sp>
      <p:sp>
        <p:nvSpPr>
          <p:cNvPr id="12" name="Text 8"/>
          <p:cNvSpPr/>
          <p:nvPr/>
        </p:nvSpPr>
        <p:spPr>
          <a:xfrm>
            <a:off x="571500" y="3054595"/>
            <a:ext cx="3786188" cy="548618"/>
          </a:xfrm>
          <a:prstGeom prst="rect">
            <a:avLst/>
          </a:prstGeom>
          <a:noFill/>
          <a:ln/>
        </p:spPr>
        <p:txBody>
          <a:bodyPr wrap="square" lIns="272161" tIns="0" rIns="0" bIns="0" rtlCol="0" anchor="t">
            <a:spAutoFit/>
          </a:bodyPr>
          <a:lstStyle/>
          <a:p>
            <a:pPr marL="0" indent="0" algn="l">
              <a:lnSpc>
                <a:spcPts val="2200"/>
              </a:lnSpc>
              <a:buNone/>
            </a:pPr>
            <a:r>
              <a:rPr lang="en-US" sz="1193" b="1" dirty="0">
                <a:solidFill>
                  <a:srgbClr val="1A2B4A"/>
                </a:solidFill>
                <a:latin typeface="Inter" pitchFamily="34" charset="0"/>
                <a:ea typeface="Inter" pitchFamily="34" charset="-122"/>
                <a:cs typeface="Inter" pitchFamily="34" charset="-120"/>
              </a:rPr>
              <a:t>Plan ahead:</a:t>
            </a:r>
            <a:r>
              <a:rPr lang="en-US" sz="1269" dirty="0">
                <a:solidFill>
                  <a:srgbClr val="333333"/>
                </a:solidFill>
                <a:latin typeface="Inter" pitchFamily="34" charset="0"/>
                <a:ea typeface="Inter" pitchFamily="34" charset="-122"/>
                <a:cs typeface="Inter" pitchFamily="34" charset="-120"/>
              </a:rPr>
              <a:t> Retroactive corrections are difficult and may not be accepted.</a:t>
            </a:r>
            <a:endParaRPr lang="en-US" sz="1193" dirty="0"/>
          </a:p>
        </p:txBody>
      </p:sp>
      <p:sp>
        <p:nvSpPr>
          <p:cNvPr id="13" name="Shape 9"/>
          <p:cNvSpPr/>
          <p:nvPr/>
        </p:nvSpPr>
        <p:spPr>
          <a:xfrm>
            <a:off x="4786313" y="1340151"/>
            <a:ext cx="3786188" cy="3081077"/>
          </a:xfrm>
          <a:prstGeom prst="rect">
            <a:avLst/>
          </a:prstGeom>
          <a:solidFill>
            <a:srgbClr val="F5F7FA"/>
          </a:solidFill>
          <a:ln/>
        </p:spPr>
        <p:txBody>
          <a:bodyPr/>
          <a:lstStyle/>
          <a:p>
            <a:endParaRPr lang="en-US"/>
          </a:p>
        </p:txBody>
      </p:sp>
      <p:sp>
        <p:nvSpPr>
          <p:cNvPr id="14" name="Shape 10"/>
          <p:cNvSpPr/>
          <p:nvPr/>
        </p:nvSpPr>
        <p:spPr>
          <a:xfrm>
            <a:off x="4786313" y="1340151"/>
            <a:ext cx="3786188" cy="42863"/>
          </a:xfrm>
          <a:prstGeom prst="rect">
            <a:avLst/>
          </a:prstGeom>
          <a:solidFill>
            <a:srgbClr val="C8922A"/>
          </a:solidFill>
          <a:ln/>
        </p:spPr>
        <p:txBody>
          <a:bodyPr/>
          <a:lstStyle/>
          <a:p>
            <a:endParaRPr lang="en-US"/>
          </a:p>
        </p:txBody>
      </p:sp>
      <p:sp>
        <p:nvSpPr>
          <p:cNvPr id="15" name="Text 11"/>
          <p:cNvSpPr/>
          <p:nvPr/>
        </p:nvSpPr>
        <p:spPr>
          <a:xfrm>
            <a:off x="5072063" y="1625901"/>
            <a:ext cx="3214688" cy="242888"/>
          </a:xfrm>
          <a:prstGeom prst="rect">
            <a:avLst/>
          </a:prstGeom>
          <a:noFill/>
          <a:ln/>
        </p:spPr>
        <p:txBody>
          <a:bodyPr wrap="none" lIns="0" tIns="0" rIns="0" bIns="0" rtlCol="0" anchor="t">
            <a:spAutoFit/>
          </a:bodyPr>
          <a:lstStyle/>
          <a:p>
            <a:pPr marL="0" indent="0" algn="l">
              <a:lnSpc>
                <a:spcPts val="1900"/>
              </a:lnSpc>
              <a:buNone/>
            </a:pPr>
            <a:r>
              <a:rPr lang="en-US" sz="1397" b="1" kern="0" spc="1" dirty="0">
                <a:solidFill>
                  <a:srgbClr val="1A2B4A"/>
                </a:solidFill>
                <a:latin typeface="Inter" pitchFamily="34" charset="0"/>
                <a:ea typeface="Inter" pitchFamily="34" charset="-122"/>
                <a:cs typeface="Inter" pitchFamily="34" charset="-120"/>
              </a:rPr>
              <a:t>PLAN AHEAD CHECKLIST</a:t>
            </a:r>
            <a:endParaRPr lang="en-US" sz="1397" dirty="0"/>
          </a:p>
        </p:txBody>
      </p:sp>
      <p:sp>
        <p:nvSpPr>
          <p:cNvPr id="16" name="Text 12"/>
          <p:cNvSpPr/>
          <p:nvPr/>
        </p:nvSpPr>
        <p:spPr>
          <a:xfrm>
            <a:off x="5072063" y="2011663"/>
            <a:ext cx="3214688" cy="346472"/>
          </a:xfrm>
          <a:prstGeom prst="rect">
            <a:avLst/>
          </a:prstGeom>
          <a:noFill/>
          <a:ln/>
        </p:spPr>
        <p:txBody>
          <a:bodyPr wrap="square" lIns="0" tIns="0" rIns="0" bIns="0" rtlCol="0" anchor="t">
            <a:spAutoFit/>
          </a:bodyPr>
          <a:lstStyle/>
          <a:p>
            <a:pPr marL="0" indent="0" algn="l">
              <a:lnSpc>
                <a:spcPts val="1400"/>
              </a:lnSpc>
              <a:buNone/>
            </a:pPr>
            <a:r>
              <a:rPr lang="en-US" sz="1050" i="1" dirty="0">
                <a:solidFill>
                  <a:srgbClr val="333333"/>
                </a:solidFill>
                <a:latin typeface="Inter" pitchFamily="34" charset="0"/>
                <a:ea typeface="Inter" pitchFamily="34" charset="-122"/>
                <a:cs typeface="Inter" pitchFamily="34" charset="-120"/>
              </a:rPr>
              <a:t>Ensure these are addressed before the year begins:</a:t>
            </a:r>
            <a:endParaRPr lang="en-US" sz="1050" dirty="0"/>
          </a:p>
        </p:txBody>
      </p:sp>
      <p:sp>
        <p:nvSpPr>
          <p:cNvPr id="17" name="Text 13"/>
          <p:cNvSpPr/>
          <p:nvPr/>
        </p:nvSpPr>
        <p:spPr>
          <a:xfrm>
            <a:off x="5072063" y="2572448"/>
            <a:ext cx="3214688" cy="251454"/>
          </a:xfrm>
          <a:prstGeom prst="rect">
            <a:avLst/>
          </a:prstGeom>
          <a:noFill/>
          <a:ln/>
        </p:spPr>
        <p:txBody>
          <a:bodyPr wrap="none" lIns="340233" tIns="0" rIns="0" bIns="0" rtlCol="0" anchor="t">
            <a:spAutoFit/>
          </a:bodyPr>
          <a:lstStyle/>
          <a:p>
            <a:pPr marL="0" indent="0" algn="l">
              <a:lnSpc>
                <a:spcPts val="2000"/>
              </a:lnSpc>
              <a:buNone/>
            </a:pPr>
            <a:r>
              <a:rPr lang="en-US" sz="1090" b="1" dirty="0">
                <a:solidFill>
                  <a:srgbClr val="1A2B4A"/>
                </a:solidFill>
                <a:latin typeface="Inter" pitchFamily="34" charset="0"/>
                <a:ea typeface="Inter" pitchFamily="34" charset="-122"/>
                <a:cs typeface="Inter" pitchFamily="34" charset="-120"/>
              </a:rPr>
              <a:t>Testing structure aligned with statute</a:t>
            </a:r>
            <a:endParaRPr lang="en-US" sz="1090" dirty="0"/>
          </a:p>
        </p:txBody>
      </p:sp>
      <p:sp>
        <p:nvSpPr>
          <p:cNvPr id="18" name="Text 14"/>
          <p:cNvSpPr/>
          <p:nvPr/>
        </p:nvSpPr>
        <p:spPr>
          <a:xfrm>
            <a:off x="5072063" y="2995352"/>
            <a:ext cx="3214688" cy="251454"/>
          </a:xfrm>
          <a:prstGeom prst="rect">
            <a:avLst/>
          </a:prstGeom>
          <a:noFill/>
          <a:ln/>
        </p:spPr>
        <p:txBody>
          <a:bodyPr wrap="none" lIns="340233" tIns="0" rIns="0" bIns="0" rtlCol="0" anchor="t">
            <a:spAutoFit/>
          </a:bodyPr>
          <a:lstStyle/>
          <a:p>
            <a:pPr marL="0" indent="0" algn="l">
              <a:lnSpc>
                <a:spcPts val="2000"/>
              </a:lnSpc>
              <a:buNone/>
            </a:pPr>
            <a:r>
              <a:rPr lang="en-US" sz="1090" b="1" dirty="0">
                <a:solidFill>
                  <a:srgbClr val="1A2B4A"/>
                </a:solidFill>
                <a:latin typeface="Inter" pitchFamily="34" charset="0"/>
                <a:ea typeface="Inter" pitchFamily="34" charset="-122"/>
                <a:cs typeface="Inter" pitchFamily="34" charset="-120"/>
              </a:rPr>
              <a:t>Virtual days properly documented</a:t>
            </a:r>
            <a:endParaRPr lang="en-US" sz="1090" dirty="0"/>
          </a:p>
        </p:txBody>
      </p:sp>
      <p:sp>
        <p:nvSpPr>
          <p:cNvPr id="19" name="Text 15"/>
          <p:cNvSpPr/>
          <p:nvPr/>
        </p:nvSpPr>
        <p:spPr>
          <a:xfrm>
            <a:off x="5072063" y="3418256"/>
            <a:ext cx="3214688" cy="502909"/>
          </a:xfrm>
          <a:prstGeom prst="rect">
            <a:avLst/>
          </a:prstGeom>
          <a:noFill/>
          <a:ln/>
        </p:spPr>
        <p:txBody>
          <a:bodyPr wrap="square" lIns="340233" tIns="0" rIns="0" bIns="0" rtlCol="0" anchor="t">
            <a:spAutoFit/>
          </a:bodyPr>
          <a:lstStyle/>
          <a:p>
            <a:pPr marL="0" indent="0" algn="l">
              <a:lnSpc>
                <a:spcPts val="2000"/>
              </a:lnSpc>
              <a:buNone/>
            </a:pPr>
            <a:r>
              <a:rPr lang="en-US" sz="1090" b="1" dirty="0">
                <a:solidFill>
                  <a:srgbClr val="1A2B4A"/>
                </a:solidFill>
                <a:latin typeface="Inter" pitchFamily="34" charset="0"/>
                <a:ea typeface="Inter" pitchFamily="34" charset="-122"/>
                <a:cs typeface="Inter" pitchFamily="34" charset="-120"/>
              </a:rPr>
              <a:t>PD days board-approved with advisory committee</a:t>
            </a:r>
            <a:endParaRPr lang="en-US" sz="1090" dirty="0"/>
          </a:p>
        </p:txBody>
      </p:sp>
      <p:sp>
        <p:nvSpPr>
          <p:cNvPr id="20" name="Text 16"/>
          <p:cNvSpPr/>
          <p:nvPr/>
        </p:nvSpPr>
        <p:spPr>
          <a:xfrm>
            <a:off x="5072063" y="2572448"/>
            <a:ext cx="167878" cy="320018"/>
          </a:xfrm>
          <a:prstGeom prst="rect">
            <a:avLst/>
          </a:prstGeom>
          <a:noFill/>
          <a:ln/>
        </p:spPr>
        <p:txBody>
          <a:bodyPr wrap="none" lIns="0" tIns="0" rIns="0" bIns="0" rtlCol="0" anchor="t">
            <a:spAutoFit/>
          </a:bodyPr>
          <a:lstStyle/>
          <a:p>
            <a:pPr marL="0" indent="0" algn="l">
              <a:lnSpc>
                <a:spcPts val="2500"/>
              </a:lnSpc>
              <a:buNone/>
            </a:pPr>
            <a:r>
              <a:rPr lang="en-US" sz="1397" b="1" dirty="0">
                <a:solidFill>
                  <a:srgbClr val="C8922A"/>
                </a:solidFill>
                <a:latin typeface="Inter" pitchFamily="34" charset="0"/>
                <a:ea typeface="Inter" pitchFamily="34" charset="-122"/>
                <a:cs typeface="Inter" pitchFamily="34" charset="-120"/>
              </a:rPr>
              <a:t>✓</a:t>
            </a:r>
            <a:endParaRPr lang="en-US" sz="1397" dirty="0"/>
          </a:p>
        </p:txBody>
      </p:sp>
      <p:sp>
        <p:nvSpPr>
          <p:cNvPr id="21" name="Text 17"/>
          <p:cNvSpPr/>
          <p:nvPr/>
        </p:nvSpPr>
        <p:spPr>
          <a:xfrm>
            <a:off x="5072063" y="2995352"/>
            <a:ext cx="167878" cy="320018"/>
          </a:xfrm>
          <a:prstGeom prst="rect">
            <a:avLst/>
          </a:prstGeom>
          <a:noFill/>
          <a:ln/>
        </p:spPr>
        <p:txBody>
          <a:bodyPr wrap="none" lIns="0" tIns="0" rIns="0" bIns="0" rtlCol="0" anchor="t">
            <a:spAutoFit/>
          </a:bodyPr>
          <a:lstStyle/>
          <a:p>
            <a:pPr marL="0" indent="0" algn="l">
              <a:lnSpc>
                <a:spcPts val="2500"/>
              </a:lnSpc>
              <a:buNone/>
            </a:pPr>
            <a:r>
              <a:rPr lang="en-US" sz="1397" b="1" dirty="0">
                <a:solidFill>
                  <a:srgbClr val="C8922A"/>
                </a:solidFill>
                <a:latin typeface="Inter" pitchFamily="34" charset="0"/>
                <a:ea typeface="Inter" pitchFamily="34" charset="-122"/>
                <a:cs typeface="Inter" pitchFamily="34" charset="-120"/>
              </a:rPr>
              <a:t>✓</a:t>
            </a:r>
            <a:endParaRPr lang="en-US" sz="1397" dirty="0"/>
          </a:p>
        </p:txBody>
      </p:sp>
      <p:sp>
        <p:nvSpPr>
          <p:cNvPr id="22" name="Text 18"/>
          <p:cNvSpPr/>
          <p:nvPr/>
        </p:nvSpPr>
        <p:spPr>
          <a:xfrm>
            <a:off x="5072063" y="3418256"/>
            <a:ext cx="167878" cy="320018"/>
          </a:xfrm>
          <a:prstGeom prst="rect">
            <a:avLst/>
          </a:prstGeom>
          <a:noFill/>
          <a:ln/>
        </p:spPr>
        <p:txBody>
          <a:bodyPr wrap="none" lIns="0" tIns="0" rIns="0" bIns="0" rtlCol="0" anchor="t">
            <a:spAutoFit/>
          </a:bodyPr>
          <a:lstStyle/>
          <a:p>
            <a:pPr marL="0" indent="0" algn="l">
              <a:lnSpc>
                <a:spcPts val="2500"/>
              </a:lnSpc>
              <a:buNone/>
            </a:pPr>
            <a:r>
              <a:rPr lang="en-US" sz="1397" b="1" dirty="0">
                <a:solidFill>
                  <a:srgbClr val="C8922A"/>
                </a:solidFill>
                <a:latin typeface="Inter" pitchFamily="34" charset="0"/>
                <a:ea typeface="Inter" pitchFamily="34" charset="-122"/>
                <a:cs typeface="Inter" pitchFamily="34" charset="-120"/>
              </a:rPr>
              <a:t>✓</a:t>
            </a:r>
            <a:endParaRPr lang="en-US" sz="1397"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68626"/>
          </a:xfrm>
          <a:prstGeom prst="rect">
            <a:avLst/>
          </a:prstGeom>
          <a:solidFill>
            <a:srgbClr val="000000">
              <a:alpha val="0"/>
            </a:srgbClr>
          </a:solidFill>
          <a:ln/>
        </p:spPr>
        <p:txBody>
          <a:bodyPr/>
          <a:lstStyle/>
          <a:p>
            <a:endParaRPr lang="en-US"/>
          </a:p>
        </p:txBody>
      </p:sp>
      <p:sp>
        <p:nvSpPr>
          <p:cNvPr id="5" name="Shape 1"/>
          <p:cNvSpPr/>
          <p:nvPr/>
        </p:nvSpPr>
        <p:spPr>
          <a:xfrm>
            <a:off x="571500" y="982963"/>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411463"/>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System Outputs Are Not Proof of Compliance</a:t>
            </a:r>
            <a:endParaRPr lang="en-US" sz="2436" dirty="0"/>
          </a:p>
        </p:txBody>
      </p:sp>
      <p:sp>
        <p:nvSpPr>
          <p:cNvPr id="7" name="Shape 3"/>
          <p:cNvSpPr/>
          <p:nvPr/>
        </p:nvSpPr>
        <p:spPr>
          <a:xfrm>
            <a:off x="571500" y="1643090"/>
            <a:ext cx="85725" cy="85725"/>
          </a:xfrm>
          <a:prstGeom prst="rect">
            <a:avLst/>
          </a:prstGeom>
          <a:solidFill>
            <a:srgbClr val="1A2B4A"/>
          </a:solidFill>
          <a:ln/>
        </p:spPr>
        <p:txBody>
          <a:bodyPr/>
          <a:lstStyle/>
          <a:p>
            <a:endParaRPr lang="en-US"/>
          </a:p>
        </p:txBody>
      </p:sp>
      <p:sp>
        <p:nvSpPr>
          <p:cNvPr id="8" name="Text 4"/>
          <p:cNvSpPr/>
          <p:nvPr/>
        </p:nvSpPr>
        <p:spPr>
          <a:xfrm>
            <a:off x="571500" y="1557365"/>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There is a tendency to rely on system-generated reports as evidence of compliance.</a:t>
            </a:r>
            <a:endParaRPr lang="en-US" sz="1269" dirty="0"/>
          </a:p>
        </p:txBody>
      </p:sp>
      <p:sp>
        <p:nvSpPr>
          <p:cNvPr id="9" name="Shape 5"/>
          <p:cNvSpPr/>
          <p:nvPr/>
        </p:nvSpPr>
        <p:spPr>
          <a:xfrm>
            <a:off x="571500" y="2694617"/>
            <a:ext cx="85725" cy="85725"/>
          </a:xfrm>
          <a:prstGeom prst="rect">
            <a:avLst/>
          </a:prstGeom>
          <a:solidFill>
            <a:srgbClr val="1A2B4A"/>
          </a:solidFill>
          <a:ln/>
        </p:spPr>
        <p:txBody>
          <a:bodyPr/>
          <a:lstStyle/>
          <a:p>
            <a:endParaRPr lang="en-US"/>
          </a:p>
        </p:txBody>
      </p:sp>
      <p:sp>
        <p:nvSpPr>
          <p:cNvPr id="10" name="Text 6"/>
          <p:cNvSpPr/>
          <p:nvPr/>
        </p:nvSpPr>
        <p:spPr>
          <a:xfrm>
            <a:off x="571500" y="2608892"/>
            <a:ext cx="3714750" cy="822927"/>
          </a:xfrm>
          <a:prstGeom prst="rect">
            <a:avLst/>
          </a:prstGeom>
          <a:noFill/>
          <a:ln/>
        </p:spPr>
        <p:txBody>
          <a:bodyPr wrap="square" lIns="272161" tIns="0" rIns="0" bIns="0" rtlCol="0" anchor="t">
            <a:spAutoFit/>
          </a:bodyPr>
          <a:lstStyle/>
          <a:p>
            <a:pPr marL="0" indent="0" algn="l">
              <a:lnSpc>
                <a:spcPts val="2200"/>
              </a:lnSpc>
              <a:buNone/>
            </a:pPr>
            <a:r>
              <a:rPr lang="en-US" sz="1193" b="1" dirty="0">
                <a:solidFill>
                  <a:srgbClr val="1A2B4A"/>
                </a:solidFill>
                <a:latin typeface="Inter" pitchFamily="34" charset="0"/>
                <a:ea typeface="Inter" pitchFamily="34" charset="-122"/>
                <a:cs typeface="Inter" pitchFamily="34" charset="-120"/>
              </a:rPr>
              <a:t>This is not sufficient.</a:t>
            </a:r>
            <a:r>
              <a:rPr lang="en-US" sz="1269" dirty="0">
                <a:solidFill>
                  <a:srgbClr val="333333"/>
                </a:solidFill>
                <a:latin typeface="Inter" pitchFamily="34" charset="0"/>
                <a:ea typeface="Inter" pitchFamily="34" charset="-122"/>
                <a:cs typeface="Inter" pitchFamily="34" charset="-120"/>
              </a:rPr>
              <a:t> Audits examine underlying documentation and actual practice.</a:t>
            </a:r>
            <a:endParaRPr lang="en-US" sz="1193" dirty="0"/>
          </a:p>
        </p:txBody>
      </p:sp>
      <p:sp>
        <p:nvSpPr>
          <p:cNvPr id="11" name="Shape 7"/>
          <p:cNvSpPr/>
          <p:nvPr/>
        </p:nvSpPr>
        <p:spPr>
          <a:xfrm>
            <a:off x="571500" y="3746143"/>
            <a:ext cx="85725" cy="85725"/>
          </a:xfrm>
          <a:prstGeom prst="rect">
            <a:avLst/>
          </a:prstGeom>
          <a:solidFill>
            <a:srgbClr val="1A2B4A"/>
          </a:solidFill>
          <a:ln/>
        </p:spPr>
        <p:txBody>
          <a:bodyPr/>
          <a:lstStyle/>
          <a:p>
            <a:endParaRPr lang="en-US"/>
          </a:p>
        </p:txBody>
      </p:sp>
      <p:sp>
        <p:nvSpPr>
          <p:cNvPr id="12" name="Text 8"/>
          <p:cNvSpPr/>
          <p:nvPr/>
        </p:nvSpPr>
        <p:spPr>
          <a:xfrm>
            <a:off x="571500" y="3660418"/>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The question is not "what does the system show?" — it is "what actually happened, and can you prove it?"</a:t>
            </a:r>
            <a:endParaRPr lang="en-US" sz="1269" dirty="0"/>
          </a:p>
        </p:txBody>
      </p:sp>
      <p:sp>
        <p:nvSpPr>
          <p:cNvPr id="13" name="Shape 9"/>
          <p:cNvSpPr/>
          <p:nvPr/>
        </p:nvSpPr>
        <p:spPr>
          <a:xfrm>
            <a:off x="4857750" y="2057400"/>
            <a:ext cx="3714750" cy="2154510"/>
          </a:xfrm>
          <a:prstGeom prst="rect">
            <a:avLst/>
          </a:prstGeom>
          <a:solidFill>
            <a:srgbClr val="F5F7FA"/>
          </a:solidFill>
          <a:ln/>
        </p:spPr>
        <p:txBody>
          <a:bodyPr/>
          <a:lstStyle/>
          <a:p>
            <a:endParaRPr lang="en-US"/>
          </a:p>
        </p:txBody>
      </p:sp>
      <p:sp>
        <p:nvSpPr>
          <p:cNvPr id="14" name="Shape 10"/>
          <p:cNvSpPr/>
          <p:nvPr/>
        </p:nvSpPr>
        <p:spPr>
          <a:xfrm>
            <a:off x="4857750" y="2057400"/>
            <a:ext cx="57150" cy="2154510"/>
          </a:xfrm>
          <a:prstGeom prst="rect">
            <a:avLst/>
          </a:prstGeom>
          <a:solidFill>
            <a:srgbClr val="4A5D7E"/>
          </a:solidFill>
          <a:ln/>
        </p:spPr>
        <p:txBody>
          <a:bodyPr/>
          <a:lstStyle/>
          <a:p>
            <a:endParaRPr lang="en-US"/>
          </a:p>
        </p:txBody>
      </p:sp>
      <p:sp>
        <p:nvSpPr>
          <p:cNvPr id="15" name="Text 11"/>
          <p:cNvSpPr/>
          <p:nvPr/>
        </p:nvSpPr>
        <p:spPr>
          <a:xfrm>
            <a:off x="4857750" y="2057400"/>
            <a:ext cx="3714750" cy="2154510"/>
          </a:xfrm>
          <a:prstGeom prst="rect">
            <a:avLst/>
          </a:prstGeom>
          <a:noFill/>
          <a:ln/>
        </p:spPr>
        <p:txBody>
          <a:bodyPr wrap="square" lIns="340233" tIns="425196" rIns="340233" bIns="425196" rtlCol="0" anchor="t">
            <a:spAutoFit/>
          </a:bodyPr>
          <a:lstStyle/>
          <a:p>
            <a:pPr marL="0" indent="0" algn="l">
              <a:lnSpc>
                <a:spcPts val="2800"/>
              </a:lnSpc>
              <a:buNone/>
            </a:pPr>
            <a:r>
              <a:rPr lang="en-US" sz="1808" b="1" i="1" dirty="0">
                <a:solidFill>
                  <a:srgbClr val="1A2B4A"/>
                </a:solidFill>
                <a:latin typeface="Inter" pitchFamily="34" charset="0"/>
                <a:ea typeface="Inter" pitchFamily="34" charset="-122"/>
                <a:cs typeface="Inter" pitchFamily="34" charset="-120"/>
              </a:rPr>
              <a:t>"Reporting ≠ Compliance. Documentation matters."</a:t>
            </a:r>
            <a:endParaRPr lang="en-US" sz="1808"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68626"/>
          </a:xfrm>
          <a:prstGeom prst="rect">
            <a:avLst/>
          </a:prstGeom>
          <a:solidFill>
            <a:srgbClr val="000000">
              <a:alpha val="0"/>
            </a:srgbClr>
          </a:solidFill>
          <a:ln/>
        </p:spPr>
        <p:txBody>
          <a:bodyPr/>
          <a:lstStyle/>
          <a:p>
            <a:endParaRPr lang="en-US"/>
          </a:p>
        </p:txBody>
      </p:sp>
      <p:sp>
        <p:nvSpPr>
          <p:cNvPr id="5" name="Shape 1"/>
          <p:cNvSpPr/>
          <p:nvPr/>
        </p:nvSpPr>
        <p:spPr>
          <a:xfrm>
            <a:off x="571500" y="982963"/>
            <a:ext cx="8001000" cy="14288"/>
          </a:xfrm>
          <a:prstGeom prst="rect">
            <a:avLst/>
          </a:prstGeom>
          <a:solidFill>
            <a:srgbClr val="1A2B4A"/>
          </a:solidFill>
          <a:ln/>
        </p:spPr>
        <p:txBody>
          <a:bodyPr/>
          <a:lstStyle/>
          <a:p>
            <a:endParaRPr lang="en-US"/>
          </a:p>
        </p:txBody>
      </p:sp>
      <p:sp>
        <p:nvSpPr>
          <p:cNvPr id="6" name="Text 2"/>
          <p:cNvSpPr/>
          <p:nvPr/>
        </p:nvSpPr>
        <p:spPr>
          <a:xfrm>
            <a:off x="571500" y="428625"/>
            <a:ext cx="6651373" cy="390235"/>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Areas that you should spend a little extra time on….</a:t>
            </a:r>
            <a:endParaRPr lang="en-US" sz="2436" dirty="0"/>
          </a:p>
        </p:txBody>
      </p:sp>
      <p:sp>
        <p:nvSpPr>
          <p:cNvPr id="7" name="Text 3"/>
          <p:cNvSpPr/>
          <p:nvPr/>
        </p:nvSpPr>
        <p:spPr>
          <a:xfrm>
            <a:off x="571500" y="1411588"/>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01</a:t>
            </a:r>
            <a:endParaRPr lang="en-US" sz="2436" dirty="0"/>
          </a:p>
        </p:txBody>
      </p:sp>
      <p:sp>
        <p:nvSpPr>
          <p:cNvPr id="8" name="Text 4"/>
          <p:cNvSpPr/>
          <p:nvPr/>
        </p:nvSpPr>
        <p:spPr>
          <a:xfrm>
            <a:off x="571500" y="1897363"/>
            <a:ext cx="3786188"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Attendance Calculation Issues</a:t>
            </a:r>
            <a:endParaRPr lang="en-US" sz="1397" dirty="0"/>
          </a:p>
        </p:txBody>
      </p:sp>
      <p:sp>
        <p:nvSpPr>
          <p:cNvPr id="9" name="Text 5"/>
          <p:cNvSpPr/>
          <p:nvPr/>
        </p:nvSpPr>
        <p:spPr>
          <a:xfrm>
            <a:off x="571500" y="2211688"/>
            <a:ext cx="3786188" cy="228600"/>
          </a:xfrm>
          <a:prstGeom prst="rect">
            <a:avLst/>
          </a:prstGeom>
          <a:noFill/>
          <a:ln/>
        </p:spPr>
        <p:txBody>
          <a:bodyPr wrap="none" lIns="0"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Errors in daily threshold application</a:t>
            </a:r>
            <a:endParaRPr lang="en-US" sz="1050" dirty="0"/>
          </a:p>
        </p:txBody>
      </p:sp>
      <p:sp>
        <p:nvSpPr>
          <p:cNvPr id="10" name="Text 6"/>
          <p:cNvSpPr/>
          <p:nvPr/>
        </p:nvSpPr>
        <p:spPr>
          <a:xfrm>
            <a:off x="4786313" y="1411588"/>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02</a:t>
            </a:r>
            <a:endParaRPr lang="en-US" sz="2436" dirty="0"/>
          </a:p>
        </p:txBody>
      </p:sp>
      <p:sp>
        <p:nvSpPr>
          <p:cNvPr id="11" name="Text 7"/>
          <p:cNvSpPr/>
          <p:nvPr/>
        </p:nvSpPr>
        <p:spPr>
          <a:xfrm>
            <a:off x="4786313" y="1897363"/>
            <a:ext cx="3786188"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23a Documentation Gaps</a:t>
            </a:r>
            <a:endParaRPr lang="en-US" sz="1397" dirty="0"/>
          </a:p>
        </p:txBody>
      </p:sp>
      <p:sp>
        <p:nvSpPr>
          <p:cNvPr id="12" name="Text 8"/>
          <p:cNvSpPr/>
          <p:nvPr/>
        </p:nvSpPr>
        <p:spPr>
          <a:xfrm>
            <a:off x="4786313" y="2211688"/>
            <a:ext cx="3786188" cy="228600"/>
          </a:xfrm>
          <a:prstGeom prst="rect">
            <a:avLst/>
          </a:prstGeom>
          <a:noFill/>
          <a:ln/>
        </p:spPr>
        <p:txBody>
          <a:bodyPr wrap="none" lIns="0"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Missing or incomplete claim basis records</a:t>
            </a:r>
            <a:endParaRPr lang="en-US" sz="1050" dirty="0"/>
          </a:p>
        </p:txBody>
      </p:sp>
      <p:sp>
        <p:nvSpPr>
          <p:cNvPr id="13" name="Text 9"/>
          <p:cNvSpPr/>
          <p:nvPr/>
        </p:nvSpPr>
        <p:spPr>
          <a:xfrm>
            <a:off x="571500" y="3348968"/>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03</a:t>
            </a:r>
            <a:endParaRPr lang="en-US" sz="2436" dirty="0"/>
          </a:p>
        </p:txBody>
      </p:sp>
      <p:sp>
        <p:nvSpPr>
          <p:cNvPr id="14" name="Text 10"/>
          <p:cNvSpPr/>
          <p:nvPr/>
        </p:nvSpPr>
        <p:spPr>
          <a:xfrm>
            <a:off x="571500" y="3834743"/>
            <a:ext cx="3786188"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Virtual Program Structure</a:t>
            </a:r>
            <a:endParaRPr lang="en-US" sz="1397" dirty="0"/>
          </a:p>
        </p:txBody>
      </p:sp>
      <p:sp>
        <p:nvSpPr>
          <p:cNvPr id="15" name="Text 11"/>
          <p:cNvSpPr/>
          <p:nvPr/>
        </p:nvSpPr>
        <p:spPr>
          <a:xfrm>
            <a:off x="571500" y="4149068"/>
            <a:ext cx="3786188" cy="228600"/>
          </a:xfrm>
          <a:prstGeom prst="rect">
            <a:avLst/>
          </a:prstGeom>
          <a:noFill/>
          <a:ln/>
        </p:spPr>
        <p:txBody>
          <a:bodyPr wrap="none" lIns="0"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Insufficient evidence of interaction and engagement</a:t>
            </a:r>
            <a:endParaRPr lang="en-US" sz="1050" dirty="0"/>
          </a:p>
        </p:txBody>
      </p:sp>
      <p:sp>
        <p:nvSpPr>
          <p:cNvPr id="16" name="Text 12"/>
          <p:cNvSpPr/>
          <p:nvPr/>
        </p:nvSpPr>
        <p:spPr>
          <a:xfrm>
            <a:off x="4786313" y="3348968"/>
            <a:ext cx="3786188"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C8922A"/>
                </a:solidFill>
                <a:latin typeface="Inter" pitchFamily="34" charset="0"/>
                <a:ea typeface="Inter" pitchFamily="34" charset="-122"/>
                <a:cs typeface="Inter" pitchFamily="34" charset="-120"/>
              </a:rPr>
              <a:t>04</a:t>
            </a:r>
            <a:endParaRPr lang="en-US" sz="2436" dirty="0"/>
          </a:p>
        </p:txBody>
      </p:sp>
      <p:sp>
        <p:nvSpPr>
          <p:cNvPr id="17" name="Text 13"/>
          <p:cNvSpPr/>
          <p:nvPr/>
        </p:nvSpPr>
        <p:spPr>
          <a:xfrm>
            <a:off x="4786313" y="3834743"/>
            <a:ext cx="3786188"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Teacher Assignment Alignment</a:t>
            </a:r>
            <a:endParaRPr lang="en-US" sz="1397" dirty="0"/>
          </a:p>
        </p:txBody>
      </p:sp>
      <p:sp>
        <p:nvSpPr>
          <p:cNvPr id="18" name="Text 14"/>
          <p:cNvSpPr/>
          <p:nvPr/>
        </p:nvSpPr>
        <p:spPr>
          <a:xfrm>
            <a:off x="4786313" y="4149068"/>
            <a:ext cx="3786188" cy="228600"/>
          </a:xfrm>
          <a:prstGeom prst="rect">
            <a:avLst/>
          </a:prstGeom>
          <a:noFill/>
          <a:ln/>
        </p:spPr>
        <p:txBody>
          <a:bodyPr wrap="none" lIns="0"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Mismatches between assigned and reported roles</a:t>
            </a:r>
            <a:endParaRPr lang="en-US" sz="10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785813"/>
          </a:xfrm>
          <a:prstGeom prst="rect">
            <a:avLst/>
          </a:prstGeom>
          <a:solidFill>
            <a:srgbClr val="000000">
              <a:alpha val="0"/>
            </a:srgbClr>
          </a:solidFill>
          <a:ln/>
        </p:spPr>
        <p:txBody>
          <a:bodyPr/>
          <a:lstStyle/>
          <a:p>
            <a:endParaRPr lang="en-US"/>
          </a:p>
        </p:txBody>
      </p:sp>
      <p:sp>
        <p:nvSpPr>
          <p:cNvPr id="5" name="Shape 1"/>
          <p:cNvSpPr/>
          <p:nvPr/>
        </p:nvSpPr>
        <p:spPr>
          <a:xfrm>
            <a:off x="571500" y="1200150"/>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685800"/>
          </a:xfrm>
          <a:prstGeom prst="rect">
            <a:avLst/>
          </a:prstGeom>
          <a:noFill/>
          <a:ln/>
        </p:spPr>
        <p:txBody>
          <a:bodyPr wrap="square" lIns="0" tIns="0" rIns="0" bIns="0" rtlCol="0" anchor="t">
            <a:spAutoFit/>
          </a:bodyPr>
          <a:lstStyle/>
          <a:p>
            <a:pPr marL="0" indent="0" algn="l">
              <a:lnSpc>
                <a:spcPts val="2700"/>
              </a:lnSpc>
              <a:buNone/>
            </a:pPr>
            <a:r>
              <a:rPr lang="en-US" sz="2016" b="1" dirty="0">
                <a:solidFill>
                  <a:srgbClr val="1A2B4A"/>
                </a:solidFill>
                <a:latin typeface="Inter" pitchFamily="34" charset="0"/>
                <a:ea typeface="Inter" pitchFamily="34" charset="-122"/>
                <a:cs typeface="Inter" pitchFamily="34" charset="-120"/>
              </a:rPr>
              <a:t>Audits Focus on Alignment Between Data, Documentation, and Practice</a:t>
            </a:r>
            <a:endParaRPr lang="en-US" sz="2016" dirty="0"/>
          </a:p>
        </p:txBody>
      </p:sp>
      <p:sp>
        <p:nvSpPr>
          <p:cNvPr id="7" name="Shape 3"/>
          <p:cNvSpPr/>
          <p:nvPr/>
        </p:nvSpPr>
        <p:spPr>
          <a:xfrm>
            <a:off x="571500" y="1528763"/>
            <a:ext cx="85725" cy="85725"/>
          </a:xfrm>
          <a:prstGeom prst="rect">
            <a:avLst/>
          </a:prstGeom>
          <a:solidFill>
            <a:srgbClr val="1A2B4A"/>
          </a:solidFill>
          <a:ln/>
        </p:spPr>
        <p:txBody>
          <a:bodyPr/>
          <a:lstStyle/>
          <a:p>
            <a:endParaRPr lang="en-US"/>
          </a:p>
        </p:txBody>
      </p:sp>
      <p:sp>
        <p:nvSpPr>
          <p:cNvPr id="8" name="Text 4"/>
          <p:cNvSpPr/>
          <p:nvPr/>
        </p:nvSpPr>
        <p:spPr>
          <a:xfrm>
            <a:off x="571500" y="1443038"/>
            <a:ext cx="3857625"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Audits are increasingly focused on </a:t>
            </a:r>
            <a:r>
              <a:rPr lang="en-US" sz="1193" b="1" dirty="0">
                <a:solidFill>
                  <a:srgbClr val="1A2B4A"/>
                </a:solidFill>
                <a:latin typeface="Inter" pitchFamily="34" charset="0"/>
                <a:ea typeface="Inter" pitchFamily="34" charset="-122"/>
                <a:cs typeface="Inter" pitchFamily="34" charset="-120"/>
              </a:rPr>
              <a:t>alignment</a:t>
            </a:r>
            <a:r>
              <a:rPr lang="en-US" sz="1269" dirty="0">
                <a:solidFill>
                  <a:srgbClr val="333333"/>
                </a:solidFill>
                <a:latin typeface="Inter" pitchFamily="34" charset="0"/>
                <a:ea typeface="Inter" pitchFamily="34" charset="-122"/>
                <a:cs typeface="Inter" pitchFamily="34" charset="-120"/>
              </a:rPr>
              <a:t> across three layers.</a:t>
            </a:r>
            <a:endParaRPr lang="en-US" sz="1269" dirty="0"/>
          </a:p>
        </p:txBody>
      </p:sp>
      <p:sp>
        <p:nvSpPr>
          <p:cNvPr id="9" name="Shape 5"/>
          <p:cNvSpPr/>
          <p:nvPr/>
        </p:nvSpPr>
        <p:spPr>
          <a:xfrm>
            <a:off x="571500" y="2191680"/>
            <a:ext cx="85725" cy="85725"/>
          </a:xfrm>
          <a:prstGeom prst="rect">
            <a:avLst/>
          </a:prstGeom>
          <a:solidFill>
            <a:srgbClr val="1A2B4A"/>
          </a:solidFill>
          <a:ln/>
        </p:spPr>
        <p:txBody>
          <a:bodyPr/>
          <a:lstStyle/>
          <a:p>
            <a:endParaRPr lang="en-US"/>
          </a:p>
        </p:txBody>
      </p:sp>
      <p:sp>
        <p:nvSpPr>
          <p:cNvPr id="10" name="Text 6"/>
          <p:cNvSpPr/>
          <p:nvPr/>
        </p:nvSpPr>
        <p:spPr>
          <a:xfrm>
            <a:off x="571500" y="2105955"/>
            <a:ext cx="3857625"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Any gap between these three creates audit risk.</a:t>
            </a:r>
            <a:endParaRPr lang="en-US" sz="1269" dirty="0"/>
          </a:p>
        </p:txBody>
      </p:sp>
      <p:sp>
        <p:nvSpPr>
          <p:cNvPr id="11" name="Shape 7"/>
          <p:cNvSpPr/>
          <p:nvPr/>
        </p:nvSpPr>
        <p:spPr>
          <a:xfrm>
            <a:off x="571500" y="2854598"/>
            <a:ext cx="85725" cy="85725"/>
          </a:xfrm>
          <a:prstGeom prst="rect">
            <a:avLst/>
          </a:prstGeom>
          <a:solidFill>
            <a:srgbClr val="1A2B4A"/>
          </a:solidFill>
          <a:ln/>
        </p:spPr>
        <p:txBody>
          <a:bodyPr/>
          <a:lstStyle/>
          <a:p>
            <a:endParaRPr lang="en-US"/>
          </a:p>
        </p:txBody>
      </p:sp>
      <p:sp>
        <p:nvSpPr>
          <p:cNvPr id="12" name="Text 8"/>
          <p:cNvSpPr/>
          <p:nvPr/>
        </p:nvSpPr>
        <p:spPr>
          <a:xfrm>
            <a:off x="571500" y="2768873"/>
            <a:ext cx="3857625" cy="548618"/>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Program integrity and data consistency are the two most scrutinized dimensions.</a:t>
            </a:r>
            <a:endParaRPr lang="en-US" sz="1269" dirty="0"/>
          </a:p>
        </p:txBody>
      </p:sp>
      <p:sp>
        <p:nvSpPr>
          <p:cNvPr id="13" name="Shape 9"/>
          <p:cNvSpPr/>
          <p:nvPr/>
        </p:nvSpPr>
        <p:spPr>
          <a:xfrm>
            <a:off x="4714875" y="1443038"/>
            <a:ext cx="3857625" cy="3112889"/>
          </a:xfrm>
          <a:prstGeom prst="rect">
            <a:avLst/>
          </a:prstGeom>
          <a:solidFill>
            <a:srgbClr val="F5F7FA"/>
          </a:solidFill>
          <a:ln w="18288">
            <a:solidFill>
              <a:srgbClr val="1A2B4A"/>
            </a:solidFill>
            <a:prstDash val="solid"/>
          </a:ln>
        </p:spPr>
        <p:txBody>
          <a:bodyPr/>
          <a:lstStyle/>
          <a:p>
            <a:endParaRPr lang="en-US"/>
          </a:p>
        </p:txBody>
      </p:sp>
      <p:sp>
        <p:nvSpPr>
          <p:cNvPr id="14" name="Shape 10"/>
          <p:cNvSpPr/>
          <p:nvPr/>
        </p:nvSpPr>
        <p:spPr>
          <a:xfrm>
            <a:off x="4857750" y="1585913"/>
            <a:ext cx="3571875" cy="634008"/>
          </a:xfrm>
          <a:prstGeom prst="rect">
            <a:avLst/>
          </a:prstGeom>
          <a:solidFill>
            <a:srgbClr val="FFFFFF"/>
          </a:solidFill>
          <a:ln w="18288">
            <a:solidFill>
              <a:srgbClr val="1A2B4A"/>
            </a:solidFill>
            <a:prstDash val="solid"/>
          </a:ln>
        </p:spPr>
        <p:txBody>
          <a:bodyPr/>
          <a:lstStyle/>
          <a:p>
            <a:endParaRPr lang="en-US"/>
          </a:p>
        </p:txBody>
      </p:sp>
      <p:sp>
        <p:nvSpPr>
          <p:cNvPr id="15" name="Text 11"/>
          <p:cNvSpPr/>
          <p:nvPr/>
        </p:nvSpPr>
        <p:spPr>
          <a:xfrm>
            <a:off x="4943475" y="1681460"/>
            <a:ext cx="428625" cy="414338"/>
          </a:xfrm>
          <a:prstGeom prst="rect">
            <a:avLst/>
          </a:prstGeom>
          <a:noFill/>
          <a:ln/>
        </p:spPr>
        <p:txBody>
          <a:bodyPr wrap="none" lIns="0" tIns="0" rIns="0" bIns="0" rtlCol="0" anchor="t">
            <a:spAutoFit/>
          </a:bodyPr>
          <a:lstStyle/>
          <a:p>
            <a:pPr marL="0" indent="0" algn="ctr">
              <a:lnSpc>
                <a:spcPts val="3200"/>
              </a:lnSpc>
              <a:buNone/>
            </a:pPr>
            <a:r>
              <a:rPr lang="en-US" sz="2436" b="1" dirty="0">
                <a:solidFill>
                  <a:srgbClr val="C8922A"/>
                </a:solidFill>
                <a:latin typeface="Inter" pitchFamily="34" charset="0"/>
                <a:ea typeface="Inter" pitchFamily="34" charset="-122"/>
                <a:cs typeface="Inter" pitchFamily="34" charset="-120"/>
              </a:rPr>
              <a:t>1</a:t>
            </a:r>
            <a:endParaRPr lang="en-US" sz="2436" dirty="0"/>
          </a:p>
        </p:txBody>
      </p:sp>
      <p:sp>
        <p:nvSpPr>
          <p:cNvPr id="16" name="Text 12"/>
          <p:cNvSpPr/>
          <p:nvPr/>
        </p:nvSpPr>
        <p:spPr>
          <a:xfrm>
            <a:off x="5514975" y="1671638"/>
            <a:ext cx="1448395"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Data</a:t>
            </a:r>
            <a:endParaRPr lang="en-US" sz="1397" dirty="0"/>
          </a:p>
        </p:txBody>
      </p:sp>
      <p:sp>
        <p:nvSpPr>
          <p:cNvPr id="17" name="Text 13"/>
          <p:cNvSpPr/>
          <p:nvPr/>
        </p:nvSpPr>
        <p:spPr>
          <a:xfrm>
            <a:off x="5514975" y="1950244"/>
            <a:ext cx="1448395" cy="155377"/>
          </a:xfrm>
          <a:prstGeom prst="rect">
            <a:avLst/>
          </a:prstGeom>
          <a:noFill/>
          <a:ln/>
        </p:spPr>
        <p:txBody>
          <a:bodyPr wrap="none" lIns="0" tIns="0" rIns="0" bIns="0" rtlCol="0" anchor="t">
            <a:spAutoFit/>
          </a:bodyPr>
          <a:lstStyle/>
          <a:p>
            <a:pPr marL="0" indent="0" algn="l">
              <a:lnSpc>
                <a:spcPts val="1200"/>
              </a:lnSpc>
              <a:buNone/>
            </a:pPr>
            <a:r>
              <a:rPr lang="en-US" sz="942" dirty="0">
                <a:solidFill>
                  <a:srgbClr val="333333"/>
                </a:solidFill>
                <a:latin typeface="Inter" pitchFamily="34" charset="0"/>
                <a:ea typeface="Inter" pitchFamily="34" charset="-122"/>
                <a:cs typeface="Inter" pitchFamily="34" charset="-120"/>
              </a:rPr>
              <a:t>What the system shows</a:t>
            </a:r>
            <a:endParaRPr lang="en-US" sz="942" dirty="0"/>
          </a:p>
        </p:txBody>
      </p:sp>
      <p:sp>
        <p:nvSpPr>
          <p:cNvPr id="18" name="Text 14"/>
          <p:cNvSpPr/>
          <p:nvPr/>
        </p:nvSpPr>
        <p:spPr>
          <a:xfrm>
            <a:off x="6540103" y="2277070"/>
            <a:ext cx="207169" cy="276820"/>
          </a:xfrm>
          <a:prstGeom prst="rect">
            <a:avLst/>
          </a:prstGeom>
          <a:noFill/>
          <a:ln/>
        </p:spPr>
        <p:txBody>
          <a:bodyPr wrap="none" lIns="0" tIns="0" rIns="0" bIns="0" rtlCol="0" anchor="t">
            <a:spAutoFit/>
          </a:bodyPr>
          <a:lstStyle/>
          <a:p>
            <a:pPr marL="0" indent="0" algn="l">
              <a:lnSpc>
                <a:spcPts val="2200"/>
              </a:lnSpc>
              <a:buNone/>
            </a:pPr>
            <a:r>
              <a:rPr lang="en-US" sz="1602" b="1" dirty="0">
                <a:solidFill>
                  <a:srgbClr val="1A2B4A"/>
                </a:solidFill>
                <a:latin typeface="Inter" pitchFamily="34" charset="0"/>
                <a:ea typeface="Inter" pitchFamily="34" charset="-122"/>
                <a:cs typeface="Inter" pitchFamily="34" charset="-120"/>
              </a:rPr>
              <a:t>↓</a:t>
            </a:r>
            <a:endParaRPr lang="en-US" sz="1602" dirty="0"/>
          </a:p>
        </p:txBody>
      </p:sp>
      <p:sp>
        <p:nvSpPr>
          <p:cNvPr id="19" name="Shape 15"/>
          <p:cNvSpPr/>
          <p:nvPr/>
        </p:nvSpPr>
        <p:spPr>
          <a:xfrm>
            <a:off x="4857750" y="2639616"/>
            <a:ext cx="3571875" cy="634008"/>
          </a:xfrm>
          <a:prstGeom prst="rect">
            <a:avLst/>
          </a:prstGeom>
          <a:solidFill>
            <a:srgbClr val="FFFFFF"/>
          </a:solidFill>
          <a:ln w="18288">
            <a:solidFill>
              <a:srgbClr val="1A2B4A"/>
            </a:solidFill>
            <a:prstDash val="solid"/>
          </a:ln>
        </p:spPr>
        <p:txBody>
          <a:bodyPr/>
          <a:lstStyle/>
          <a:p>
            <a:endParaRPr lang="en-US"/>
          </a:p>
        </p:txBody>
      </p:sp>
      <p:sp>
        <p:nvSpPr>
          <p:cNvPr id="20" name="Text 16"/>
          <p:cNvSpPr/>
          <p:nvPr/>
        </p:nvSpPr>
        <p:spPr>
          <a:xfrm>
            <a:off x="4943475" y="2735163"/>
            <a:ext cx="428625" cy="414338"/>
          </a:xfrm>
          <a:prstGeom prst="rect">
            <a:avLst/>
          </a:prstGeom>
          <a:noFill/>
          <a:ln/>
        </p:spPr>
        <p:txBody>
          <a:bodyPr wrap="none" lIns="0" tIns="0" rIns="0" bIns="0" rtlCol="0" anchor="t">
            <a:spAutoFit/>
          </a:bodyPr>
          <a:lstStyle/>
          <a:p>
            <a:pPr marL="0" indent="0" algn="ctr">
              <a:lnSpc>
                <a:spcPts val="3200"/>
              </a:lnSpc>
              <a:buNone/>
            </a:pPr>
            <a:r>
              <a:rPr lang="en-US" sz="2436" b="1" dirty="0">
                <a:solidFill>
                  <a:srgbClr val="C8922A"/>
                </a:solidFill>
                <a:latin typeface="Inter" pitchFamily="34" charset="0"/>
                <a:ea typeface="Inter" pitchFamily="34" charset="-122"/>
                <a:cs typeface="Inter" pitchFamily="34" charset="-120"/>
              </a:rPr>
              <a:t>2</a:t>
            </a:r>
            <a:endParaRPr lang="en-US" sz="2436" dirty="0"/>
          </a:p>
        </p:txBody>
      </p:sp>
      <p:sp>
        <p:nvSpPr>
          <p:cNvPr id="21" name="Text 17"/>
          <p:cNvSpPr/>
          <p:nvPr/>
        </p:nvSpPr>
        <p:spPr>
          <a:xfrm>
            <a:off x="5514975" y="2725341"/>
            <a:ext cx="1503759"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Documentation</a:t>
            </a:r>
            <a:endParaRPr lang="en-US" sz="1397" dirty="0"/>
          </a:p>
        </p:txBody>
      </p:sp>
      <p:sp>
        <p:nvSpPr>
          <p:cNvPr id="22" name="Text 18"/>
          <p:cNvSpPr/>
          <p:nvPr/>
        </p:nvSpPr>
        <p:spPr>
          <a:xfrm>
            <a:off x="5514975" y="3003947"/>
            <a:ext cx="1503759" cy="155377"/>
          </a:xfrm>
          <a:prstGeom prst="rect">
            <a:avLst/>
          </a:prstGeom>
          <a:noFill/>
          <a:ln/>
        </p:spPr>
        <p:txBody>
          <a:bodyPr wrap="none" lIns="0" tIns="0" rIns="0" bIns="0" rtlCol="0" anchor="t">
            <a:spAutoFit/>
          </a:bodyPr>
          <a:lstStyle/>
          <a:p>
            <a:pPr marL="0" indent="0" algn="l">
              <a:lnSpc>
                <a:spcPts val="1200"/>
              </a:lnSpc>
              <a:buNone/>
            </a:pPr>
            <a:r>
              <a:rPr lang="en-US" sz="942" dirty="0">
                <a:solidFill>
                  <a:srgbClr val="333333"/>
                </a:solidFill>
                <a:latin typeface="Inter" pitchFamily="34" charset="0"/>
                <a:ea typeface="Inter" pitchFamily="34" charset="-122"/>
                <a:cs typeface="Inter" pitchFamily="34" charset="-120"/>
              </a:rPr>
              <a:t>What records support</a:t>
            </a:r>
            <a:endParaRPr lang="en-US" sz="942" dirty="0"/>
          </a:p>
        </p:txBody>
      </p:sp>
      <p:sp>
        <p:nvSpPr>
          <p:cNvPr id="23" name="Text 19"/>
          <p:cNvSpPr/>
          <p:nvPr/>
        </p:nvSpPr>
        <p:spPr>
          <a:xfrm>
            <a:off x="6540103" y="3330773"/>
            <a:ext cx="207169" cy="276820"/>
          </a:xfrm>
          <a:prstGeom prst="rect">
            <a:avLst/>
          </a:prstGeom>
          <a:noFill/>
          <a:ln/>
        </p:spPr>
        <p:txBody>
          <a:bodyPr wrap="none" lIns="0" tIns="0" rIns="0" bIns="0" rtlCol="0" anchor="t">
            <a:spAutoFit/>
          </a:bodyPr>
          <a:lstStyle/>
          <a:p>
            <a:pPr marL="0" indent="0" algn="l">
              <a:lnSpc>
                <a:spcPts val="2200"/>
              </a:lnSpc>
              <a:buNone/>
            </a:pPr>
            <a:r>
              <a:rPr lang="en-US" sz="1602" b="1" dirty="0">
                <a:solidFill>
                  <a:srgbClr val="1A2B4A"/>
                </a:solidFill>
                <a:latin typeface="Inter" pitchFamily="34" charset="0"/>
                <a:ea typeface="Inter" pitchFamily="34" charset="-122"/>
                <a:cs typeface="Inter" pitchFamily="34" charset="-120"/>
              </a:rPr>
              <a:t>↓</a:t>
            </a:r>
            <a:endParaRPr lang="en-US" sz="1602" dirty="0"/>
          </a:p>
        </p:txBody>
      </p:sp>
      <p:sp>
        <p:nvSpPr>
          <p:cNvPr id="24" name="Shape 20"/>
          <p:cNvSpPr/>
          <p:nvPr/>
        </p:nvSpPr>
        <p:spPr>
          <a:xfrm>
            <a:off x="4857750" y="3693319"/>
            <a:ext cx="3571875" cy="634008"/>
          </a:xfrm>
          <a:prstGeom prst="rect">
            <a:avLst/>
          </a:prstGeom>
          <a:solidFill>
            <a:srgbClr val="FFFFFF"/>
          </a:solidFill>
          <a:ln w="18288">
            <a:solidFill>
              <a:srgbClr val="1A2B4A"/>
            </a:solidFill>
            <a:prstDash val="solid"/>
          </a:ln>
        </p:spPr>
        <p:txBody>
          <a:bodyPr/>
          <a:lstStyle/>
          <a:p>
            <a:endParaRPr lang="en-US"/>
          </a:p>
        </p:txBody>
      </p:sp>
      <p:sp>
        <p:nvSpPr>
          <p:cNvPr id="25" name="Text 21"/>
          <p:cNvSpPr/>
          <p:nvPr/>
        </p:nvSpPr>
        <p:spPr>
          <a:xfrm>
            <a:off x="4943475" y="3788866"/>
            <a:ext cx="428625" cy="414338"/>
          </a:xfrm>
          <a:prstGeom prst="rect">
            <a:avLst/>
          </a:prstGeom>
          <a:noFill/>
          <a:ln/>
        </p:spPr>
        <p:txBody>
          <a:bodyPr wrap="none" lIns="0" tIns="0" rIns="0" bIns="0" rtlCol="0" anchor="t">
            <a:spAutoFit/>
          </a:bodyPr>
          <a:lstStyle/>
          <a:p>
            <a:pPr marL="0" indent="0" algn="ctr">
              <a:lnSpc>
                <a:spcPts val="3200"/>
              </a:lnSpc>
              <a:buNone/>
            </a:pPr>
            <a:r>
              <a:rPr lang="en-US" sz="2436" b="1" dirty="0">
                <a:solidFill>
                  <a:srgbClr val="C8922A"/>
                </a:solidFill>
                <a:latin typeface="Inter" pitchFamily="34" charset="0"/>
                <a:ea typeface="Inter" pitchFamily="34" charset="-122"/>
                <a:cs typeface="Inter" pitchFamily="34" charset="-120"/>
              </a:rPr>
              <a:t>3</a:t>
            </a:r>
            <a:endParaRPr lang="en-US" sz="2436" dirty="0"/>
          </a:p>
        </p:txBody>
      </p:sp>
      <p:sp>
        <p:nvSpPr>
          <p:cNvPr id="26" name="Text 22"/>
          <p:cNvSpPr/>
          <p:nvPr/>
        </p:nvSpPr>
        <p:spPr>
          <a:xfrm>
            <a:off x="5514975" y="3779044"/>
            <a:ext cx="1468041"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Practice</a:t>
            </a:r>
            <a:endParaRPr lang="en-US" sz="1397" dirty="0"/>
          </a:p>
        </p:txBody>
      </p:sp>
      <p:sp>
        <p:nvSpPr>
          <p:cNvPr id="27" name="Text 23"/>
          <p:cNvSpPr/>
          <p:nvPr/>
        </p:nvSpPr>
        <p:spPr>
          <a:xfrm>
            <a:off x="5514975" y="4057650"/>
            <a:ext cx="1468041" cy="155377"/>
          </a:xfrm>
          <a:prstGeom prst="rect">
            <a:avLst/>
          </a:prstGeom>
          <a:noFill/>
          <a:ln/>
        </p:spPr>
        <p:txBody>
          <a:bodyPr wrap="none" lIns="0" tIns="0" rIns="0" bIns="0" rtlCol="0" anchor="t">
            <a:spAutoFit/>
          </a:bodyPr>
          <a:lstStyle/>
          <a:p>
            <a:pPr marL="0" indent="0" algn="l">
              <a:lnSpc>
                <a:spcPts val="1200"/>
              </a:lnSpc>
              <a:buNone/>
            </a:pPr>
            <a:r>
              <a:rPr lang="en-US" sz="942" dirty="0">
                <a:solidFill>
                  <a:srgbClr val="333333"/>
                </a:solidFill>
                <a:latin typeface="Inter" pitchFamily="34" charset="0"/>
                <a:ea typeface="Inter" pitchFamily="34" charset="-122"/>
                <a:cs typeface="Inter" pitchFamily="34" charset="-120"/>
              </a:rPr>
              <a:t>What actually happened</a:t>
            </a:r>
            <a:endParaRPr lang="en-US" sz="942"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Five Things to Remember When You Leave Today</a:t>
            </a:r>
            <a:endParaRPr lang="en-US" sz="2436" dirty="0"/>
          </a:p>
        </p:txBody>
      </p:sp>
      <p:sp>
        <p:nvSpPr>
          <p:cNvPr id="7" name="Text 3"/>
          <p:cNvSpPr/>
          <p:nvPr/>
        </p:nvSpPr>
        <p:spPr>
          <a:xfrm>
            <a:off x="571500" y="1680177"/>
            <a:ext cx="428625" cy="314325"/>
          </a:xfrm>
          <a:prstGeom prst="rect">
            <a:avLst/>
          </a:prstGeom>
          <a:noFill/>
          <a:ln/>
        </p:spPr>
        <p:txBody>
          <a:bodyPr wrap="none" lIns="0" tIns="34036" rIns="0" bIns="0" rtlCol="0" anchor="t">
            <a:spAutoFit/>
          </a:bodyPr>
          <a:lstStyle/>
          <a:p>
            <a:pPr marL="0" indent="0" algn="r">
              <a:lnSpc>
                <a:spcPts val="2300"/>
              </a:lnSpc>
              <a:buNone/>
            </a:pPr>
            <a:r>
              <a:rPr lang="en-US" sz="2016" b="1" dirty="0">
                <a:solidFill>
                  <a:srgbClr val="C8922A"/>
                </a:solidFill>
                <a:latin typeface="Inter" pitchFamily="34" charset="0"/>
                <a:ea typeface="Inter" pitchFamily="34" charset="-122"/>
                <a:cs typeface="Inter" pitchFamily="34" charset="-120"/>
              </a:rPr>
              <a:t>01</a:t>
            </a:r>
            <a:endParaRPr lang="en-US" sz="2016" dirty="0"/>
          </a:p>
        </p:txBody>
      </p:sp>
      <p:sp>
        <p:nvSpPr>
          <p:cNvPr id="8" name="Text 4"/>
          <p:cNvSpPr/>
          <p:nvPr/>
        </p:nvSpPr>
        <p:spPr>
          <a:xfrm>
            <a:off x="1214438" y="1680177"/>
            <a:ext cx="5213152"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Know your claim basis</a:t>
            </a:r>
            <a:endParaRPr lang="en-US" sz="1397" dirty="0"/>
          </a:p>
        </p:txBody>
      </p:sp>
      <p:sp>
        <p:nvSpPr>
          <p:cNvPr id="9" name="Text 5"/>
          <p:cNvSpPr/>
          <p:nvPr/>
        </p:nvSpPr>
        <p:spPr>
          <a:xfrm>
            <a:off x="1214438" y="1951639"/>
            <a:ext cx="5213152" cy="220005"/>
          </a:xfrm>
          <a:prstGeom prst="rect">
            <a:avLst/>
          </a:prstGeom>
          <a:noFill/>
          <a:ln/>
        </p:spPr>
        <p:txBody>
          <a:bodyPr wrap="none" lIns="0" tIns="0" rIns="0" bIns="0" rtlCol="0" anchor="t">
            <a:spAutoFit/>
          </a:bodyPr>
          <a:lstStyle/>
          <a:p>
            <a:pPr marL="0" indent="0" algn="l">
              <a:lnSpc>
                <a:spcPts val="1700"/>
              </a:lnSpc>
              <a:buNone/>
            </a:pPr>
            <a:r>
              <a:rPr lang="en-US" sz="1159" dirty="0">
                <a:solidFill>
                  <a:srgbClr val="333333"/>
                </a:solidFill>
                <a:latin typeface="Inter" pitchFamily="34" charset="0"/>
                <a:ea typeface="Inter" pitchFamily="34" charset="-122"/>
                <a:cs typeface="Inter" pitchFamily="34" charset="-120"/>
              </a:rPr>
              <a:t>Progress vs. completion must be clearly identified for every 23a claim.</a:t>
            </a:r>
            <a:endParaRPr lang="en-US" sz="1159" dirty="0"/>
          </a:p>
        </p:txBody>
      </p:sp>
      <p:sp>
        <p:nvSpPr>
          <p:cNvPr id="10" name="Text 6"/>
          <p:cNvSpPr/>
          <p:nvPr/>
        </p:nvSpPr>
        <p:spPr>
          <a:xfrm>
            <a:off x="571500" y="2343094"/>
            <a:ext cx="428625" cy="314325"/>
          </a:xfrm>
          <a:prstGeom prst="rect">
            <a:avLst/>
          </a:prstGeom>
          <a:noFill/>
          <a:ln/>
        </p:spPr>
        <p:txBody>
          <a:bodyPr wrap="none" lIns="0" tIns="34036" rIns="0" bIns="0" rtlCol="0" anchor="t">
            <a:spAutoFit/>
          </a:bodyPr>
          <a:lstStyle/>
          <a:p>
            <a:pPr marL="0" indent="0" algn="r">
              <a:lnSpc>
                <a:spcPts val="2300"/>
              </a:lnSpc>
              <a:buNone/>
            </a:pPr>
            <a:r>
              <a:rPr lang="en-US" sz="2016" b="1" dirty="0">
                <a:solidFill>
                  <a:srgbClr val="C8922A"/>
                </a:solidFill>
                <a:latin typeface="Inter" pitchFamily="34" charset="0"/>
                <a:ea typeface="Inter" pitchFamily="34" charset="-122"/>
                <a:cs typeface="Inter" pitchFamily="34" charset="-120"/>
              </a:rPr>
              <a:t>02</a:t>
            </a:r>
            <a:endParaRPr lang="en-US" sz="2016" dirty="0"/>
          </a:p>
        </p:txBody>
      </p:sp>
      <p:sp>
        <p:nvSpPr>
          <p:cNvPr id="11" name="Text 7"/>
          <p:cNvSpPr/>
          <p:nvPr/>
        </p:nvSpPr>
        <p:spPr>
          <a:xfrm>
            <a:off x="1214438" y="2343094"/>
            <a:ext cx="3614738"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Attendance drives funding</a:t>
            </a:r>
            <a:endParaRPr lang="en-US" sz="1397" dirty="0"/>
          </a:p>
        </p:txBody>
      </p:sp>
      <p:sp>
        <p:nvSpPr>
          <p:cNvPr id="12" name="Text 8"/>
          <p:cNvSpPr/>
          <p:nvPr/>
        </p:nvSpPr>
        <p:spPr>
          <a:xfrm>
            <a:off x="1214438" y="2614557"/>
            <a:ext cx="3614738" cy="220005"/>
          </a:xfrm>
          <a:prstGeom prst="rect">
            <a:avLst/>
          </a:prstGeom>
          <a:noFill/>
          <a:ln/>
        </p:spPr>
        <p:txBody>
          <a:bodyPr wrap="none" lIns="0" tIns="0" rIns="0" bIns="0" rtlCol="0" anchor="t">
            <a:spAutoFit/>
          </a:bodyPr>
          <a:lstStyle/>
          <a:p>
            <a:pPr marL="0" indent="0" algn="l">
              <a:lnSpc>
                <a:spcPts val="1700"/>
              </a:lnSpc>
              <a:buNone/>
            </a:pPr>
            <a:r>
              <a:rPr lang="en-US" sz="1159" dirty="0">
                <a:solidFill>
                  <a:srgbClr val="333333"/>
                </a:solidFill>
                <a:latin typeface="Inter" pitchFamily="34" charset="0"/>
                <a:ea typeface="Inter" pitchFamily="34" charset="-122"/>
                <a:cs typeface="Inter" pitchFamily="34" charset="-120"/>
              </a:rPr>
              <a:t>Every day matters; 75% is a hard daily threshold.</a:t>
            </a:r>
            <a:endParaRPr lang="en-US" sz="1159" dirty="0"/>
          </a:p>
        </p:txBody>
      </p:sp>
      <p:sp>
        <p:nvSpPr>
          <p:cNvPr id="13" name="Text 9"/>
          <p:cNvSpPr/>
          <p:nvPr/>
        </p:nvSpPr>
        <p:spPr>
          <a:xfrm>
            <a:off x="571500" y="3006012"/>
            <a:ext cx="428625" cy="314325"/>
          </a:xfrm>
          <a:prstGeom prst="rect">
            <a:avLst/>
          </a:prstGeom>
          <a:noFill/>
          <a:ln/>
        </p:spPr>
        <p:txBody>
          <a:bodyPr wrap="none" lIns="0" tIns="34036" rIns="0" bIns="0" rtlCol="0" anchor="t">
            <a:spAutoFit/>
          </a:bodyPr>
          <a:lstStyle/>
          <a:p>
            <a:pPr marL="0" indent="0" algn="r">
              <a:lnSpc>
                <a:spcPts val="2300"/>
              </a:lnSpc>
              <a:buNone/>
            </a:pPr>
            <a:r>
              <a:rPr lang="en-US" sz="2016" b="1" dirty="0">
                <a:solidFill>
                  <a:srgbClr val="C8922A"/>
                </a:solidFill>
                <a:latin typeface="Inter" pitchFamily="34" charset="0"/>
                <a:ea typeface="Inter" pitchFamily="34" charset="-122"/>
                <a:cs typeface="Inter" pitchFamily="34" charset="-120"/>
              </a:rPr>
              <a:t>03</a:t>
            </a:r>
            <a:endParaRPr lang="en-US" sz="2016" dirty="0"/>
          </a:p>
        </p:txBody>
      </p:sp>
      <p:sp>
        <p:nvSpPr>
          <p:cNvPr id="14" name="Text 10"/>
          <p:cNvSpPr/>
          <p:nvPr/>
        </p:nvSpPr>
        <p:spPr>
          <a:xfrm>
            <a:off x="1214438" y="3006012"/>
            <a:ext cx="4930973"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Documentation matters</a:t>
            </a:r>
            <a:endParaRPr lang="en-US" sz="1397" dirty="0"/>
          </a:p>
        </p:txBody>
      </p:sp>
      <p:sp>
        <p:nvSpPr>
          <p:cNvPr id="15" name="Text 11"/>
          <p:cNvSpPr/>
          <p:nvPr/>
        </p:nvSpPr>
        <p:spPr>
          <a:xfrm>
            <a:off x="1214438" y="3277474"/>
            <a:ext cx="4930973" cy="220005"/>
          </a:xfrm>
          <a:prstGeom prst="rect">
            <a:avLst/>
          </a:prstGeom>
          <a:noFill/>
          <a:ln/>
        </p:spPr>
        <p:txBody>
          <a:bodyPr wrap="none" lIns="0" tIns="0" rIns="0" bIns="0" rtlCol="0" anchor="t">
            <a:spAutoFit/>
          </a:bodyPr>
          <a:lstStyle/>
          <a:p>
            <a:pPr marL="0" indent="0" algn="l">
              <a:lnSpc>
                <a:spcPts val="1700"/>
              </a:lnSpc>
              <a:buNone/>
            </a:pPr>
            <a:r>
              <a:rPr lang="en-US" sz="1159" dirty="0">
                <a:solidFill>
                  <a:srgbClr val="333333"/>
                </a:solidFill>
                <a:latin typeface="Inter" pitchFamily="34" charset="0"/>
                <a:ea typeface="Inter" pitchFamily="34" charset="-122"/>
                <a:cs typeface="Inter" pitchFamily="34" charset="-120"/>
              </a:rPr>
              <a:t>System outputs are not sufficient; underlying records are required.</a:t>
            </a:r>
            <a:endParaRPr lang="en-US" sz="1159" dirty="0"/>
          </a:p>
        </p:txBody>
      </p:sp>
      <p:sp>
        <p:nvSpPr>
          <p:cNvPr id="16" name="Text 12"/>
          <p:cNvSpPr/>
          <p:nvPr/>
        </p:nvSpPr>
        <p:spPr>
          <a:xfrm>
            <a:off x="571500" y="3668930"/>
            <a:ext cx="428625" cy="314325"/>
          </a:xfrm>
          <a:prstGeom prst="rect">
            <a:avLst/>
          </a:prstGeom>
          <a:noFill/>
          <a:ln/>
        </p:spPr>
        <p:txBody>
          <a:bodyPr wrap="none" lIns="0" tIns="34036" rIns="0" bIns="0" rtlCol="0" anchor="t">
            <a:spAutoFit/>
          </a:bodyPr>
          <a:lstStyle/>
          <a:p>
            <a:pPr marL="0" indent="0" algn="r">
              <a:lnSpc>
                <a:spcPts val="2300"/>
              </a:lnSpc>
              <a:buNone/>
            </a:pPr>
            <a:r>
              <a:rPr lang="en-US" sz="2016" b="1" dirty="0">
                <a:solidFill>
                  <a:srgbClr val="C8922A"/>
                </a:solidFill>
                <a:latin typeface="Inter" pitchFamily="34" charset="0"/>
                <a:ea typeface="Inter" pitchFamily="34" charset="-122"/>
                <a:cs typeface="Inter" pitchFamily="34" charset="-120"/>
              </a:rPr>
              <a:t>04</a:t>
            </a:r>
            <a:endParaRPr lang="en-US" sz="2016" dirty="0"/>
          </a:p>
        </p:txBody>
      </p:sp>
      <p:sp>
        <p:nvSpPr>
          <p:cNvPr id="17" name="Text 13"/>
          <p:cNvSpPr/>
          <p:nvPr/>
        </p:nvSpPr>
        <p:spPr>
          <a:xfrm>
            <a:off x="1214438" y="3668930"/>
            <a:ext cx="3968353"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Systems lag the law</a:t>
            </a:r>
            <a:endParaRPr lang="en-US" sz="1397" dirty="0"/>
          </a:p>
        </p:txBody>
      </p:sp>
      <p:sp>
        <p:nvSpPr>
          <p:cNvPr id="18" name="Text 14"/>
          <p:cNvSpPr/>
          <p:nvPr/>
        </p:nvSpPr>
        <p:spPr>
          <a:xfrm>
            <a:off x="1214438" y="3940392"/>
            <a:ext cx="3968353" cy="220005"/>
          </a:xfrm>
          <a:prstGeom prst="rect">
            <a:avLst/>
          </a:prstGeom>
          <a:noFill/>
          <a:ln/>
        </p:spPr>
        <p:txBody>
          <a:bodyPr wrap="none" lIns="0" tIns="0" rIns="0" bIns="0" rtlCol="0" anchor="t">
            <a:spAutoFit/>
          </a:bodyPr>
          <a:lstStyle/>
          <a:p>
            <a:pPr marL="0" indent="0" algn="l">
              <a:lnSpc>
                <a:spcPts val="1700"/>
              </a:lnSpc>
              <a:buNone/>
            </a:pPr>
            <a:r>
              <a:rPr lang="en-US" sz="1159" dirty="0">
                <a:solidFill>
                  <a:srgbClr val="333333"/>
                </a:solidFill>
                <a:latin typeface="Inter" pitchFamily="34" charset="0"/>
                <a:ea typeface="Inter" pitchFamily="34" charset="-122"/>
                <a:cs typeface="Inter" pitchFamily="34" charset="-120"/>
              </a:rPr>
              <a:t>CEPI delays do not change your statutory obligations.</a:t>
            </a:r>
            <a:endParaRPr lang="en-US" sz="1159" dirty="0"/>
          </a:p>
        </p:txBody>
      </p:sp>
      <p:sp>
        <p:nvSpPr>
          <p:cNvPr id="19" name="Text 15"/>
          <p:cNvSpPr/>
          <p:nvPr/>
        </p:nvSpPr>
        <p:spPr>
          <a:xfrm>
            <a:off x="571500" y="4331847"/>
            <a:ext cx="428625" cy="314325"/>
          </a:xfrm>
          <a:prstGeom prst="rect">
            <a:avLst/>
          </a:prstGeom>
          <a:noFill/>
          <a:ln/>
        </p:spPr>
        <p:txBody>
          <a:bodyPr wrap="none" lIns="0" tIns="34036" rIns="0" bIns="0" rtlCol="0" anchor="t">
            <a:spAutoFit/>
          </a:bodyPr>
          <a:lstStyle/>
          <a:p>
            <a:pPr marL="0" indent="0" algn="r">
              <a:lnSpc>
                <a:spcPts val="2300"/>
              </a:lnSpc>
              <a:buNone/>
            </a:pPr>
            <a:r>
              <a:rPr lang="en-US" sz="2016" b="1" dirty="0">
                <a:solidFill>
                  <a:srgbClr val="C8922A"/>
                </a:solidFill>
                <a:latin typeface="Inter" pitchFamily="34" charset="0"/>
                <a:ea typeface="Inter" pitchFamily="34" charset="-122"/>
                <a:cs typeface="Inter" pitchFamily="34" charset="-120"/>
              </a:rPr>
              <a:t>05</a:t>
            </a:r>
            <a:endParaRPr lang="en-US" sz="2016" dirty="0"/>
          </a:p>
        </p:txBody>
      </p:sp>
      <p:sp>
        <p:nvSpPr>
          <p:cNvPr id="20" name="Text 16"/>
          <p:cNvSpPr/>
          <p:nvPr/>
        </p:nvSpPr>
        <p:spPr>
          <a:xfrm>
            <a:off x="1214438" y="4331847"/>
            <a:ext cx="4268391" cy="242888"/>
          </a:xfrm>
          <a:prstGeom prst="rect">
            <a:avLst/>
          </a:prstGeom>
          <a:noFill/>
          <a:ln/>
        </p:spPr>
        <p:txBody>
          <a:bodyPr wrap="none" lIns="0" tIns="0" rIns="0" bIns="0" rtlCol="0" anchor="t">
            <a:spAutoFit/>
          </a:bodyPr>
          <a:lstStyle/>
          <a:p>
            <a:pPr marL="0" indent="0" algn="l">
              <a:lnSpc>
                <a:spcPts val="1900"/>
              </a:lnSpc>
              <a:buNone/>
            </a:pPr>
            <a:r>
              <a:rPr lang="en-US" sz="1397" b="1" dirty="0">
                <a:solidFill>
                  <a:srgbClr val="1A2B4A"/>
                </a:solidFill>
                <a:latin typeface="Inter" pitchFamily="34" charset="0"/>
                <a:ea typeface="Inter" pitchFamily="34" charset="-122"/>
                <a:cs typeface="Inter" pitchFamily="34" charset="-120"/>
              </a:rPr>
              <a:t>Follow the statute</a:t>
            </a:r>
            <a:endParaRPr lang="en-US" sz="1397" dirty="0"/>
          </a:p>
        </p:txBody>
      </p:sp>
      <p:sp>
        <p:nvSpPr>
          <p:cNvPr id="21" name="Text 17"/>
          <p:cNvSpPr/>
          <p:nvPr/>
        </p:nvSpPr>
        <p:spPr>
          <a:xfrm>
            <a:off x="1214438" y="4603310"/>
            <a:ext cx="4268391" cy="220005"/>
          </a:xfrm>
          <a:prstGeom prst="rect">
            <a:avLst/>
          </a:prstGeom>
          <a:noFill/>
          <a:ln/>
        </p:spPr>
        <p:txBody>
          <a:bodyPr wrap="none" lIns="0" tIns="0" rIns="0" bIns="0" rtlCol="0" anchor="t">
            <a:spAutoFit/>
          </a:bodyPr>
          <a:lstStyle/>
          <a:p>
            <a:pPr marL="0" indent="0" algn="l">
              <a:lnSpc>
                <a:spcPts val="1700"/>
              </a:lnSpc>
              <a:buNone/>
            </a:pPr>
            <a:r>
              <a:rPr lang="en-US" sz="1159" dirty="0">
                <a:solidFill>
                  <a:srgbClr val="333333"/>
                </a:solidFill>
                <a:latin typeface="Inter" pitchFamily="34" charset="0"/>
                <a:ea typeface="Inter" pitchFamily="34" charset="-122"/>
                <a:cs typeface="Inter" pitchFamily="34" charset="-120"/>
              </a:rPr>
              <a:t>When in doubt, go back to the actual language of the law.</a:t>
            </a:r>
            <a:endParaRPr lang="en-US" sz="1159"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1939528" y="1342327"/>
            <a:ext cx="5264944" cy="548618"/>
          </a:xfrm>
          <a:prstGeom prst="rect">
            <a:avLst/>
          </a:prstGeom>
          <a:noFill/>
          <a:ln/>
        </p:spPr>
        <p:txBody>
          <a:bodyPr wrap="none" lIns="0" tIns="0" rIns="0" bIns="0" rtlCol="0" anchor="t">
            <a:spAutoFit/>
          </a:bodyPr>
          <a:lstStyle/>
          <a:p>
            <a:pPr marL="0" indent="0" algn="ctr">
              <a:lnSpc>
                <a:spcPts val="4300"/>
              </a:lnSpc>
              <a:buNone/>
            </a:pPr>
            <a:r>
              <a:rPr lang="en-US" sz="3294" b="1" dirty="0">
                <a:solidFill>
                  <a:srgbClr val="FFFFFF"/>
                </a:solidFill>
                <a:latin typeface="Inter" pitchFamily="34" charset="0"/>
                <a:ea typeface="Inter" pitchFamily="34" charset="-122"/>
                <a:cs typeface="Inter" pitchFamily="34" charset="-120"/>
              </a:rPr>
              <a:t>Questions &amp; Discussion</a:t>
            </a:r>
            <a:endParaRPr lang="en-US" sz="3294" dirty="0"/>
          </a:p>
        </p:txBody>
      </p:sp>
      <p:sp>
        <p:nvSpPr>
          <p:cNvPr id="5" name="Text 1"/>
          <p:cNvSpPr/>
          <p:nvPr/>
        </p:nvSpPr>
        <p:spPr>
          <a:xfrm>
            <a:off x="3436144" y="2433870"/>
            <a:ext cx="2271713" cy="731509"/>
          </a:xfrm>
          <a:prstGeom prst="rect">
            <a:avLst/>
          </a:prstGeom>
          <a:noFill/>
          <a:ln/>
        </p:spPr>
        <p:txBody>
          <a:bodyPr wrap="square" lIns="0" tIns="0" rIns="0" bIns="0" rtlCol="0" anchor="t">
            <a:spAutoFit/>
          </a:bodyPr>
          <a:lstStyle/>
          <a:p>
            <a:pPr marL="0" indent="0" algn="ctr">
              <a:lnSpc>
                <a:spcPts val="2900"/>
              </a:lnSpc>
              <a:buNone/>
            </a:pPr>
            <a:r>
              <a:rPr lang="en-US" sz="1704" dirty="0">
                <a:solidFill>
                  <a:srgbClr val="FFFFFF"/>
                </a:solidFill>
                <a:latin typeface="Inter" pitchFamily="34" charset="0"/>
                <a:ea typeface="Inter" pitchFamily="34" charset="-122"/>
                <a:cs typeface="Inter" pitchFamily="34" charset="-120"/>
              </a:rPr>
              <a:t>Brian Ciloski, MDE
Jessica Beagle, MDE</a:t>
            </a:r>
            <a:endParaRPr lang="en-US" sz="1704" dirty="0"/>
          </a:p>
        </p:txBody>
      </p:sp>
      <p:sp>
        <p:nvSpPr>
          <p:cNvPr id="6" name="Text 2"/>
          <p:cNvSpPr/>
          <p:nvPr/>
        </p:nvSpPr>
        <p:spPr>
          <a:xfrm>
            <a:off x="2283321" y="3594004"/>
            <a:ext cx="4577358" cy="207169"/>
          </a:xfrm>
          <a:prstGeom prst="rect">
            <a:avLst/>
          </a:prstGeom>
          <a:noFill/>
          <a:ln/>
        </p:spPr>
        <p:txBody>
          <a:bodyPr wrap="none" lIns="0" tIns="0" rIns="0" bIns="0" rtlCol="0" anchor="t">
            <a:spAutoFit/>
          </a:bodyPr>
          <a:lstStyle/>
          <a:p>
            <a:pPr marL="0" indent="0" algn="ctr">
              <a:lnSpc>
                <a:spcPts val="1600"/>
              </a:lnSpc>
              <a:buNone/>
            </a:pPr>
            <a:r>
              <a:rPr lang="en-US" sz="1269" i="1" dirty="0">
                <a:solidFill>
                  <a:srgbClr val="C8922A"/>
                </a:solidFill>
                <a:latin typeface="Inter" pitchFamily="34" charset="0"/>
                <a:ea typeface="Inter" pitchFamily="34" charset="-122"/>
                <a:cs typeface="Inter" pitchFamily="34" charset="-120"/>
              </a:rPr>
              <a:t>Thank you for your time and commitment to compliance.</a:t>
            </a:r>
            <a:endParaRPr lang="en-US" sz="1269"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6677620" y="285750"/>
            <a:ext cx="1894880" cy="1714500"/>
          </a:xfrm>
          <a:prstGeom prst="rect">
            <a:avLst/>
          </a:prstGeom>
          <a:noFill/>
          <a:ln/>
        </p:spPr>
        <p:txBody>
          <a:bodyPr wrap="none" lIns="0" tIns="0" rIns="0" bIns="0" rtlCol="0" anchor="t">
            <a:spAutoFit/>
          </a:bodyPr>
          <a:lstStyle/>
          <a:p>
            <a:pPr marL="0" indent="0" algn="l">
              <a:lnSpc>
                <a:spcPts val="13500"/>
              </a:lnSpc>
              <a:buNone/>
            </a:pPr>
            <a:r>
              <a:rPr lang="en-US" sz="12436" b="1" dirty="0">
                <a:solidFill>
                  <a:srgbClr val="C8922A">
                    <a:alpha val="15000"/>
                  </a:srgbClr>
                </a:solidFill>
                <a:latin typeface="Inter" pitchFamily="34" charset="0"/>
                <a:ea typeface="Inter" pitchFamily="34" charset="-122"/>
                <a:cs typeface="Inter" pitchFamily="34" charset="-120"/>
              </a:rPr>
              <a:t>01</a:t>
            </a:r>
            <a:endParaRPr lang="en-US" sz="12436" dirty="0"/>
          </a:p>
        </p:txBody>
      </p:sp>
      <p:sp>
        <p:nvSpPr>
          <p:cNvPr id="5" name="Text 1"/>
          <p:cNvSpPr/>
          <p:nvPr/>
        </p:nvSpPr>
        <p:spPr>
          <a:xfrm>
            <a:off x="857250" y="2251900"/>
            <a:ext cx="5715000" cy="548618"/>
          </a:xfrm>
          <a:prstGeom prst="rect">
            <a:avLst/>
          </a:prstGeom>
          <a:noFill/>
          <a:ln/>
        </p:spPr>
        <p:txBody>
          <a:bodyPr wrap="none" lIns="0" tIns="0" rIns="0" bIns="0" rtlCol="0" anchor="t">
            <a:spAutoFit/>
          </a:bodyPr>
          <a:lstStyle/>
          <a:p>
            <a:pPr marL="0" indent="0" algn="l">
              <a:lnSpc>
                <a:spcPts val="4300"/>
              </a:lnSpc>
              <a:buNone/>
            </a:pPr>
            <a:r>
              <a:rPr lang="en-US" sz="3294" b="1" dirty="0">
                <a:solidFill>
                  <a:srgbClr val="FFFFFF"/>
                </a:solidFill>
                <a:latin typeface="Inter" pitchFamily="34" charset="0"/>
                <a:ea typeface="Inter" pitchFamily="34" charset="-122"/>
                <a:cs typeface="Inter" pitchFamily="34" charset="-120"/>
              </a:rPr>
              <a:t>Why This Year Matters</a:t>
            </a:r>
            <a:endParaRPr lang="en-US" sz="3294" dirty="0"/>
          </a:p>
        </p:txBody>
      </p:sp>
      <p:sp>
        <p:nvSpPr>
          <p:cNvPr id="6" name="Text 2"/>
          <p:cNvSpPr/>
          <p:nvPr/>
        </p:nvSpPr>
        <p:spPr>
          <a:xfrm>
            <a:off x="857250" y="2943392"/>
            <a:ext cx="5715000" cy="276820"/>
          </a:xfrm>
          <a:prstGeom prst="rect">
            <a:avLst/>
          </a:prstGeom>
          <a:noFill/>
          <a:ln/>
        </p:spPr>
        <p:txBody>
          <a:bodyPr wrap="none" lIns="0" tIns="0" rIns="0" bIns="0" rtlCol="0" anchor="t">
            <a:spAutoFit/>
          </a:bodyPr>
          <a:lstStyle/>
          <a:p>
            <a:pPr marL="0" indent="0" algn="l">
              <a:lnSpc>
                <a:spcPts val="2200"/>
              </a:lnSpc>
              <a:buNone/>
            </a:pPr>
            <a:r>
              <a:rPr lang="en-US" sz="1704" dirty="0">
                <a:solidFill>
                  <a:srgbClr val="C8922A"/>
                </a:solidFill>
                <a:latin typeface="Inter" pitchFamily="34" charset="0"/>
                <a:ea typeface="Inter" pitchFamily="34" charset="-122"/>
                <a:cs typeface="Inter" pitchFamily="34" charset="-120"/>
              </a:rPr>
              <a:t>Four themes shaping 2025–2026 compliance</a:t>
            </a:r>
            <a:endParaRPr lang="en-US" sz="1704"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71500"/>
          </a:xfrm>
          <a:prstGeom prst="rect">
            <a:avLst/>
          </a:prstGeom>
          <a:solidFill>
            <a:srgbClr val="000000">
              <a:alpha val="0"/>
            </a:srgbClr>
          </a:solidFill>
          <a:ln/>
        </p:spPr>
        <p:txBody>
          <a:bodyPr/>
          <a:lstStyle/>
          <a:p>
            <a:endParaRPr lang="en-US"/>
          </a:p>
        </p:txBody>
      </p:sp>
      <p:sp>
        <p:nvSpPr>
          <p:cNvPr id="5" name="Shape 1"/>
          <p:cNvSpPr/>
          <p:nvPr/>
        </p:nvSpPr>
        <p:spPr>
          <a:xfrm>
            <a:off x="571500" y="985838"/>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Four Themes Driving 2025–2026</a:t>
            </a:r>
            <a:endParaRPr lang="en-US" sz="2436" dirty="0"/>
          </a:p>
        </p:txBody>
      </p:sp>
      <p:sp>
        <p:nvSpPr>
          <p:cNvPr id="7" name="Shape 3"/>
          <p:cNvSpPr/>
          <p:nvPr/>
        </p:nvSpPr>
        <p:spPr>
          <a:xfrm>
            <a:off x="571500" y="1471613"/>
            <a:ext cx="85725" cy="85725"/>
          </a:xfrm>
          <a:prstGeom prst="rect">
            <a:avLst/>
          </a:prstGeom>
          <a:solidFill>
            <a:srgbClr val="C8922A"/>
          </a:solidFill>
          <a:ln/>
        </p:spPr>
        <p:txBody>
          <a:bodyPr/>
          <a:lstStyle/>
          <a:p>
            <a:endParaRPr lang="en-US"/>
          </a:p>
        </p:txBody>
      </p:sp>
      <p:sp>
        <p:nvSpPr>
          <p:cNvPr id="8" name="Text 4"/>
          <p:cNvSpPr/>
          <p:nvPr/>
        </p:nvSpPr>
        <p:spPr>
          <a:xfrm>
            <a:off x="785813" y="1414463"/>
            <a:ext cx="3571875"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Expanded 23a Pathways</a:t>
            </a:r>
            <a:endParaRPr lang="en-US" sz="1193" dirty="0"/>
          </a:p>
        </p:txBody>
      </p:sp>
      <p:sp>
        <p:nvSpPr>
          <p:cNvPr id="9" name="Text 5"/>
          <p:cNvSpPr/>
          <p:nvPr/>
        </p:nvSpPr>
        <p:spPr>
          <a:xfrm>
            <a:off x="785813" y="1693069"/>
            <a:ext cx="3571875"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New course-completion route for FTE generation</a:t>
            </a:r>
            <a:endParaRPr lang="en-US" sz="834" dirty="0"/>
          </a:p>
        </p:txBody>
      </p:sp>
      <p:sp>
        <p:nvSpPr>
          <p:cNvPr id="10" name="Shape 6"/>
          <p:cNvSpPr/>
          <p:nvPr/>
        </p:nvSpPr>
        <p:spPr>
          <a:xfrm>
            <a:off x="571500" y="2290270"/>
            <a:ext cx="85725" cy="85725"/>
          </a:xfrm>
          <a:prstGeom prst="rect">
            <a:avLst/>
          </a:prstGeom>
          <a:solidFill>
            <a:srgbClr val="C8922A"/>
          </a:solidFill>
          <a:ln/>
        </p:spPr>
        <p:txBody>
          <a:bodyPr/>
          <a:lstStyle/>
          <a:p>
            <a:endParaRPr lang="en-US"/>
          </a:p>
        </p:txBody>
      </p:sp>
      <p:sp>
        <p:nvSpPr>
          <p:cNvPr id="11" name="Text 7"/>
          <p:cNvSpPr/>
          <p:nvPr/>
        </p:nvSpPr>
        <p:spPr>
          <a:xfrm>
            <a:off x="785813" y="2233120"/>
            <a:ext cx="3571875"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Attendance vs. Time Confusion</a:t>
            </a:r>
            <a:endParaRPr lang="en-US" sz="1193" dirty="0"/>
          </a:p>
        </p:txBody>
      </p:sp>
      <p:sp>
        <p:nvSpPr>
          <p:cNvPr id="12" name="Text 8"/>
          <p:cNvSpPr/>
          <p:nvPr/>
        </p:nvSpPr>
        <p:spPr>
          <a:xfrm>
            <a:off x="785813" y="2511726"/>
            <a:ext cx="3571875"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Persistent misunderstanding of how funding is calculated</a:t>
            </a:r>
            <a:endParaRPr lang="en-US" sz="834" dirty="0"/>
          </a:p>
        </p:txBody>
      </p:sp>
      <p:sp>
        <p:nvSpPr>
          <p:cNvPr id="13" name="Shape 9"/>
          <p:cNvSpPr/>
          <p:nvPr/>
        </p:nvSpPr>
        <p:spPr>
          <a:xfrm>
            <a:off x="4786313" y="1471613"/>
            <a:ext cx="85725" cy="85725"/>
          </a:xfrm>
          <a:prstGeom prst="rect">
            <a:avLst/>
          </a:prstGeom>
          <a:solidFill>
            <a:srgbClr val="C8922A"/>
          </a:solidFill>
          <a:ln/>
        </p:spPr>
        <p:txBody>
          <a:bodyPr/>
          <a:lstStyle/>
          <a:p>
            <a:endParaRPr lang="en-US"/>
          </a:p>
        </p:txBody>
      </p:sp>
      <p:sp>
        <p:nvSpPr>
          <p:cNvPr id="14" name="Text 10"/>
          <p:cNvSpPr/>
          <p:nvPr/>
        </p:nvSpPr>
        <p:spPr>
          <a:xfrm>
            <a:off x="5000625" y="1414463"/>
            <a:ext cx="3571875"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System vs. Statute</a:t>
            </a:r>
            <a:endParaRPr lang="en-US" sz="1193" dirty="0"/>
          </a:p>
        </p:txBody>
      </p:sp>
      <p:sp>
        <p:nvSpPr>
          <p:cNvPr id="15" name="Text 11"/>
          <p:cNvSpPr/>
          <p:nvPr/>
        </p:nvSpPr>
        <p:spPr>
          <a:xfrm>
            <a:off x="5000625" y="1693069"/>
            <a:ext cx="3571875"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Technology updates lag behind legal requirements</a:t>
            </a:r>
            <a:endParaRPr lang="en-US" sz="834" dirty="0"/>
          </a:p>
        </p:txBody>
      </p:sp>
      <p:sp>
        <p:nvSpPr>
          <p:cNvPr id="16" name="Shape 12"/>
          <p:cNvSpPr/>
          <p:nvPr/>
        </p:nvSpPr>
        <p:spPr>
          <a:xfrm>
            <a:off x="4786313" y="2290270"/>
            <a:ext cx="85725" cy="85725"/>
          </a:xfrm>
          <a:prstGeom prst="rect">
            <a:avLst/>
          </a:prstGeom>
          <a:solidFill>
            <a:srgbClr val="C8922A"/>
          </a:solidFill>
          <a:ln/>
        </p:spPr>
        <p:txBody>
          <a:bodyPr/>
          <a:lstStyle/>
          <a:p>
            <a:endParaRPr lang="en-US"/>
          </a:p>
        </p:txBody>
      </p:sp>
      <p:sp>
        <p:nvSpPr>
          <p:cNvPr id="17" name="Text 13"/>
          <p:cNvSpPr/>
          <p:nvPr/>
        </p:nvSpPr>
        <p:spPr>
          <a:xfrm>
            <a:off x="5000625" y="2233120"/>
            <a:ext cx="3571875" cy="207169"/>
          </a:xfrm>
          <a:prstGeom prst="rect">
            <a:avLst/>
          </a:prstGeom>
          <a:noFill/>
          <a:ln/>
        </p:spPr>
        <p:txBody>
          <a:bodyPr wrap="none" lIns="0" tIns="0" rIns="0" bIns="0" rtlCol="0" anchor="t">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Documentation Emphasis</a:t>
            </a:r>
            <a:endParaRPr lang="en-US" sz="1193" dirty="0"/>
          </a:p>
        </p:txBody>
      </p:sp>
      <p:sp>
        <p:nvSpPr>
          <p:cNvPr id="18" name="Text 14"/>
          <p:cNvSpPr/>
          <p:nvPr/>
        </p:nvSpPr>
        <p:spPr>
          <a:xfrm>
            <a:off x="5000625" y="2511726"/>
            <a:ext cx="3571875" cy="182863"/>
          </a:xfrm>
          <a:prstGeom prst="rect">
            <a:avLst/>
          </a:prstGeom>
          <a:noFill/>
          <a:ln/>
        </p:spPr>
        <p:txBody>
          <a:bodyPr wrap="none" lIns="0" tIns="0" rIns="0" bIns="0" rtlCol="0" anchor="t">
            <a:spAutoFit/>
          </a:bodyPr>
          <a:lstStyle/>
          <a:p>
            <a:pPr marL="0" indent="0" algn="l">
              <a:lnSpc>
                <a:spcPts val="1400"/>
              </a:lnSpc>
              <a:buNone/>
            </a:pPr>
            <a:r>
              <a:rPr lang="en-US" sz="834" dirty="0">
                <a:solidFill>
                  <a:srgbClr val="333333"/>
                </a:solidFill>
                <a:latin typeface="Inter" pitchFamily="34" charset="0"/>
                <a:ea typeface="Inter" pitchFamily="34" charset="-122"/>
                <a:cs typeface="Inter" pitchFamily="34" charset="-120"/>
              </a:rPr>
              <a:t>Auditors require evidence, not just system outputs</a:t>
            </a:r>
            <a:endParaRPr lang="en-US" sz="834"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Text 0"/>
          <p:cNvSpPr/>
          <p:nvPr/>
        </p:nvSpPr>
        <p:spPr>
          <a:xfrm>
            <a:off x="6336506" y="285750"/>
            <a:ext cx="2235994" cy="1714500"/>
          </a:xfrm>
          <a:prstGeom prst="rect">
            <a:avLst/>
          </a:prstGeom>
          <a:noFill/>
          <a:ln/>
        </p:spPr>
        <p:txBody>
          <a:bodyPr wrap="none" lIns="0" tIns="0" rIns="0" bIns="0" rtlCol="0" anchor="t">
            <a:spAutoFit/>
          </a:bodyPr>
          <a:lstStyle/>
          <a:p>
            <a:pPr marL="0" indent="0" algn="l">
              <a:lnSpc>
                <a:spcPts val="13500"/>
              </a:lnSpc>
              <a:buNone/>
            </a:pPr>
            <a:r>
              <a:rPr lang="en-US" sz="12436" b="1" dirty="0">
                <a:solidFill>
                  <a:srgbClr val="C8922A">
                    <a:alpha val="15000"/>
                  </a:srgbClr>
                </a:solidFill>
                <a:latin typeface="Inter" pitchFamily="34" charset="0"/>
                <a:ea typeface="Inter" pitchFamily="34" charset="-122"/>
                <a:cs typeface="Inter" pitchFamily="34" charset="-120"/>
              </a:rPr>
              <a:t>02</a:t>
            </a:r>
            <a:endParaRPr lang="en-US" sz="12436" dirty="0"/>
          </a:p>
        </p:txBody>
      </p:sp>
      <p:sp>
        <p:nvSpPr>
          <p:cNvPr id="5" name="Text 1"/>
          <p:cNvSpPr/>
          <p:nvPr/>
        </p:nvSpPr>
        <p:spPr>
          <a:xfrm>
            <a:off x="857250" y="1977591"/>
            <a:ext cx="5715000" cy="1097235"/>
          </a:xfrm>
          <a:prstGeom prst="rect">
            <a:avLst/>
          </a:prstGeom>
          <a:noFill/>
          <a:ln/>
        </p:spPr>
        <p:txBody>
          <a:bodyPr wrap="square" lIns="0" tIns="0" rIns="0" bIns="0" rtlCol="0" anchor="t">
            <a:spAutoFit/>
          </a:bodyPr>
          <a:lstStyle/>
          <a:p>
            <a:pPr marL="0" indent="0" algn="l">
              <a:lnSpc>
                <a:spcPts val="4300"/>
              </a:lnSpc>
              <a:buNone/>
            </a:pPr>
            <a:r>
              <a:rPr lang="en-US" sz="3294" b="1" dirty="0">
                <a:solidFill>
                  <a:srgbClr val="FFFFFF"/>
                </a:solidFill>
                <a:latin typeface="Inter" pitchFamily="34" charset="0"/>
                <a:ea typeface="Inter" pitchFamily="34" charset="-122"/>
                <a:cs typeface="Inter" pitchFamily="34" charset="-120"/>
              </a:rPr>
              <a:t>Membership &amp; 23a Changes</a:t>
            </a:r>
            <a:endParaRPr lang="en-US" sz="3294" dirty="0"/>
          </a:p>
        </p:txBody>
      </p:sp>
      <p:sp>
        <p:nvSpPr>
          <p:cNvPr id="6" name="Text 2"/>
          <p:cNvSpPr/>
          <p:nvPr/>
        </p:nvSpPr>
        <p:spPr>
          <a:xfrm>
            <a:off x="857250" y="3217701"/>
            <a:ext cx="5715000" cy="276820"/>
          </a:xfrm>
          <a:prstGeom prst="rect">
            <a:avLst/>
          </a:prstGeom>
          <a:noFill/>
          <a:ln/>
        </p:spPr>
        <p:txBody>
          <a:bodyPr wrap="none" lIns="0" tIns="0" rIns="0" bIns="0" rtlCol="0" anchor="t">
            <a:spAutoFit/>
          </a:bodyPr>
          <a:lstStyle/>
          <a:p>
            <a:pPr marL="0" indent="0" algn="l">
              <a:lnSpc>
                <a:spcPts val="2200"/>
              </a:lnSpc>
              <a:buNone/>
            </a:pPr>
            <a:r>
              <a:rPr lang="en-US" sz="1704" dirty="0">
                <a:solidFill>
                  <a:srgbClr val="C8922A"/>
                </a:solidFill>
                <a:latin typeface="Inter" pitchFamily="34" charset="0"/>
                <a:ea typeface="Inter" pitchFamily="34" charset="-122"/>
                <a:cs typeface="Inter" pitchFamily="34" charset="-120"/>
              </a:rPr>
              <a:t>Understanding the new pathways for FTE generation</a:t>
            </a:r>
            <a:endParaRPr lang="en-US" sz="1704"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80089"/>
          </a:xfrm>
          <a:prstGeom prst="rect">
            <a:avLst/>
          </a:prstGeom>
          <a:solidFill>
            <a:srgbClr val="000000">
              <a:alpha val="0"/>
            </a:srgbClr>
          </a:solidFill>
          <a:ln/>
        </p:spPr>
        <p:txBody>
          <a:bodyPr/>
          <a:lstStyle/>
          <a:p>
            <a:endParaRPr lang="en-US"/>
          </a:p>
        </p:txBody>
      </p:sp>
      <p:sp>
        <p:nvSpPr>
          <p:cNvPr id="5" name="Shape 1"/>
          <p:cNvSpPr/>
          <p:nvPr/>
        </p:nvSpPr>
        <p:spPr>
          <a:xfrm>
            <a:off x="571500" y="1394427"/>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2927"/>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Course Completion Now Generates FTE Under Section 23a</a:t>
            </a:r>
            <a:endParaRPr lang="en-US" sz="2436" dirty="0"/>
          </a:p>
        </p:txBody>
      </p:sp>
      <p:sp>
        <p:nvSpPr>
          <p:cNvPr id="7" name="Text 3"/>
          <p:cNvSpPr/>
          <p:nvPr/>
        </p:nvSpPr>
        <p:spPr>
          <a:xfrm>
            <a:off x="571500" y="1823052"/>
            <a:ext cx="3714750" cy="173236"/>
          </a:xfrm>
          <a:prstGeom prst="rect">
            <a:avLst/>
          </a:prstGeom>
          <a:noFill/>
          <a:ln/>
        </p:spPr>
        <p:txBody>
          <a:bodyPr wrap="none" lIns="0" tIns="0" rIns="0" bIns="0" rtlCol="0" anchor="t">
            <a:spAutoFit/>
          </a:bodyPr>
          <a:lstStyle/>
          <a:p>
            <a:pPr marL="0" indent="0" algn="l">
              <a:lnSpc>
                <a:spcPts val="1400"/>
              </a:lnSpc>
              <a:buNone/>
            </a:pPr>
            <a:r>
              <a:rPr lang="en-US" sz="987" b="1" kern="0" spc="2" dirty="0">
                <a:solidFill>
                  <a:srgbClr val="C8922A"/>
                </a:solidFill>
                <a:latin typeface="Inter" pitchFamily="34" charset="0"/>
                <a:ea typeface="Inter" pitchFamily="34" charset="-122"/>
                <a:cs typeface="Inter" pitchFamily="34" charset="-120"/>
              </a:rPr>
              <a:t>THE SHIFT</a:t>
            </a:r>
            <a:endParaRPr lang="en-US" sz="987" dirty="0"/>
          </a:p>
        </p:txBody>
      </p:sp>
      <p:sp>
        <p:nvSpPr>
          <p:cNvPr id="8" name="Shape 4"/>
          <p:cNvSpPr/>
          <p:nvPr/>
        </p:nvSpPr>
        <p:spPr>
          <a:xfrm>
            <a:off x="571500" y="2210600"/>
            <a:ext cx="3714750" cy="2891823"/>
          </a:xfrm>
          <a:prstGeom prst="rect">
            <a:avLst/>
          </a:prstGeom>
          <a:solidFill>
            <a:srgbClr val="C8922A">
              <a:alpha val="10000"/>
            </a:srgbClr>
          </a:solidFill>
          <a:ln/>
        </p:spPr>
        <p:txBody>
          <a:bodyPr/>
          <a:lstStyle/>
          <a:p>
            <a:endParaRPr lang="en-US"/>
          </a:p>
        </p:txBody>
      </p:sp>
      <p:sp>
        <p:nvSpPr>
          <p:cNvPr id="9" name="Shape 5"/>
          <p:cNvSpPr/>
          <p:nvPr/>
        </p:nvSpPr>
        <p:spPr>
          <a:xfrm>
            <a:off x="571500" y="2210600"/>
            <a:ext cx="3714750" cy="28575"/>
          </a:xfrm>
          <a:prstGeom prst="rect">
            <a:avLst/>
          </a:prstGeom>
          <a:solidFill>
            <a:srgbClr val="C8922A"/>
          </a:solidFill>
          <a:ln/>
        </p:spPr>
        <p:txBody>
          <a:bodyPr/>
          <a:lstStyle/>
          <a:p>
            <a:endParaRPr lang="en-US"/>
          </a:p>
        </p:txBody>
      </p:sp>
      <p:sp>
        <p:nvSpPr>
          <p:cNvPr id="10" name="Text 6"/>
          <p:cNvSpPr/>
          <p:nvPr/>
        </p:nvSpPr>
        <p:spPr>
          <a:xfrm>
            <a:off x="785813" y="2496350"/>
            <a:ext cx="3286125" cy="1600088"/>
          </a:xfrm>
          <a:prstGeom prst="rect">
            <a:avLst/>
          </a:prstGeom>
          <a:noFill/>
          <a:ln/>
        </p:spPr>
        <p:txBody>
          <a:bodyPr wrap="square" lIns="0" tIns="0" rIns="0" bIns="0" rtlCol="0" anchor="t">
            <a:spAutoFit/>
          </a:bodyPr>
          <a:lstStyle/>
          <a:p>
            <a:pPr marL="0" indent="0" algn="l">
              <a:lnSpc>
                <a:spcPts val="2500"/>
              </a:lnSpc>
              <a:buNone/>
            </a:pPr>
            <a:r>
              <a:rPr lang="en-US" sz="1602" b="1" dirty="0">
                <a:solidFill>
                  <a:srgbClr val="1A2B4A"/>
                </a:solidFill>
                <a:latin typeface="Inter" pitchFamily="34" charset="0"/>
                <a:ea typeface="Inter" pitchFamily="34" charset="-122"/>
                <a:cs typeface="Inter" pitchFamily="34" charset="-120"/>
              </a:rPr>
              <a:t>Under Section 23a, course completion within a month now generates FTE — in addition to satisfactory monthly progress.</a:t>
            </a:r>
            <a:endParaRPr lang="en-US" sz="1602" dirty="0"/>
          </a:p>
        </p:txBody>
      </p:sp>
      <p:sp>
        <p:nvSpPr>
          <p:cNvPr id="11" name="Text 7"/>
          <p:cNvSpPr/>
          <p:nvPr/>
        </p:nvSpPr>
        <p:spPr>
          <a:xfrm>
            <a:off x="4857750" y="1823052"/>
            <a:ext cx="3714750" cy="173236"/>
          </a:xfrm>
          <a:prstGeom prst="rect">
            <a:avLst/>
          </a:prstGeom>
          <a:noFill/>
          <a:ln/>
        </p:spPr>
        <p:txBody>
          <a:bodyPr wrap="none" lIns="0" tIns="0" rIns="0" bIns="0" rtlCol="0" anchor="t">
            <a:spAutoFit/>
          </a:bodyPr>
          <a:lstStyle/>
          <a:p>
            <a:pPr marL="0" indent="0" algn="l">
              <a:lnSpc>
                <a:spcPts val="1400"/>
              </a:lnSpc>
              <a:buNone/>
            </a:pPr>
            <a:r>
              <a:rPr lang="en-US" sz="987" b="1" kern="0" spc="2" dirty="0">
                <a:solidFill>
                  <a:srgbClr val="C8922A"/>
                </a:solidFill>
                <a:latin typeface="Inter" pitchFamily="34" charset="0"/>
                <a:ea typeface="Inter" pitchFamily="34" charset="-122"/>
                <a:cs typeface="Inter" pitchFamily="34" charset="-120"/>
              </a:rPr>
              <a:t>THE IMPACT</a:t>
            </a:r>
            <a:endParaRPr lang="en-US" sz="987" dirty="0"/>
          </a:p>
        </p:txBody>
      </p:sp>
      <p:sp>
        <p:nvSpPr>
          <p:cNvPr id="12" name="Shape 8"/>
          <p:cNvSpPr/>
          <p:nvPr/>
        </p:nvSpPr>
        <p:spPr>
          <a:xfrm>
            <a:off x="4857750" y="2296325"/>
            <a:ext cx="85725" cy="85725"/>
          </a:xfrm>
          <a:prstGeom prst="rect">
            <a:avLst/>
          </a:prstGeom>
          <a:solidFill>
            <a:srgbClr val="1A2B4A"/>
          </a:solidFill>
          <a:ln/>
        </p:spPr>
        <p:txBody>
          <a:bodyPr/>
          <a:lstStyle/>
          <a:p>
            <a:endParaRPr lang="en-US"/>
          </a:p>
        </p:txBody>
      </p:sp>
      <p:sp>
        <p:nvSpPr>
          <p:cNvPr id="13" name="Text 9"/>
          <p:cNvSpPr/>
          <p:nvPr/>
        </p:nvSpPr>
        <p:spPr>
          <a:xfrm>
            <a:off x="4857750" y="2210600"/>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This is a significant shift, but it </a:t>
            </a:r>
            <a:r>
              <a:rPr lang="en-US" sz="1193" b="1" dirty="0">
                <a:solidFill>
                  <a:srgbClr val="1A2B4A"/>
                </a:solidFill>
                <a:latin typeface="Inter" pitchFamily="34" charset="0"/>
                <a:ea typeface="Inter" pitchFamily="34" charset="-122"/>
                <a:cs typeface="Inter" pitchFamily="34" charset="-120"/>
              </a:rPr>
              <a:t>builds on</a:t>
            </a:r>
            <a:r>
              <a:rPr lang="en-US" sz="1269" dirty="0">
                <a:solidFill>
                  <a:srgbClr val="333333"/>
                </a:solidFill>
                <a:latin typeface="Inter" pitchFamily="34" charset="0"/>
                <a:ea typeface="Inter" pitchFamily="34" charset="-122"/>
                <a:cs typeface="Inter" pitchFamily="34" charset="-120"/>
              </a:rPr>
              <a:t> the existing structure rather than replacing it.</a:t>
            </a:r>
            <a:endParaRPr lang="en-US" sz="1269" dirty="0"/>
          </a:p>
        </p:txBody>
      </p:sp>
      <p:sp>
        <p:nvSpPr>
          <p:cNvPr id="14" name="Shape 10"/>
          <p:cNvSpPr/>
          <p:nvPr/>
        </p:nvSpPr>
        <p:spPr>
          <a:xfrm>
            <a:off x="4857750" y="3333564"/>
            <a:ext cx="85725" cy="85725"/>
          </a:xfrm>
          <a:prstGeom prst="rect">
            <a:avLst/>
          </a:prstGeom>
          <a:solidFill>
            <a:srgbClr val="1A2B4A"/>
          </a:solidFill>
          <a:ln/>
        </p:spPr>
        <p:txBody>
          <a:bodyPr/>
          <a:lstStyle/>
          <a:p>
            <a:endParaRPr lang="en-US"/>
          </a:p>
        </p:txBody>
      </p:sp>
      <p:sp>
        <p:nvSpPr>
          <p:cNvPr id="15" name="Text 11"/>
          <p:cNvSpPr/>
          <p:nvPr/>
        </p:nvSpPr>
        <p:spPr>
          <a:xfrm>
            <a:off x="4857750" y="3247839"/>
            <a:ext cx="3714750" cy="822927"/>
          </a:xfrm>
          <a:prstGeom prst="rect">
            <a:avLst/>
          </a:prstGeom>
          <a:noFill/>
          <a:ln/>
        </p:spPr>
        <p:txBody>
          <a:bodyPr wrap="square" lIns="272161" tIns="0" rIns="0" bIns="0" rtlCol="0" anchor="t">
            <a:spAutoFit/>
          </a:bodyPr>
          <a:lstStyle/>
          <a:p>
            <a:pPr marL="0" indent="0" algn="l">
              <a:lnSpc>
                <a:spcPts val="2200"/>
              </a:lnSpc>
              <a:buNone/>
            </a:pPr>
            <a:r>
              <a:rPr lang="en-US" sz="1269" dirty="0">
                <a:solidFill>
                  <a:srgbClr val="333333"/>
                </a:solidFill>
                <a:latin typeface="Inter" pitchFamily="34" charset="0"/>
                <a:ea typeface="Inter" pitchFamily="34" charset="-122"/>
                <a:cs typeface="Inter" pitchFamily="34" charset="-120"/>
              </a:rPr>
              <a:t>Districts must understand both pathways and document which basis applies to each claim.</a:t>
            </a:r>
            <a:endParaRPr lang="en-US" sz="1269"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433983"/>
          </a:xfrm>
          <a:prstGeom prst="rect">
            <a:avLst/>
          </a:prstGeom>
          <a:solidFill>
            <a:srgbClr val="000000">
              <a:alpha val="0"/>
            </a:srgbClr>
          </a:solidFill>
          <a:ln/>
        </p:spPr>
        <p:txBody>
          <a:bodyPr/>
          <a:lstStyle/>
          <a:p>
            <a:endParaRPr lang="en-US"/>
          </a:p>
        </p:txBody>
      </p:sp>
      <p:sp>
        <p:nvSpPr>
          <p:cNvPr id="5" name="Shape 1"/>
          <p:cNvSpPr/>
          <p:nvPr/>
        </p:nvSpPr>
        <p:spPr>
          <a:xfrm>
            <a:off x="571500" y="848320"/>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276820"/>
          </a:xfrm>
          <a:prstGeom prst="rect">
            <a:avLst/>
          </a:prstGeom>
          <a:noFill/>
          <a:ln/>
        </p:spPr>
        <p:txBody>
          <a:bodyPr wrap="none" lIns="0" tIns="0" rIns="0" bIns="0" rtlCol="0" anchor="t">
            <a:spAutoFit/>
          </a:bodyPr>
          <a:lstStyle/>
          <a:p>
            <a:pPr marL="0" indent="0" algn="l">
              <a:lnSpc>
                <a:spcPts val="2200"/>
              </a:lnSpc>
              <a:buNone/>
            </a:pPr>
            <a:r>
              <a:rPr lang="en-US" sz="1602" b="1" dirty="0">
                <a:solidFill>
                  <a:srgbClr val="1A2B4A"/>
                </a:solidFill>
                <a:latin typeface="Inter" pitchFamily="34" charset="0"/>
                <a:ea typeface="Inter" pitchFamily="34" charset="-122"/>
                <a:cs typeface="Inter" pitchFamily="34" charset="-120"/>
              </a:rPr>
              <a:t>From a Single Pathway to Multiple Pathways for Membership</a:t>
            </a:r>
            <a:endParaRPr lang="en-US" sz="1602" dirty="0"/>
          </a:p>
        </p:txBody>
      </p:sp>
      <p:sp>
        <p:nvSpPr>
          <p:cNvPr id="7" name="Shape 3"/>
          <p:cNvSpPr/>
          <p:nvPr/>
        </p:nvSpPr>
        <p:spPr>
          <a:xfrm>
            <a:off x="2572643" y="1849338"/>
            <a:ext cx="2166649" cy="600075"/>
          </a:xfrm>
          <a:prstGeom prst="rect">
            <a:avLst/>
          </a:prstGeom>
          <a:solidFill>
            <a:srgbClr val="1A2B4A"/>
          </a:solidFill>
          <a:ln w="9144">
            <a:solidFill>
              <a:srgbClr val="1A2B4A"/>
            </a:solidFill>
            <a:prstDash val="solid"/>
          </a:ln>
        </p:spPr>
        <p:txBody>
          <a:bodyPr/>
          <a:lstStyle/>
          <a:p>
            <a:endParaRPr lang="en-US"/>
          </a:p>
        </p:txBody>
      </p:sp>
      <p:sp>
        <p:nvSpPr>
          <p:cNvPr id="8" name="Text 4"/>
          <p:cNvSpPr/>
          <p:nvPr/>
        </p:nvSpPr>
        <p:spPr>
          <a:xfrm>
            <a:off x="2572643" y="1849338"/>
            <a:ext cx="2166649" cy="600075"/>
          </a:xfrm>
          <a:prstGeom prst="rect">
            <a:avLst/>
          </a:prstGeom>
          <a:noFill/>
          <a:ln/>
        </p:spPr>
        <p:txBody>
          <a:bodyPr wrap="square" lIns="204089" tIns="204089" rIns="204089" bIns="204089" rtlCol="0" anchor="ctr">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Before</a:t>
            </a:r>
            <a:endParaRPr lang="en-US" sz="1397" dirty="0"/>
          </a:p>
        </p:txBody>
      </p:sp>
      <p:sp>
        <p:nvSpPr>
          <p:cNvPr id="9" name="Shape 5"/>
          <p:cNvSpPr/>
          <p:nvPr/>
        </p:nvSpPr>
        <p:spPr>
          <a:xfrm>
            <a:off x="4739292" y="1849338"/>
            <a:ext cx="3826064" cy="600075"/>
          </a:xfrm>
          <a:prstGeom prst="rect">
            <a:avLst/>
          </a:prstGeom>
          <a:solidFill>
            <a:srgbClr val="C8922A"/>
          </a:solidFill>
          <a:ln w="18288">
            <a:solidFill>
              <a:srgbClr val="C8922A"/>
            </a:solidFill>
            <a:prstDash val="solid"/>
          </a:ln>
        </p:spPr>
        <p:txBody>
          <a:bodyPr/>
          <a:lstStyle/>
          <a:p>
            <a:endParaRPr lang="en-US"/>
          </a:p>
        </p:txBody>
      </p:sp>
      <p:sp>
        <p:nvSpPr>
          <p:cNvPr id="10" name="Text 6"/>
          <p:cNvSpPr/>
          <p:nvPr/>
        </p:nvSpPr>
        <p:spPr>
          <a:xfrm>
            <a:off x="4739292" y="1849338"/>
            <a:ext cx="3826064" cy="600075"/>
          </a:xfrm>
          <a:prstGeom prst="rect">
            <a:avLst/>
          </a:prstGeom>
          <a:noFill/>
          <a:ln/>
        </p:spPr>
        <p:txBody>
          <a:bodyPr wrap="square" lIns="204089" tIns="204089" rIns="204089" bIns="204089" rtlCol="0" anchor="ctr">
            <a:spAutoFit/>
          </a:bodyPr>
          <a:lstStyle/>
          <a:p>
            <a:pPr marL="0" indent="0" algn="l">
              <a:lnSpc>
                <a:spcPts val="1900"/>
              </a:lnSpc>
              <a:buNone/>
            </a:pPr>
            <a:r>
              <a:rPr lang="en-US" sz="1397" b="1" dirty="0">
                <a:solidFill>
                  <a:srgbClr val="FFFFFF"/>
                </a:solidFill>
                <a:latin typeface="Inter" pitchFamily="34" charset="0"/>
                <a:ea typeface="Inter" pitchFamily="34" charset="-122"/>
                <a:cs typeface="Inter" pitchFamily="34" charset="-120"/>
              </a:rPr>
              <a:t>Now</a:t>
            </a:r>
            <a:endParaRPr lang="en-US" sz="1397" dirty="0"/>
          </a:p>
        </p:txBody>
      </p:sp>
      <p:sp>
        <p:nvSpPr>
          <p:cNvPr id="11" name="Shape 7"/>
          <p:cNvSpPr/>
          <p:nvPr/>
        </p:nvSpPr>
        <p:spPr>
          <a:xfrm>
            <a:off x="575072" y="2442270"/>
            <a:ext cx="1997571" cy="564356"/>
          </a:xfrm>
          <a:prstGeom prst="rect">
            <a:avLst/>
          </a:prstGeom>
          <a:solidFill>
            <a:srgbClr val="F0F4F8"/>
          </a:solidFill>
          <a:ln w="9144">
            <a:solidFill>
              <a:srgbClr val="1A2B4A"/>
            </a:solidFill>
            <a:prstDash val="solid"/>
          </a:ln>
        </p:spPr>
        <p:txBody>
          <a:bodyPr/>
          <a:lstStyle/>
          <a:p>
            <a:endParaRPr lang="en-US"/>
          </a:p>
        </p:txBody>
      </p:sp>
      <p:sp>
        <p:nvSpPr>
          <p:cNvPr id="12" name="Text 8"/>
          <p:cNvSpPr/>
          <p:nvPr/>
        </p:nvSpPr>
        <p:spPr>
          <a:xfrm>
            <a:off x="575072" y="2442270"/>
            <a:ext cx="1997571" cy="564356"/>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Basis</a:t>
            </a:r>
            <a:endParaRPr lang="en-US" sz="1193" dirty="0"/>
          </a:p>
        </p:txBody>
      </p:sp>
      <p:sp>
        <p:nvSpPr>
          <p:cNvPr id="13" name="Text 9"/>
          <p:cNvSpPr/>
          <p:nvPr/>
        </p:nvSpPr>
        <p:spPr>
          <a:xfrm>
            <a:off x="2572643" y="2442270"/>
            <a:ext cx="2166649"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Monthly progress only</a:t>
            </a:r>
            <a:endParaRPr lang="en-US" sz="1269" dirty="0"/>
          </a:p>
        </p:txBody>
      </p:sp>
      <p:sp>
        <p:nvSpPr>
          <p:cNvPr id="14" name="Shape 10"/>
          <p:cNvSpPr/>
          <p:nvPr/>
        </p:nvSpPr>
        <p:spPr>
          <a:xfrm>
            <a:off x="4739292" y="2442270"/>
            <a:ext cx="3826064" cy="564356"/>
          </a:xfrm>
          <a:prstGeom prst="rect">
            <a:avLst/>
          </a:prstGeom>
          <a:solidFill>
            <a:srgbClr val="C8922A">
              <a:alpha val="10000"/>
            </a:srgbClr>
          </a:solidFill>
          <a:ln w="18288">
            <a:solidFill>
              <a:srgbClr val="C8922A"/>
            </a:solidFill>
            <a:prstDash val="solid"/>
          </a:ln>
        </p:spPr>
        <p:txBody>
          <a:bodyPr/>
          <a:lstStyle/>
          <a:p>
            <a:endParaRPr lang="en-US"/>
          </a:p>
        </p:txBody>
      </p:sp>
      <p:sp>
        <p:nvSpPr>
          <p:cNvPr id="15" name="Text 11"/>
          <p:cNvSpPr/>
          <p:nvPr/>
        </p:nvSpPr>
        <p:spPr>
          <a:xfrm>
            <a:off x="4739292" y="2442270"/>
            <a:ext cx="3826064"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Monthly progress + course completion</a:t>
            </a:r>
            <a:endParaRPr lang="en-US" sz="1269" dirty="0"/>
          </a:p>
        </p:txBody>
      </p:sp>
      <p:sp>
        <p:nvSpPr>
          <p:cNvPr id="16" name="Shape 12"/>
          <p:cNvSpPr/>
          <p:nvPr/>
        </p:nvSpPr>
        <p:spPr>
          <a:xfrm>
            <a:off x="575072" y="3001268"/>
            <a:ext cx="1997571" cy="564356"/>
          </a:xfrm>
          <a:prstGeom prst="rect">
            <a:avLst/>
          </a:prstGeom>
          <a:solidFill>
            <a:srgbClr val="F0F4F8"/>
          </a:solidFill>
          <a:ln w="9144">
            <a:solidFill>
              <a:srgbClr val="1A2B4A"/>
            </a:solidFill>
            <a:prstDash val="solid"/>
          </a:ln>
        </p:spPr>
        <p:txBody>
          <a:bodyPr/>
          <a:lstStyle/>
          <a:p>
            <a:endParaRPr lang="en-US"/>
          </a:p>
        </p:txBody>
      </p:sp>
      <p:sp>
        <p:nvSpPr>
          <p:cNvPr id="17" name="Text 13"/>
          <p:cNvSpPr/>
          <p:nvPr/>
        </p:nvSpPr>
        <p:spPr>
          <a:xfrm>
            <a:off x="575072" y="3001268"/>
            <a:ext cx="1997571" cy="564356"/>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FTE Claim</a:t>
            </a:r>
            <a:endParaRPr lang="en-US" sz="1193" dirty="0"/>
          </a:p>
        </p:txBody>
      </p:sp>
      <p:sp>
        <p:nvSpPr>
          <p:cNvPr id="18" name="Text 14"/>
          <p:cNvSpPr/>
          <p:nvPr/>
        </p:nvSpPr>
        <p:spPr>
          <a:xfrm>
            <a:off x="2572643" y="3001268"/>
            <a:ext cx="2164361"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1/12 per month</a:t>
            </a:r>
            <a:endParaRPr lang="en-US" sz="1269" dirty="0"/>
          </a:p>
        </p:txBody>
      </p:sp>
      <p:sp>
        <p:nvSpPr>
          <p:cNvPr id="19" name="Shape 15"/>
          <p:cNvSpPr/>
          <p:nvPr/>
        </p:nvSpPr>
        <p:spPr>
          <a:xfrm>
            <a:off x="4737004" y="3001268"/>
            <a:ext cx="3828352" cy="564356"/>
          </a:xfrm>
          <a:prstGeom prst="rect">
            <a:avLst/>
          </a:prstGeom>
          <a:solidFill>
            <a:srgbClr val="C8922A">
              <a:alpha val="10000"/>
            </a:srgbClr>
          </a:solidFill>
          <a:ln w="18288">
            <a:solidFill>
              <a:srgbClr val="C8922A"/>
            </a:solidFill>
            <a:prstDash val="solid"/>
          </a:ln>
        </p:spPr>
        <p:txBody>
          <a:bodyPr/>
          <a:lstStyle/>
          <a:p>
            <a:endParaRPr lang="en-US"/>
          </a:p>
        </p:txBody>
      </p:sp>
      <p:sp>
        <p:nvSpPr>
          <p:cNvPr id="20" name="Text 16"/>
          <p:cNvSpPr/>
          <p:nvPr/>
        </p:nvSpPr>
        <p:spPr>
          <a:xfrm>
            <a:off x="4737004" y="3001268"/>
            <a:ext cx="3828352"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Up to additional FTE per completed course</a:t>
            </a:r>
            <a:endParaRPr lang="en-US" sz="1269" dirty="0"/>
          </a:p>
        </p:txBody>
      </p:sp>
      <p:sp>
        <p:nvSpPr>
          <p:cNvPr id="21" name="Shape 17"/>
          <p:cNvSpPr/>
          <p:nvPr/>
        </p:nvSpPr>
        <p:spPr>
          <a:xfrm>
            <a:off x="575072" y="3562052"/>
            <a:ext cx="1997571" cy="564356"/>
          </a:xfrm>
          <a:prstGeom prst="rect">
            <a:avLst/>
          </a:prstGeom>
          <a:solidFill>
            <a:srgbClr val="F0F4F8"/>
          </a:solidFill>
          <a:ln w="9144">
            <a:solidFill>
              <a:srgbClr val="1A2B4A"/>
            </a:solidFill>
            <a:prstDash val="solid"/>
          </a:ln>
        </p:spPr>
        <p:txBody>
          <a:bodyPr/>
          <a:lstStyle/>
          <a:p>
            <a:endParaRPr lang="en-US"/>
          </a:p>
        </p:txBody>
      </p:sp>
      <p:sp>
        <p:nvSpPr>
          <p:cNvPr id="22" name="Text 18"/>
          <p:cNvSpPr/>
          <p:nvPr/>
        </p:nvSpPr>
        <p:spPr>
          <a:xfrm>
            <a:off x="575072" y="3562052"/>
            <a:ext cx="1997571" cy="564356"/>
          </a:xfrm>
          <a:prstGeom prst="rect">
            <a:avLst/>
          </a:prstGeom>
          <a:noFill/>
          <a:ln/>
        </p:spPr>
        <p:txBody>
          <a:bodyPr wrap="square" lIns="204089" tIns="204089" rIns="204089" bIns="204089" rtlCol="0" anchor="ctr">
            <a:spAutoFit/>
          </a:bodyPr>
          <a:lstStyle/>
          <a:p>
            <a:pPr marL="0" indent="0" algn="l">
              <a:lnSpc>
                <a:spcPts val="1600"/>
              </a:lnSpc>
              <a:buNone/>
            </a:pPr>
            <a:r>
              <a:rPr lang="en-US" sz="1193" b="1" dirty="0">
                <a:solidFill>
                  <a:srgbClr val="1A2B4A"/>
                </a:solidFill>
                <a:latin typeface="Inter" pitchFamily="34" charset="0"/>
                <a:ea typeface="Inter" pitchFamily="34" charset="-122"/>
                <a:cs typeface="Inter" pitchFamily="34" charset="-120"/>
              </a:rPr>
              <a:t>Documentation</a:t>
            </a:r>
            <a:endParaRPr lang="en-US" sz="1193" dirty="0"/>
          </a:p>
        </p:txBody>
      </p:sp>
      <p:sp>
        <p:nvSpPr>
          <p:cNvPr id="23" name="Text 19"/>
          <p:cNvSpPr/>
          <p:nvPr/>
        </p:nvSpPr>
        <p:spPr>
          <a:xfrm>
            <a:off x="2569964" y="3562052"/>
            <a:ext cx="2169216"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Progress evidence</a:t>
            </a:r>
            <a:endParaRPr lang="en-US" sz="1269" dirty="0"/>
          </a:p>
        </p:txBody>
      </p:sp>
      <p:sp>
        <p:nvSpPr>
          <p:cNvPr id="24" name="Shape 20"/>
          <p:cNvSpPr/>
          <p:nvPr/>
        </p:nvSpPr>
        <p:spPr>
          <a:xfrm>
            <a:off x="4739180" y="3562052"/>
            <a:ext cx="3826176" cy="564356"/>
          </a:xfrm>
          <a:prstGeom prst="rect">
            <a:avLst/>
          </a:prstGeom>
          <a:solidFill>
            <a:srgbClr val="C8922A">
              <a:alpha val="10000"/>
            </a:srgbClr>
          </a:solidFill>
          <a:ln w="18288">
            <a:solidFill>
              <a:srgbClr val="C8922A"/>
            </a:solidFill>
            <a:prstDash val="solid"/>
          </a:ln>
        </p:spPr>
        <p:txBody>
          <a:bodyPr/>
          <a:lstStyle/>
          <a:p>
            <a:endParaRPr lang="en-US"/>
          </a:p>
        </p:txBody>
      </p:sp>
      <p:sp>
        <p:nvSpPr>
          <p:cNvPr id="25" name="Text 21"/>
          <p:cNvSpPr/>
          <p:nvPr/>
        </p:nvSpPr>
        <p:spPr>
          <a:xfrm>
            <a:off x="4739180" y="3562052"/>
            <a:ext cx="3826176" cy="564356"/>
          </a:xfrm>
          <a:prstGeom prst="rect">
            <a:avLst/>
          </a:prstGeom>
          <a:noFill/>
          <a:ln/>
        </p:spPr>
        <p:txBody>
          <a:bodyPr wrap="square" lIns="204089" tIns="204089" rIns="204089" bIns="204089" rtlCol="0" anchor="ctr">
            <a:spAutoFit/>
          </a:bodyPr>
          <a:lstStyle/>
          <a:p>
            <a:pPr marL="0" indent="0" algn="l">
              <a:lnSpc>
                <a:spcPts val="1600"/>
              </a:lnSpc>
              <a:buNone/>
            </a:pPr>
            <a:r>
              <a:rPr lang="en-US" sz="1269" dirty="0">
                <a:solidFill>
                  <a:srgbClr val="333333"/>
                </a:solidFill>
                <a:latin typeface="Inter" pitchFamily="34" charset="0"/>
                <a:ea typeface="Inter" pitchFamily="34" charset="-122"/>
                <a:cs typeface="Inter" pitchFamily="34" charset="-120"/>
              </a:rPr>
              <a:t>Progress evidence + completion dates</a:t>
            </a:r>
            <a:endParaRPr lang="en-US" sz="1269"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571500"/>
          </a:xfrm>
          <a:prstGeom prst="rect">
            <a:avLst/>
          </a:prstGeom>
          <a:solidFill>
            <a:srgbClr val="000000">
              <a:alpha val="0"/>
            </a:srgbClr>
          </a:solidFill>
          <a:ln/>
        </p:spPr>
        <p:txBody>
          <a:bodyPr/>
          <a:lstStyle/>
          <a:p>
            <a:endParaRPr lang="en-US"/>
          </a:p>
        </p:txBody>
      </p:sp>
      <p:sp>
        <p:nvSpPr>
          <p:cNvPr id="5" name="Shape 1"/>
          <p:cNvSpPr/>
          <p:nvPr/>
        </p:nvSpPr>
        <p:spPr>
          <a:xfrm>
            <a:off x="571500" y="985838"/>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414338"/>
          </a:xfrm>
          <a:prstGeom prst="rect">
            <a:avLst/>
          </a:prstGeom>
          <a:noFill/>
          <a:ln/>
        </p:spPr>
        <p:txBody>
          <a:bodyPr wrap="non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Operational Impact: More Tracking Required</a:t>
            </a:r>
            <a:endParaRPr lang="en-US" sz="2436" dirty="0"/>
          </a:p>
        </p:txBody>
      </p:sp>
      <p:sp>
        <p:nvSpPr>
          <p:cNvPr id="7" name="Shape 3"/>
          <p:cNvSpPr/>
          <p:nvPr/>
        </p:nvSpPr>
        <p:spPr>
          <a:xfrm>
            <a:off x="571500" y="2107406"/>
            <a:ext cx="85725" cy="85725"/>
          </a:xfrm>
          <a:prstGeom prst="rect">
            <a:avLst/>
          </a:prstGeom>
          <a:solidFill>
            <a:srgbClr val="C8922A"/>
          </a:solidFill>
          <a:ln/>
        </p:spPr>
        <p:txBody>
          <a:bodyPr/>
          <a:lstStyle/>
          <a:p>
            <a:endParaRPr lang="en-US"/>
          </a:p>
        </p:txBody>
      </p:sp>
      <p:sp>
        <p:nvSpPr>
          <p:cNvPr id="8" name="Text 4"/>
          <p:cNvSpPr/>
          <p:nvPr/>
        </p:nvSpPr>
        <p:spPr>
          <a:xfrm>
            <a:off x="571500" y="2035969"/>
            <a:ext cx="3786188" cy="457200"/>
          </a:xfrm>
          <a:prstGeom prst="rect">
            <a:avLst/>
          </a:prstGeom>
          <a:noFill/>
          <a:ln/>
        </p:spPr>
        <p:txBody>
          <a:bodyPr wrap="square" lIns="255143" tIns="0" rIns="0" bIns="0" rtlCol="0" anchor="t">
            <a:spAutoFit/>
          </a:bodyPr>
          <a:lstStyle/>
          <a:p>
            <a:pPr marL="0" indent="0" algn="l">
              <a:lnSpc>
                <a:spcPts val="1800"/>
              </a:lnSpc>
              <a:buNone/>
            </a:pPr>
            <a:r>
              <a:rPr lang="en-US" sz="987" b="1" dirty="0">
                <a:solidFill>
                  <a:srgbClr val="1A2B4A"/>
                </a:solidFill>
                <a:latin typeface="Inter" pitchFamily="34" charset="0"/>
                <a:ea typeface="Inter" pitchFamily="34" charset="-122"/>
                <a:cs typeface="Inter" pitchFamily="34" charset="-120"/>
              </a:rPr>
              <a:t>Track completion dates</a:t>
            </a:r>
            <a:r>
              <a:rPr lang="en-US" sz="1050" dirty="0">
                <a:solidFill>
                  <a:srgbClr val="333333"/>
                </a:solidFill>
                <a:latin typeface="Inter" pitchFamily="34" charset="0"/>
                <a:ea typeface="Inter" pitchFamily="34" charset="-122"/>
                <a:cs typeface="Inter" pitchFamily="34" charset="-120"/>
              </a:rPr>
              <a:t> — Know exactly when each course was completed within the month</a:t>
            </a:r>
            <a:endParaRPr lang="en-US" sz="987" dirty="0"/>
          </a:p>
        </p:txBody>
      </p:sp>
      <p:sp>
        <p:nvSpPr>
          <p:cNvPr id="9" name="Shape 5"/>
          <p:cNvSpPr/>
          <p:nvPr/>
        </p:nvSpPr>
        <p:spPr>
          <a:xfrm>
            <a:off x="571500" y="2793206"/>
            <a:ext cx="85725" cy="85725"/>
          </a:xfrm>
          <a:prstGeom prst="rect">
            <a:avLst/>
          </a:prstGeom>
          <a:solidFill>
            <a:srgbClr val="C8922A"/>
          </a:solidFill>
          <a:ln/>
        </p:spPr>
        <p:txBody>
          <a:bodyPr/>
          <a:lstStyle/>
          <a:p>
            <a:endParaRPr lang="en-US"/>
          </a:p>
        </p:txBody>
      </p:sp>
      <p:sp>
        <p:nvSpPr>
          <p:cNvPr id="10" name="Text 6"/>
          <p:cNvSpPr/>
          <p:nvPr/>
        </p:nvSpPr>
        <p:spPr>
          <a:xfrm>
            <a:off x="571500" y="2721769"/>
            <a:ext cx="3786188" cy="457200"/>
          </a:xfrm>
          <a:prstGeom prst="rect">
            <a:avLst/>
          </a:prstGeom>
          <a:noFill/>
          <a:ln/>
        </p:spPr>
        <p:txBody>
          <a:bodyPr wrap="square" lIns="255143" tIns="0" rIns="0" bIns="0" rtlCol="0" anchor="t">
            <a:spAutoFit/>
          </a:bodyPr>
          <a:lstStyle/>
          <a:p>
            <a:pPr marL="0" indent="0" algn="l">
              <a:lnSpc>
                <a:spcPts val="1800"/>
              </a:lnSpc>
              <a:buNone/>
            </a:pPr>
            <a:r>
              <a:rPr lang="en-US" sz="987" b="1" dirty="0">
                <a:solidFill>
                  <a:srgbClr val="1A2B4A"/>
                </a:solidFill>
                <a:latin typeface="Inter" pitchFamily="34" charset="0"/>
                <a:ea typeface="Inter" pitchFamily="34" charset="-122"/>
                <a:cs typeface="Inter" pitchFamily="34" charset="-120"/>
              </a:rPr>
              <a:t>Track claim basis</a:t>
            </a:r>
            <a:r>
              <a:rPr lang="en-US" sz="1050" dirty="0">
                <a:solidFill>
                  <a:srgbClr val="333333"/>
                </a:solidFill>
                <a:latin typeface="Inter" pitchFamily="34" charset="0"/>
                <a:ea typeface="Inter" pitchFamily="34" charset="-122"/>
                <a:cs typeface="Inter" pitchFamily="34" charset="-120"/>
              </a:rPr>
              <a:t> — Distinguish whether each FTE claim is based on progress or completion</a:t>
            </a:r>
            <a:endParaRPr lang="en-US" sz="987" dirty="0"/>
          </a:p>
        </p:txBody>
      </p:sp>
      <p:sp>
        <p:nvSpPr>
          <p:cNvPr id="11" name="Shape 7"/>
          <p:cNvSpPr/>
          <p:nvPr/>
        </p:nvSpPr>
        <p:spPr>
          <a:xfrm>
            <a:off x="571500" y="3479006"/>
            <a:ext cx="85725" cy="85725"/>
          </a:xfrm>
          <a:prstGeom prst="rect">
            <a:avLst/>
          </a:prstGeom>
          <a:solidFill>
            <a:srgbClr val="C8922A"/>
          </a:solidFill>
          <a:ln/>
        </p:spPr>
        <p:txBody>
          <a:bodyPr/>
          <a:lstStyle/>
          <a:p>
            <a:endParaRPr lang="en-US"/>
          </a:p>
        </p:txBody>
      </p:sp>
      <p:sp>
        <p:nvSpPr>
          <p:cNvPr id="12" name="Text 8"/>
          <p:cNvSpPr/>
          <p:nvPr/>
        </p:nvSpPr>
        <p:spPr>
          <a:xfrm>
            <a:off x="571500" y="3407569"/>
            <a:ext cx="3786188" cy="457200"/>
          </a:xfrm>
          <a:prstGeom prst="rect">
            <a:avLst/>
          </a:prstGeom>
          <a:noFill/>
          <a:ln/>
        </p:spPr>
        <p:txBody>
          <a:bodyPr wrap="square" lIns="255143" tIns="0" rIns="0" bIns="0" rtlCol="0" anchor="t">
            <a:spAutoFit/>
          </a:bodyPr>
          <a:lstStyle/>
          <a:p>
            <a:pPr marL="0" indent="0" algn="l">
              <a:lnSpc>
                <a:spcPts val="1800"/>
              </a:lnSpc>
              <a:buNone/>
            </a:pPr>
            <a:r>
              <a:rPr lang="en-US" sz="987" b="1" dirty="0">
                <a:solidFill>
                  <a:srgbClr val="1A2B4A"/>
                </a:solidFill>
                <a:latin typeface="Inter" pitchFamily="34" charset="0"/>
                <a:ea typeface="Inter" pitchFamily="34" charset="-122"/>
                <a:cs typeface="Inter" pitchFamily="34" charset="-120"/>
              </a:rPr>
              <a:t>Audit justification required</a:t>
            </a:r>
            <a:r>
              <a:rPr lang="en-US" sz="1050" dirty="0">
                <a:solidFill>
                  <a:srgbClr val="333333"/>
                </a:solidFill>
                <a:latin typeface="Inter" pitchFamily="34" charset="0"/>
                <a:ea typeface="Inter" pitchFamily="34" charset="-122"/>
                <a:cs typeface="Inter" pitchFamily="34" charset="-120"/>
              </a:rPr>
              <a:t> — Every claim must be supportable with underlying documentation</a:t>
            </a:r>
            <a:endParaRPr lang="en-US" sz="987" dirty="0"/>
          </a:p>
        </p:txBody>
      </p:sp>
      <p:sp>
        <p:nvSpPr>
          <p:cNvPr id="13" name="Shape 9"/>
          <p:cNvSpPr/>
          <p:nvPr/>
        </p:nvSpPr>
        <p:spPr>
          <a:xfrm>
            <a:off x="4786313" y="2093147"/>
            <a:ext cx="3786188" cy="1943044"/>
          </a:xfrm>
          <a:prstGeom prst="rect">
            <a:avLst/>
          </a:prstGeom>
          <a:solidFill>
            <a:srgbClr val="F5F7FA"/>
          </a:solidFill>
          <a:ln/>
        </p:spPr>
        <p:txBody>
          <a:bodyPr/>
          <a:lstStyle/>
          <a:p>
            <a:endParaRPr lang="en-US"/>
          </a:p>
        </p:txBody>
      </p:sp>
      <p:sp>
        <p:nvSpPr>
          <p:cNvPr id="14" name="Shape 10"/>
          <p:cNvSpPr/>
          <p:nvPr/>
        </p:nvSpPr>
        <p:spPr>
          <a:xfrm>
            <a:off x="4786313" y="2093147"/>
            <a:ext cx="57150" cy="1943044"/>
          </a:xfrm>
          <a:prstGeom prst="rect">
            <a:avLst/>
          </a:prstGeom>
          <a:solidFill>
            <a:srgbClr val="4A5D7E"/>
          </a:solidFill>
          <a:ln/>
        </p:spPr>
        <p:txBody>
          <a:bodyPr/>
          <a:lstStyle/>
          <a:p>
            <a:endParaRPr lang="en-US"/>
          </a:p>
        </p:txBody>
      </p:sp>
      <p:sp>
        <p:nvSpPr>
          <p:cNvPr id="15" name="Text 11"/>
          <p:cNvSpPr/>
          <p:nvPr/>
        </p:nvSpPr>
        <p:spPr>
          <a:xfrm>
            <a:off x="4786313" y="2093147"/>
            <a:ext cx="3786188" cy="1943044"/>
          </a:xfrm>
          <a:prstGeom prst="rect">
            <a:avLst/>
          </a:prstGeom>
          <a:noFill/>
          <a:ln/>
        </p:spPr>
        <p:txBody>
          <a:bodyPr wrap="square" lIns="340233" tIns="340233" rIns="340233" bIns="340233" rtlCol="0" anchor="t">
            <a:spAutoFit/>
          </a:bodyPr>
          <a:lstStyle/>
          <a:p>
            <a:pPr marL="0" indent="0" algn="l">
              <a:lnSpc>
                <a:spcPts val="2200"/>
              </a:lnSpc>
              <a:buNone/>
            </a:pPr>
            <a:r>
              <a:rPr lang="en-US" sz="1269" i="1" dirty="0">
                <a:solidFill>
                  <a:srgbClr val="1A2B4A"/>
                </a:solidFill>
                <a:latin typeface="Inter" pitchFamily="34" charset="0"/>
                <a:ea typeface="Inter" pitchFamily="34" charset="-122"/>
                <a:cs typeface="Inter" pitchFamily="34" charset="-120"/>
              </a:rPr>
              <a:t>"It's no longer enough to just show monthly progress. You now need to track completion dates, the number of courses completed, and how each claim is being generated."</a:t>
            </a:r>
            <a:endParaRPr lang="en-US" sz="126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3"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4" name="Shape 0"/>
          <p:cNvSpPr/>
          <p:nvPr/>
        </p:nvSpPr>
        <p:spPr>
          <a:xfrm>
            <a:off x="571500" y="428625"/>
            <a:ext cx="8001000" cy="985838"/>
          </a:xfrm>
          <a:prstGeom prst="rect">
            <a:avLst/>
          </a:prstGeom>
          <a:solidFill>
            <a:srgbClr val="000000">
              <a:alpha val="0"/>
            </a:srgbClr>
          </a:solidFill>
          <a:ln/>
        </p:spPr>
        <p:txBody>
          <a:bodyPr/>
          <a:lstStyle/>
          <a:p>
            <a:endParaRPr lang="en-US"/>
          </a:p>
        </p:txBody>
      </p:sp>
      <p:sp>
        <p:nvSpPr>
          <p:cNvPr id="5" name="Shape 1"/>
          <p:cNvSpPr/>
          <p:nvPr/>
        </p:nvSpPr>
        <p:spPr>
          <a:xfrm>
            <a:off x="571500" y="1400175"/>
            <a:ext cx="8001000" cy="14288"/>
          </a:xfrm>
          <a:prstGeom prst="rect">
            <a:avLst/>
          </a:prstGeom>
          <a:solidFill>
            <a:srgbClr val="1A2B4A"/>
          </a:solidFill>
          <a:ln/>
        </p:spPr>
        <p:txBody>
          <a:bodyPr/>
          <a:lstStyle/>
          <a:p>
            <a:endParaRPr lang="en-US"/>
          </a:p>
        </p:txBody>
      </p:sp>
      <p:sp>
        <p:nvSpPr>
          <p:cNvPr id="6" name="Text 2"/>
          <p:cNvSpPr/>
          <p:nvPr/>
        </p:nvSpPr>
        <p:spPr>
          <a:xfrm>
            <a:off x="571500" y="428625"/>
            <a:ext cx="8001000" cy="828675"/>
          </a:xfrm>
          <a:prstGeom prst="rect">
            <a:avLst/>
          </a:prstGeom>
          <a:noFill/>
          <a:ln/>
        </p:spPr>
        <p:txBody>
          <a:bodyPr wrap="square" lIns="0" tIns="0" rIns="0" bIns="0" rtlCol="0" anchor="t">
            <a:spAutoFit/>
          </a:bodyPr>
          <a:lstStyle/>
          <a:p>
            <a:pPr marL="0" indent="0" algn="l">
              <a:lnSpc>
                <a:spcPts val="3200"/>
              </a:lnSpc>
              <a:buNone/>
            </a:pPr>
            <a:r>
              <a:rPr lang="en-US" sz="2436" b="1" dirty="0">
                <a:solidFill>
                  <a:srgbClr val="1A2B4A"/>
                </a:solidFill>
                <a:latin typeface="Inter" pitchFamily="34" charset="0"/>
                <a:ea typeface="Inter" pitchFamily="34" charset="-122"/>
                <a:cs typeface="Inter" pitchFamily="34" charset="-120"/>
              </a:rPr>
              <a:t>Unclear Claim Basis Is the #1 Audit Risk This Year</a:t>
            </a:r>
            <a:endParaRPr lang="en-US" sz="2436" dirty="0"/>
          </a:p>
        </p:txBody>
      </p:sp>
      <p:sp>
        <p:nvSpPr>
          <p:cNvPr id="7" name="Shape 3"/>
          <p:cNvSpPr/>
          <p:nvPr/>
        </p:nvSpPr>
        <p:spPr>
          <a:xfrm>
            <a:off x="571500" y="2314575"/>
            <a:ext cx="85725" cy="85725"/>
          </a:xfrm>
          <a:prstGeom prst="rect">
            <a:avLst/>
          </a:prstGeom>
          <a:solidFill>
            <a:srgbClr val="C8922A"/>
          </a:solidFill>
          <a:ln/>
        </p:spPr>
        <p:txBody>
          <a:bodyPr/>
          <a:lstStyle/>
          <a:p>
            <a:endParaRPr lang="en-US"/>
          </a:p>
        </p:txBody>
      </p:sp>
      <p:sp>
        <p:nvSpPr>
          <p:cNvPr id="8" name="Text 4"/>
          <p:cNvSpPr/>
          <p:nvPr/>
        </p:nvSpPr>
        <p:spPr>
          <a:xfrm>
            <a:off x="571500" y="2243138"/>
            <a:ext cx="3786188" cy="457200"/>
          </a:xfrm>
          <a:prstGeom prst="rect">
            <a:avLst/>
          </a:prstGeom>
          <a:noFill/>
          <a:ln/>
        </p:spPr>
        <p:txBody>
          <a:bodyPr wrap="square" lIns="255143"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Auditors will ask: </a:t>
            </a:r>
            <a:r>
              <a:rPr lang="en-US" sz="987" b="1" dirty="0">
                <a:solidFill>
                  <a:srgbClr val="1A2B4A"/>
                </a:solidFill>
                <a:latin typeface="Inter" pitchFamily="34" charset="0"/>
                <a:ea typeface="Inter" pitchFamily="34" charset="-122"/>
                <a:cs typeface="Inter" pitchFamily="34" charset="-120"/>
              </a:rPr>
              <a:t>Is this claim based on progress or completion?</a:t>
            </a:r>
            <a:endParaRPr lang="en-US" sz="1050" dirty="0"/>
          </a:p>
        </p:txBody>
      </p:sp>
      <p:sp>
        <p:nvSpPr>
          <p:cNvPr id="9" name="Shape 5"/>
          <p:cNvSpPr/>
          <p:nvPr/>
        </p:nvSpPr>
        <p:spPr>
          <a:xfrm>
            <a:off x="571500" y="3000375"/>
            <a:ext cx="85725" cy="85725"/>
          </a:xfrm>
          <a:prstGeom prst="rect">
            <a:avLst/>
          </a:prstGeom>
          <a:solidFill>
            <a:srgbClr val="C8922A"/>
          </a:solidFill>
          <a:ln/>
        </p:spPr>
        <p:txBody>
          <a:bodyPr/>
          <a:lstStyle/>
          <a:p>
            <a:endParaRPr lang="en-US"/>
          </a:p>
        </p:txBody>
      </p:sp>
      <p:sp>
        <p:nvSpPr>
          <p:cNvPr id="10" name="Text 6"/>
          <p:cNvSpPr/>
          <p:nvPr/>
        </p:nvSpPr>
        <p:spPr>
          <a:xfrm>
            <a:off x="571500" y="2928938"/>
            <a:ext cx="3786188" cy="457200"/>
          </a:xfrm>
          <a:prstGeom prst="rect">
            <a:avLst/>
          </a:prstGeom>
          <a:noFill/>
          <a:ln/>
        </p:spPr>
        <p:txBody>
          <a:bodyPr wrap="square" lIns="255143"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If the basis cannot be clearly identified and supported, the claim is vulnerable to disallowance</a:t>
            </a:r>
            <a:endParaRPr lang="en-US" sz="1050" dirty="0"/>
          </a:p>
        </p:txBody>
      </p:sp>
      <p:sp>
        <p:nvSpPr>
          <p:cNvPr id="11" name="Shape 7"/>
          <p:cNvSpPr/>
          <p:nvPr/>
        </p:nvSpPr>
        <p:spPr>
          <a:xfrm>
            <a:off x="571500" y="3686175"/>
            <a:ext cx="85725" cy="85725"/>
          </a:xfrm>
          <a:prstGeom prst="rect">
            <a:avLst/>
          </a:prstGeom>
          <a:solidFill>
            <a:srgbClr val="C8922A"/>
          </a:solidFill>
          <a:ln/>
        </p:spPr>
        <p:txBody>
          <a:bodyPr/>
          <a:lstStyle/>
          <a:p>
            <a:endParaRPr lang="en-US"/>
          </a:p>
        </p:txBody>
      </p:sp>
      <p:sp>
        <p:nvSpPr>
          <p:cNvPr id="12" name="Text 8"/>
          <p:cNvSpPr/>
          <p:nvPr/>
        </p:nvSpPr>
        <p:spPr>
          <a:xfrm>
            <a:off x="571500" y="3614738"/>
            <a:ext cx="3786188" cy="457200"/>
          </a:xfrm>
          <a:prstGeom prst="rect">
            <a:avLst/>
          </a:prstGeom>
          <a:noFill/>
          <a:ln/>
        </p:spPr>
        <p:txBody>
          <a:bodyPr wrap="square" lIns="255143" tIns="0" rIns="0" bIns="0" rtlCol="0" anchor="t">
            <a:spAutoFit/>
          </a:bodyPr>
          <a:lstStyle/>
          <a:p>
            <a:pPr marL="0" indent="0" algn="l">
              <a:lnSpc>
                <a:spcPts val="1800"/>
              </a:lnSpc>
              <a:buNone/>
            </a:pPr>
            <a:r>
              <a:rPr lang="en-US" sz="1050" dirty="0">
                <a:solidFill>
                  <a:srgbClr val="333333"/>
                </a:solidFill>
                <a:latin typeface="Inter" pitchFamily="34" charset="0"/>
                <a:ea typeface="Inter" pitchFamily="34" charset="-122"/>
                <a:cs typeface="Inter" pitchFamily="34" charset="-120"/>
              </a:rPr>
              <a:t>Districts must be able to distinguish and document each claim type separately</a:t>
            </a:r>
            <a:endParaRPr lang="en-US" sz="1050" dirty="0"/>
          </a:p>
        </p:txBody>
      </p:sp>
      <p:sp>
        <p:nvSpPr>
          <p:cNvPr id="13" name="Shape 9"/>
          <p:cNvSpPr/>
          <p:nvPr/>
        </p:nvSpPr>
        <p:spPr>
          <a:xfrm>
            <a:off x="4786313" y="2477486"/>
            <a:ext cx="3786188" cy="1588703"/>
          </a:xfrm>
          <a:prstGeom prst="rect">
            <a:avLst/>
          </a:prstGeom>
          <a:solidFill>
            <a:srgbClr val="C8922A">
              <a:alpha val="10000"/>
            </a:srgbClr>
          </a:solidFill>
          <a:ln w="27432">
            <a:solidFill>
              <a:srgbClr val="C8922A"/>
            </a:solidFill>
            <a:prstDash val="solid"/>
          </a:ln>
        </p:spPr>
        <p:txBody>
          <a:bodyPr/>
          <a:lstStyle/>
          <a:p>
            <a:endParaRPr lang="en-US"/>
          </a:p>
        </p:txBody>
      </p:sp>
      <p:sp>
        <p:nvSpPr>
          <p:cNvPr id="14" name="Text 10"/>
          <p:cNvSpPr/>
          <p:nvPr/>
        </p:nvSpPr>
        <p:spPr>
          <a:xfrm>
            <a:off x="5072063" y="2791811"/>
            <a:ext cx="3214688" cy="960053"/>
          </a:xfrm>
          <a:prstGeom prst="rect">
            <a:avLst/>
          </a:prstGeom>
          <a:noFill/>
          <a:ln/>
        </p:spPr>
        <p:txBody>
          <a:bodyPr wrap="square" lIns="0" tIns="0" rIns="0" bIns="0" rtlCol="0" anchor="t">
            <a:spAutoFit/>
          </a:bodyPr>
          <a:lstStyle/>
          <a:p>
            <a:pPr marL="0" indent="0" algn="ctr">
              <a:lnSpc>
                <a:spcPts val="2500"/>
              </a:lnSpc>
              <a:buNone/>
            </a:pPr>
            <a:r>
              <a:rPr lang="en-US" sz="1602" b="1" dirty="0">
                <a:solidFill>
                  <a:srgbClr val="1A2B4A"/>
                </a:solidFill>
                <a:latin typeface="Inter" pitchFamily="34" charset="0"/>
                <a:ea typeface="Inter" pitchFamily="34" charset="-122"/>
                <a:cs typeface="Inter" pitchFamily="34" charset="-120"/>
              </a:rPr>
              <a:t>Unclear claim basis = audit finding and potential funding loss</a:t>
            </a:r>
            <a:endParaRPr lang="en-US" sz="160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3188</Words>
  <Application>Microsoft Office PowerPoint</Application>
  <PresentationFormat>On-screen Show (16:9)</PresentationFormat>
  <Paragraphs>255</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Inter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Ciloski, Brian (MDE)</cp:lastModifiedBy>
  <cp:revision>1</cp:revision>
  <dcterms:created xsi:type="dcterms:W3CDTF">2026-04-07T18:55:37Z</dcterms:created>
  <dcterms:modified xsi:type="dcterms:W3CDTF">2026-05-04T00:51:18Z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f46dfe0-534f-4c95-815c-5b1af86b9823_Enabled">
    <vt:lpwstr>true</vt:lpwstr>
  </property>
  <property fmtid="{D5CDD505-2E9C-101B-9397-08002B2CF9AE}" pid="3" name="MSIP_Label_2f46dfe0-534f-4c95-815c-5b1af86b9823_SetDate">
    <vt:lpwstr>2026-05-04T00:34:34Z</vt:lpwstr>
  </property>
  <property fmtid="{D5CDD505-2E9C-101B-9397-08002B2CF9AE}" pid="4" name="MSIP_Label_2f46dfe0-534f-4c95-815c-5b1af86b9823_Method">
    <vt:lpwstr>Privileged</vt:lpwstr>
  </property>
  <property fmtid="{D5CDD505-2E9C-101B-9397-08002B2CF9AE}" pid="5" name="MSIP_Label_2f46dfe0-534f-4c95-815c-5b1af86b9823_Name">
    <vt:lpwstr>2f46dfe0-534f-4c95-815c-5b1af86b9823</vt:lpwstr>
  </property>
  <property fmtid="{D5CDD505-2E9C-101B-9397-08002B2CF9AE}" pid="6" name="MSIP_Label_2f46dfe0-534f-4c95-815c-5b1af86b9823_SiteId">
    <vt:lpwstr>d5fb7087-3777-42ad-966a-892ef47225d1</vt:lpwstr>
  </property>
  <property fmtid="{D5CDD505-2E9C-101B-9397-08002B2CF9AE}" pid="7" name="MSIP_Label_2f46dfe0-534f-4c95-815c-5b1af86b9823_ActionId">
    <vt:lpwstr>e28c45bb-c40c-4990-bb2b-626fba40824c</vt:lpwstr>
  </property>
  <property fmtid="{D5CDD505-2E9C-101B-9397-08002B2CF9AE}" pid="8" name="MSIP_Label_2f46dfe0-534f-4c95-815c-5b1af86b9823_ContentBits">
    <vt:lpwstr>0</vt:lpwstr>
  </property>
  <property fmtid="{D5CDD505-2E9C-101B-9397-08002B2CF9AE}" pid="9" name="MSIP_Label_2f46dfe0-534f-4c95-815c-5b1af86b9823_Tag">
    <vt:lpwstr>10, 0, 1, 1</vt:lpwstr>
  </property>
</Properties>
</file>