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4"/>
  </p:sldMasterIdLst>
  <p:notesMasterIdLst>
    <p:notesMasterId r:id="rId62"/>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 id="299" r:id="rId48"/>
    <p:sldId id="300" r:id="rId49"/>
    <p:sldId id="301" r:id="rId50"/>
    <p:sldId id="302" r:id="rId51"/>
    <p:sldId id="303" r:id="rId52"/>
    <p:sldId id="304" r:id="rId53"/>
    <p:sldId id="305" r:id="rId54"/>
    <p:sldId id="306" r:id="rId55"/>
    <p:sldId id="307" r:id="rId56"/>
    <p:sldId id="308" r:id="rId57"/>
    <p:sldId id="309" r:id="rId58"/>
    <p:sldId id="310" r:id="rId59"/>
    <p:sldId id="311" r:id="rId60"/>
    <p:sldId id="312" r:id="rId61"/>
  </p:sldIdLst>
  <p:sldSz cx="12192000" cy="6858000"/>
  <p:notesSz cx="7315200" cy="9601200"/>
  <p:embeddedFontLst>
    <p:embeddedFont>
      <p:font typeface="Century Gothic" panose="020B0502020202020204" pitchFamily="34" charset="0"/>
      <p:regular r:id="rId63"/>
      <p:bold r:id="rId64"/>
      <p:italic r:id="rId65"/>
      <p:boldItalic r:id="rId66"/>
    </p:embeddedFont>
    <p:embeddedFont>
      <p:font typeface="Helvetica Neue" panose="020B0604020202020204" charset="0"/>
      <p:regular r:id="rId67"/>
      <p:bold r:id="rId68"/>
      <p:italic r:id="rId69"/>
      <p:boldItalic r:id="rId7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71" roundtripDataSignature="AMtx7mhupymLSXdHBo4NmtcRwUnKNOa3M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496" autoAdjust="0"/>
  </p:normalViewPr>
  <p:slideViewPr>
    <p:cSldViewPr snapToGrid="0" showGuides="1">
      <p:cViewPr varScale="1">
        <p:scale>
          <a:sx n="85" d="100"/>
          <a:sy n="85" d="100"/>
        </p:scale>
        <p:origin x="1476" y="8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font" Target="fonts/font1.fntdata"/><Relationship Id="rId68" Type="http://schemas.openxmlformats.org/officeDocument/2006/relationships/font" Target="fonts/font6.fntdata"/><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font" Target="fonts/font4.fntdata"/><Relationship Id="rId74"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font" Target="fonts/font2.fntdata"/><Relationship Id="rId69" Type="http://schemas.openxmlformats.org/officeDocument/2006/relationships/font" Target="fonts/font7.fntdata"/><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font" Target="fonts/font5.fntdata"/><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70" Type="http://schemas.openxmlformats.org/officeDocument/2006/relationships/font" Target="fonts/font8.fntdata"/><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font" Target="fonts/font3.fntdata"/><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3169920" cy="481727"/>
          </a:xfrm>
          <a:prstGeom prst="rect">
            <a:avLst/>
          </a:prstGeom>
          <a:noFill/>
          <a:ln>
            <a:noFill/>
          </a:ln>
        </p:spPr>
        <p:txBody>
          <a:bodyPr spcFirstLastPara="1" wrap="square" lIns="96650" tIns="48325" rIns="96650" bIns="48325"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4143587" y="0"/>
            <a:ext cx="3169920" cy="481727"/>
          </a:xfrm>
          <a:prstGeom prst="rect">
            <a:avLst/>
          </a:prstGeom>
          <a:noFill/>
          <a:ln>
            <a:noFill/>
          </a:ln>
        </p:spPr>
        <p:txBody>
          <a:bodyPr spcFirstLastPara="1" wrap="square" lIns="96650" tIns="48325" rIns="96650" bIns="48325"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9119475"/>
            <a:ext cx="3169920" cy="481726"/>
          </a:xfrm>
          <a:prstGeom prst="rect">
            <a:avLst/>
          </a:prstGeom>
          <a:noFill/>
          <a:ln>
            <a:noFill/>
          </a:ln>
        </p:spPr>
        <p:txBody>
          <a:bodyPr spcFirstLastPara="1" wrap="square" lIns="96650" tIns="48325" rIns="96650" bIns="48325"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1: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3" name="Google Shape;103;p1: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endParaRPr/>
          </a:p>
        </p:txBody>
      </p:sp>
      <p:sp>
        <p:nvSpPr>
          <p:cNvPr id="104" name="Google Shape;104;p1: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2: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1" name="Google Shape;111;p2: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No state requirement</a:t>
            </a:r>
            <a:endParaRPr/>
          </a:p>
          <a:p>
            <a:pPr marL="0" lvl="0" indent="0" algn="l" rtl="0">
              <a:spcBef>
                <a:spcPts val="0"/>
              </a:spcBef>
              <a:spcAft>
                <a:spcPts val="0"/>
              </a:spcAft>
              <a:buNone/>
            </a:pPr>
            <a:r>
              <a:rPr lang="en-US"/>
              <a:t>There are Federal and State guidelines, but not sure what they are, will get back on this</a:t>
            </a:r>
            <a:endParaRPr/>
          </a:p>
          <a:p>
            <a:pPr marL="0" lvl="0" indent="0" algn="l" rtl="0">
              <a:spcBef>
                <a:spcPts val="0"/>
              </a:spcBef>
              <a:spcAft>
                <a:spcPts val="0"/>
              </a:spcAft>
              <a:buNone/>
            </a:pPr>
            <a:r>
              <a:rPr lang="en-US"/>
              <a:t>Updated annually</a:t>
            </a:r>
            <a:endParaRPr/>
          </a:p>
        </p:txBody>
      </p:sp>
      <p:sp>
        <p:nvSpPr>
          <p:cNvPr id="112" name="Google Shape;112;p2: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3: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8" name="Google Shape;118;p3: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Joel: For #3, no SRM is required since CEPI gets the data from DHHS.</a:t>
            </a:r>
            <a:endParaRPr/>
          </a:p>
          <a:p>
            <a:pPr marL="0" lvl="0" indent="0" algn="l" rtl="0">
              <a:spcBef>
                <a:spcPts val="0"/>
              </a:spcBef>
              <a:spcAft>
                <a:spcPts val="0"/>
              </a:spcAft>
              <a:buNone/>
            </a:pPr>
            <a:endParaRPr/>
          </a:p>
          <a:p>
            <a:pPr marL="0" lvl="0" indent="0" algn="l" rtl="0">
              <a:spcBef>
                <a:spcPts val="0"/>
              </a:spcBef>
              <a:spcAft>
                <a:spcPts val="0"/>
              </a:spcAft>
              <a:buNone/>
            </a:pPr>
            <a:r>
              <a:rPr lang="en-US"/>
              <a:t>This would be  district-level decision because that information comes over to us from DHHS and it’s through the flag.  You do not need to submit an SRM for that because, as mentioned, CEPI gets that info directly from DHHS.  And the state refers districts to their CIS support for any remaining questions for how to handle that internally in their own CIS.  Any specific questions on policy can be directed to Kathy Hoehne in that office. </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19" name="Google Shape;119;p3: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4: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5" name="Google Shape;125;p4: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Colleen</a:t>
            </a:r>
            <a:endParaRPr/>
          </a:p>
          <a:p>
            <a:pPr marL="0" lvl="0" indent="0" algn="l" rtl="0">
              <a:spcBef>
                <a:spcPts val="0"/>
              </a:spcBef>
              <a:spcAft>
                <a:spcPts val="0"/>
              </a:spcAft>
              <a:buNone/>
            </a:pPr>
            <a:endParaRPr/>
          </a:p>
          <a:p>
            <a:pPr marL="0" lvl="0" indent="0" algn="l" rtl="0">
              <a:spcBef>
                <a:spcPts val="0"/>
              </a:spcBef>
              <a:spcAft>
                <a:spcPts val="0"/>
              </a:spcAft>
              <a:buNone/>
            </a:pPr>
            <a:r>
              <a:rPr lang="en-US"/>
              <a:t>Based on hot-off-the-press guidance on calculating FTE, you will take the week during the 4 week count period with the highest hours of actual service provision, multiply that by 52 weeks to obtain an annualized service time provided and then divide that by 180 to obtain the FTE. Reference slides in the Special Education presentation for steps to take and examples. The PAM will be updated with this guidance. </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r>
              <a:rPr lang="en-US">
                <a:solidFill>
                  <a:srgbClr val="FF0000"/>
                </a:solidFill>
                <a:highlight>
                  <a:srgbClr val="FFFF00"/>
                </a:highlight>
              </a:rPr>
              <a:t>Added:  listen to recording</a:t>
            </a:r>
            <a:endParaRPr/>
          </a:p>
          <a:p>
            <a:pPr marL="0" lvl="0" indent="0" algn="l" rtl="0">
              <a:spcBef>
                <a:spcPts val="0"/>
              </a:spcBef>
              <a:spcAft>
                <a:spcPts val="0"/>
              </a:spcAft>
              <a:buNone/>
            </a:pPr>
            <a:r>
              <a:rPr lang="en-US" b="1">
                <a:solidFill>
                  <a:srgbClr val="FF0000"/>
                </a:solidFill>
                <a:highlight>
                  <a:srgbClr val="FFFF00"/>
                </a:highlight>
              </a:rPr>
              <a:t>On a side note:  The IFSP services must be delivered at the frequency and length noted on the IFSP.  If a provider absence would prevent meeting those criteria, arrangements must be made for the services to be provided by another provider to meet the frequency and length on the IFSP.   And that is what  General Supervision Program Monitoring  looks at that in our monitoring of implementation of IFSPs. </a:t>
            </a:r>
            <a:endParaRPr/>
          </a:p>
          <a:p>
            <a:pPr marL="0" lvl="0" indent="0" algn="l" rtl="0">
              <a:spcBef>
                <a:spcPts val="0"/>
              </a:spcBef>
              <a:spcAft>
                <a:spcPts val="0"/>
              </a:spcAft>
              <a:buNone/>
            </a:pPr>
            <a:endParaRPr/>
          </a:p>
        </p:txBody>
      </p:sp>
      <p:sp>
        <p:nvSpPr>
          <p:cNvPr id="126" name="Google Shape;126;p4: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5: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3" name="Google Shape;133;p5: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Colleen</a:t>
            </a:r>
            <a:endParaRPr/>
          </a:p>
          <a:p>
            <a:pPr marL="0" lvl="0" indent="0" algn="l" rtl="0">
              <a:spcBef>
                <a:spcPts val="0"/>
              </a:spcBef>
              <a:spcAft>
                <a:spcPts val="0"/>
              </a:spcAft>
              <a:buNone/>
            </a:pPr>
            <a:r>
              <a:rPr lang="en-US"/>
              <a:t>10/30 days is not applicable to R340.1862 since 1862 has no "days" requirement. It just has an hours requirement.</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34" name="Google Shape;134;p5: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6: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0" name="Google Shape;140;p6: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Janet</a:t>
            </a:r>
            <a:endParaRPr/>
          </a:p>
          <a:p>
            <a:pPr marL="0" lvl="0" indent="0" algn="l" rtl="0">
              <a:spcBef>
                <a:spcPts val="0"/>
              </a:spcBef>
              <a:spcAft>
                <a:spcPts val="0"/>
              </a:spcAft>
              <a:buNone/>
            </a:pPr>
            <a:r>
              <a:rPr lang="en-US"/>
              <a:t>There are no repercussions related to pupil accounting, however, if this issue comes up during general supervision monitoring, the ISD will most likely receive a finding with a required corrective action plan. </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41" name="Google Shape;141;p6: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7: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7" name="Google Shape;147;p7: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Janet </a:t>
            </a:r>
            <a:endParaRPr/>
          </a:p>
          <a:p>
            <a:pPr marL="228600" lvl="0" indent="-228600" algn="l" rtl="0">
              <a:spcBef>
                <a:spcPts val="0"/>
              </a:spcBef>
              <a:spcAft>
                <a:spcPts val="0"/>
              </a:spcAft>
              <a:buClr>
                <a:schemeClr val="dk1"/>
              </a:buClr>
              <a:buSzPts val="1200"/>
              <a:buFont typeface="Calibri"/>
              <a:buAutoNum type="arabicPeriod"/>
            </a:pPr>
            <a:r>
              <a:rPr lang="en-US"/>
              <a:t>Ultimately, the child's resident district is responsible for child find, evaluation, eligibility, and the provision of special education services. The resident district may enter into an agreement with the ISD or another local district to provide these services but the resident district would still be responsible for ensuring the student is receiving all services written in the IEP and receiving their protections under IDEA.</a:t>
            </a:r>
            <a:endParaRPr/>
          </a:p>
          <a:p>
            <a:pPr marL="228600" lvl="0" indent="-228600" algn="l" rtl="0">
              <a:spcBef>
                <a:spcPts val="0"/>
              </a:spcBef>
              <a:spcAft>
                <a:spcPts val="0"/>
              </a:spcAft>
              <a:buClr>
                <a:schemeClr val="dk1"/>
              </a:buClr>
              <a:buSzPts val="1200"/>
              <a:buFont typeface="Calibri"/>
              <a:buAutoNum type="arabicPeriod"/>
            </a:pPr>
            <a:r>
              <a:rPr lang="en-US"/>
              <a:t>The resident district would be responsible for writing the IEP unless an agreement is in place with another ISD/district to write and implement the IEP. If, through an agreement, an ISD or district other than the resident district writes the IEP, they must invite the resident district to the IEP team meeting. </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48" name="Google Shape;148;p7: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p8: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4" name="Google Shape;154;p8: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r>
              <a:rPr lang="en-US"/>
              <a:t>Your class needs to be offered and available to your traditional or full-time students at the same grade level.  If you have an Optional Learning Experience tacked onto that class it would be easier to just to consider the requirement the same.  Although the actual statute has slight variations in how they define what available means for the classes to experience.  And since they don’t provide a definition for what they intend by the word majority, whether you’re speaking to the optional learning experience’s,  it would be easiest just to make sure that you have evidence that that would be provided to all of the students equally at that same grade level.  </a:t>
            </a:r>
            <a:endParaRPr/>
          </a:p>
          <a:p>
            <a:pPr marL="0" lvl="0" indent="0" algn="l" rtl="0">
              <a:spcBef>
                <a:spcPts val="0"/>
              </a:spcBef>
              <a:spcAft>
                <a:spcPts val="0"/>
              </a:spcAft>
              <a:buNone/>
            </a:pPr>
            <a:endParaRPr/>
          </a:p>
        </p:txBody>
      </p:sp>
      <p:sp>
        <p:nvSpPr>
          <p:cNvPr id="155" name="Google Shape;155;p8: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9: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p9: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Sean</a:t>
            </a:r>
            <a:endParaRPr/>
          </a:p>
          <a:p>
            <a:pPr marL="0" lvl="0" indent="0" algn="l" rtl="0">
              <a:spcBef>
                <a:spcPts val="0"/>
              </a:spcBef>
              <a:spcAft>
                <a:spcPts val="0"/>
              </a:spcAft>
              <a:buNone/>
            </a:pPr>
            <a:endParaRPr/>
          </a:p>
          <a:p>
            <a:pPr marL="0" lvl="0" indent="0" algn="l" rtl="0">
              <a:spcBef>
                <a:spcPts val="0"/>
              </a:spcBef>
              <a:spcAft>
                <a:spcPts val="0"/>
              </a:spcAft>
              <a:buNone/>
            </a:pPr>
            <a:r>
              <a:rPr lang="en-US"/>
              <a:t>Correct, there is no proration of an FTE when a homebound services are missed during the count period for a student with an IEP. However, if a pupil does not receive the minimum instructional service due to an occurrence beyond the provider’s control, the district may request a deviation from the Office of Special Education for the opportunity to “make up” the lost instructional time. The district will need to include documentation of the excused absence which prevented the pupil from receiving services during the specified week, or if instruction was canceled district-wide for three or more days during a week of the count period</a:t>
            </a:r>
            <a:endParaRPr/>
          </a:p>
          <a:p>
            <a:pPr marL="0" lvl="0" indent="0" algn="l" rtl="0">
              <a:spcBef>
                <a:spcPts val="0"/>
              </a:spcBef>
              <a:spcAft>
                <a:spcPts val="0"/>
              </a:spcAft>
              <a:buNone/>
            </a:pPr>
            <a:endParaRPr/>
          </a:p>
          <a:p>
            <a:pPr marL="0" lvl="0" indent="0" algn="l" rtl="0">
              <a:spcBef>
                <a:spcPts val="0"/>
              </a:spcBef>
              <a:spcAft>
                <a:spcPts val="0"/>
              </a:spcAft>
              <a:buNone/>
            </a:pPr>
            <a:r>
              <a:rPr lang="en-US"/>
              <a:t>Question asked on clarification of calc FTE…</a:t>
            </a:r>
            <a:endParaRPr/>
          </a:p>
          <a:p>
            <a:pPr marL="0" lvl="0" indent="0" algn="l" rtl="0">
              <a:spcBef>
                <a:spcPts val="0"/>
              </a:spcBef>
              <a:spcAft>
                <a:spcPts val="0"/>
              </a:spcAft>
              <a:buNone/>
            </a:pPr>
            <a:r>
              <a:rPr lang="en-US"/>
              <a:t>If they have an excused absence, meaning that they had the intention of providing the services to the student, they had received a phone call from the family that the student can’t receive services that week, we do not take that week into consideration for membership purposes.  So you would just be looking at one FTE based on the three weeks that were made.</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62" name="Google Shape;162;p9: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10: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8" name="Google Shape;168;p10: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Sean </a:t>
            </a:r>
            <a:endParaRPr/>
          </a:p>
          <a:p>
            <a:pPr marL="0" lvl="0" indent="0" algn="l" rtl="0">
              <a:spcBef>
                <a:spcPts val="0"/>
              </a:spcBef>
              <a:spcAft>
                <a:spcPts val="0"/>
              </a:spcAft>
              <a:buNone/>
            </a:pPr>
            <a:endParaRPr/>
          </a:p>
          <a:p>
            <a:pPr marL="0" lvl="0" indent="0" algn="l" rtl="0">
              <a:spcBef>
                <a:spcPts val="0"/>
              </a:spcBef>
              <a:spcAft>
                <a:spcPts val="0"/>
              </a:spcAft>
              <a:buNone/>
            </a:pPr>
            <a:r>
              <a:rPr lang="en-US"/>
              <a:t>I would ask that the person who posed this question contact me directly. </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69" name="Google Shape;169;p10: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11: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5" name="Google Shape;175;p11: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B or J - The PAM does define the week; however, it allows a district to </a:t>
            </a:r>
            <a:r>
              <a:rPr lang="en-US" b="1"/>
              <a:t>work together with their auditor to determine an alternate definition of a week for the purposes H/H.</a:t>
            </a:r>
            <a:endParaRPr b="1"/>
          </a:p>
        </p:txBody>
      </p:sp>
      <p:sp>
        <p:nvSpPr>
          <p:cNvPr id="176" name="Google Shape;176;p11: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2: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2" name="Google Shape;182;p12: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If the student is unable to participate at all in instruction during the count period in homebased instruction, no FTE can be claimed. </a:t>
            </a:r>
            <a:endParaRPr/>
          </a:p>
          <a:p>
            <a:pPr marL="0" lvl="0" indent="0" algn="l" rtl="0">
              <a:spcBef>
                <a:spcPts val="0"/>
              </a:spcBef>
              <a:spcAft>
                <a:spcPts val="0"/>
              </a:spcAft>
              <a:buNone/>
            </a:pPr>
            <a:endParaRPr/>
          </a:p>
          <a:p>
            <a:pPr marL="0" lvl="0" indent="0" algn="l" rtl="0">
              <a:spcBef>
                <a:spcPts val="0"/>
              </a:spcBef>
              <a:spcAft>
                <a:spcPts val="0"/>
              </a:spcAft>
              <a:buNone/>
            </a:pPr>
            <a:r>
              <a:rPr lang="en-US"/>
              <a:t>If the pupil has a documented excused absence that prevents the pupil from receiving services during a week, or if instruction has been canceled district-wide for three or more days during a week of the count period, there is no impact on FTE.</a:t>
            </a:r>
            <a:endParaRPr/>
          </a:p>
          <a:p>
            <a:pPr marL="0" lvl="0" indent="0" algn="l" rtl="0">
              <a:spcBef>
                <a:spcPts val="0"/>
              </a:spcBef>
              <a:spcAft>
                <a:spcPts val="0"/>
              </a:spcAft>
              <a:buNone/>
            </a:pPr>
            <a:endParaRPr/>
          </a:p>
          <a:p>
            <a:pPr marL="0" lvl="0" indent="0" algn="l" rtl="0">
              <a:spcBef>
                <a:spcPts val="0"/>
              </a:spcBef>
              <a:spcAft>
                <a:spcPts val="0"/>
              </a:spcAft>
              <a:buNone/>
            </a:pPr>
            <a:r>
              <a:rPr lang="en-US"/>
              <a:t>If a pupil is temporarily unable to receive services, the teacher must document the reason for the interruption in services and have the parent initial the documentation for the district’s records. If a pupil is unable to participate in home-based services during the count period, no FTE shall be claimed.</a:t>
            </a:r>
            <a:endParaRPr/>
          </a:p>
        </p:txBody>
      </p:sp>
      <p:sp>
        <p:nvSpPr>
          <p:cNvPr id="183" name="Google Shape;183;p12: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13: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9" name="Google Shape;189;p13: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marR="0" lvl="0" indent="0" algn="l" rtl="0">
              <a:spcBef>
                <a:spcPts val="0"/>
              </a:spcBef>
              <a:spcAft>
                <a:spcPts val="0"/>
              </a:spcAft>
              <a:buNone/>
            </a:pPr>
            <a:r>
              <a:rPr lang="en-US"/>
              <a:t>Becky: </a:t>
            </a:r>
            <a:r>
              <a:rPr lang="en-US" sz="1800">
                <a:solidFill>
                  <a:srgbClr val="AEAEAE"/>
                </a:solidFill>
                <a:latin typeface="Helvetica Neue"/>
                <a:ea typeface="Helvetica Neue"/>
                <a:cs typeface="Helvetica Neue"/>
                <a:sym typeface="Helvetica Neue"/>
              </a:rPr>
              <a:t>In terms of reporting 23A students, they need to be reported in three different collections. The first one is your general collections. You're going to report them the same way that you report any of your other students. The only difference is that you're not going to report any FTE for them. We actually get a lot of questions about this. People assume that they are just going to do an SRM for the student, and they don't have to appear in their general collections, and that's incorrect. You're going to report them there, just not any FTE. To get the FTE, you're going to submit an SRM monthly for each month that the student completes the program. You have 30 days to do this from when that month ends, so it's pretty important that you hop on these as soon as that month ends. That's where you're going to actually get your FTE from, is from that SRM submission. So make sure that you have the 23A component attached to that SRM in order to get it. And then lastly, these students in your TSDL submission, they need to have the course funding program of 01 added, because that is what identifies them as 23A, and that's really important. So any classes that they take that were 23A need to be flagged as such.</a:t>
            </a:r>
            <a:endParaRPr sz="1800">
              <a:latin typeface="Calibri"/>
              <a:ea typeface="Calibri"/>
              <a:cs typeface="Calibri"/>
              <a:sym typeface="Calibri"/>
            </a:endParaRPr>
          </a:p>
          <a:p>
            <a:pPr marL="0" lvl="0" indent="0" algn="l" rtl="0">
              <a:spcBef>
                <a:spcPts val="0"/>
              </a:spcBef>
              <a:spcAft>
                <a:spcPts val="0"/>
              </a:spcAft>
              <a:buNone/>
            </a:pPr>
            <a:endParaRPr/>
          </a:p>
          <a:p>
            <a:pPr marL="0" marR="0" lvl="0" indent="0" algn="l" rtl="0">
              <a:spcBef>
                <a:spcPts val="0"/>
              </a:spcBef>
              <a:spcAft>
                <a:spcPts val="0"/>
              </a:spcAft>
              <a:buNone/>
            </a:pPr>
            <a:r>
              <a:rPr lang="en-US" sz="1800">
                <a:latin typeface="Calibri"/>
                <a:ea typeface="Calibri"/>
                <a:cs typeface="Calibri"/>
                <a:sym typeface="Calibri"/>
              </a:rPr>
              <a:t>How is with special ed though? Because you have to put that in the general collection to receive special ed FTE, so do you not do anything with that? </a:t>
            </a:r>
            <a:endParaRPr/>
          </a:p>
          <a:p>
            <a:pPr marL="0" marR="0" lvl="0" indent="0" algn="l" rtl="0">
              <a:spcBef>
                <a:spcPts val="0"/>
              </a:spcBef>
              <a:spcAft>
                <a:spcPts val="0"/>
              </a:spcAft>
              <a:buNone/>
            </a:pPr>
            <a:endParaRPr sz="1800">
              <a:latin typeface="Calibri"/>
              <a:ea typeface="Calibri"/>
              <a:cs typeface="Calibri"/>
              <a:sym typeface="Calibri"/>
            </a:endParaRPr>
          </a:p>
          <a:p>
            <a:pPr marL="0" marR="0" lvl="0" indent="0" algn="l" rtl="0">
              <a:spcBef>
                <a:spcPts val="0"/>
              </a:spcBef>
              <a:spcAft>
                <a:spcPts val="0"/>
              </a:spcAft>
              <a:buNone/>
            </a:pPr>
            <a:r>
              <a:rPr lang="en-US" sz="1800">
                <a:latin typeface="Calibri"/>
                <a:ea typeface="Calibri"/>
                <a:cs typeface="Calibri"/>
                <a:sym typeface="Calibri"/>
              </a:rPr>
              <a:t>Becky: There is no breakdown with 23-A FTE between the two types. So they cannot get general special ed FTE then in the collection? If a student is coded 23-A, then they do not get any FTE recorded in the general collections. </a:t>
            </a:r>
            <a:endParaRPr/>
          </a:p>
        </p:txBody>
      </p:sp>
      <p:sp>
        <p:nvSpPr>
          <p:cNvPr id="190" name="Google Shape;190;p13: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14: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6" name="Google Shape;196;p14: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Sean</a:t>
            </a:r>
            <a:endParaRPr/>
          </a:p>
          <a:p>
            <a:pPr marL="0" lvl="0" indent="0" algn="l" rtl="0">
              <a:spcBef>
                <a:spcPts val="0"/>
              </a:spcBef>
              <a:spcAft>
                <a:spcPts val="0"/>
              </a:spcAft>
              <a:buNone/>
            </a:pPr>
            <a:r>
              <a:rPr lang="en-US"/>
              <a:t>There's more that needs to be understood about this question. I encourage the person who asked this question to contact me directly. </a:t>
            </a:r>
            <a:endParaRPr/>
          </a:p>
          <a:p>
            <a:pPr marL="0" lvl="0" indent="0" algn="l" rtl="0">
              <a:spcBef>
                <a:spcPts val="0"/>
              </a:spcBef>
              <a:spcAft>
                <a:spcPts val="0"/>
              </a:spcAft>
              <a:buNone/>
            </a:pPr>
            <a:endParaRPr/>
          </a:p>
          <a:p>
            <a:pPr marL="0" lvl="0" indent="0" algn="l" rtl="0">
              <a:spcBef>
                <a:spcPts val="0"/>
              </a:spcBef>
              <a:spcAft>
                <a:spcPts val="0"/>
              </a:spcAft>
              <a:buNone/>
            </a:pPr>
            <a:r>
              <a:rPr lang="en-US"/>
              <a:t> </a:t>
            </a:r>
            <a:endParaRPr/>
          </a:p>
        </p:txBody>
      </p:sp>
      <p:sp>
        <p:nvSpPr>
          <p:cNvPr id="197" name="Google Shape;197;p14: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15: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3" name="Google Shape;203;p15: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Becky: EMC students should be marked 3500 as soon as they’re participating in the program, so that could be in 9</a:t>
            </a:r>
            <a:r>
              <a:rPr lang="en-US" baseline="30000"/>
              <a:t>th</a:t>
            </a:r>
            <a:r>
              <a:rPr lang="en-US"/>
              <a:t> grade for some students.  But, they must be reported as 3500 by </a:t>
            </a:r>
            <a:r>
              <a:rPr lang="en-US" b="1"/>
              <a:t>no later </a:t>
            </a:r>
            <a:r>
              <a:rPr lang="en-US"/>
              <a:t>than Fall of their junior year.  When you report that, it does two things.  One, it lets us know that the student is an EMC participant but it also advances their cohort year by one year because that’s a five-year program.  So that’s really important reason to make sure that you’ve taken care o f that.  If someone decides to leave the program, the next time you report them, just don’t put the participation code in there, and it will: one, remove them as a participant, and two, it will also set their cohort year back to their original year.   No other action is needed.</a:t>
            </a:r>
            <a:endParaRPr/>
          </a:p>
        </p:txBody>
      </p:sp>
      <p:sp>
        <p:nvSpPr>
          <p:cNvPr id="204" name="Google Shape;204;p15: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16: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0" name="Google Shape;210;p16: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Becky: Report the sub PIC as the teacher of record.  Courses are reported in TSDL at the student level, so courses that are not offered cannot be reported.  The vacancy should be reported in REP.</a:t>
            </a:r>
            <a:endParaRPr/>
          </a:p>
        </p:txBody>
      </p:sp>
      <p:sp>
        <p:nvSpPr>
          <p:cNvPr id="211" name="Google Shape;211;p16: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7: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7" name="Google Shape;217;p17: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Becky: The person acting as the Teacher of Record, which may be a sub, should have their PIC reported in TSDL.</a:t>
            </a:r>
            <a:endParaRPr/>
          </a:p>
        </p:txBody>
      </p:sp>
      <p:sp>
        <p:nvSpPr>
          <p:cNvPr id="218" name="Google Shape;218;p17: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18: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4" name="Google Shape;224;p18: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Becky:  REP and TSDL both have Office Hours session scheduled.  See the CEPI Announcements for dates and time as well as a link to join the meetings. The sessions start with a collection overview, a review of checklist items and then open Q &amp; A.</a:t>
            </a:r>
            <a:endParaRPr/>
          </a:p>
        </p:txBody>
      </p:sp>
      <p:sp>
        <p:nvSpPr>
          <p:cNvPr id="225" name="Google Shape;225;p18: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19: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1" name="Google Shape;231;p19: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Becky: Choose/enter the code that represents the gender that a student most commonly identifies with. Options are Male and Female.</a:t>
            </a:r>
            <a:endParaRPr/>
          </a:p>
        </p:txBody>
      </p:sp>
      <p:sp>
        <p:nvSpPr>
          <p:cNvPr id="232" name="Google Shape;232;p19: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20: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8" name="Google Shape;238;p20: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This one depends on your SIS.  Some of them already have the capability to do this.   If yours doesn’t, contact your SIS, and let them know you would love to see this and maybe they can make it a reality.</a:t>
            </a:r>
            <a:endParaRPr/>
          </a:p>
        </p:txBody>
      </p:sp>
      <p:sp>
        <p:nvSpPr>
          <p:cNvPr id="239" name="Google Shape;239;p20: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20</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p21: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5" name="Google Shape;245;p21: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US" dirty="0"/>
              <a:t>Becky: </a:t>
            </a:r>
            <a:r>
              <a:rPr lang="en-US" sz="1200" dirty="0">
                <a:latin typeface="Calibri"/>
                <a:ea typeface="Calibri"/>
                <a:cs typeface="Calibri"/>
                <a:sym typeface="Calibri"/>
              </a:rPr>
              <a:t>I did get to talk to the person who asked this question. She's referring to the district special education report, which there's two versions of the regular and the download. And that report actually has a filter on it so that it only reports students that are special ed. So there's no column for an exit date on there for it because anyone that's exited isn't present on the report. But I will take this under advisement and discuss revising the report with our Special Ed business lead. </a:t>
            </a:r>
            <a:endParaRPr lang="en-US" dirty="0"/>
          </a:p>
          <a:p>
            <a:pPr marL="0" lvl="0" indent="0" algn="l" rtl="0">
              <a:spcBef>
                <a:spcPts val="0"/>
              </a:spcBef>
              <a:spcAft>
                <a:spcPts val="0"/>
              </a:spcAft>
              <a:buNone/>
            </a:pPr>
            <a:endParaRPr dirty="0"/>
          </a:p>
        </p:txBody>
      </p:sp>
      <p:sp>
        <p:nvSpPr>
          <p:cNvPr id="246" name="Google Shape;246;p21: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21</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22: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2" name="Google Shape;252;p22: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Becky: Districts should utilize the SRM/GAD appeals window to review and fix inaccuracies in their EMC data.  This can be done during the appeals window for exits reported that year using a SRM.  Updates needed for years prior must be completed using an audit finding in GAD.  </a:t>
            </a:r>
            <a:endParaRPr/>
          </a:p>
          <a:p>
            <a:pPr marL="0" lvl="0" indent="0" algn="l" rtl="0">
              <a:spcBef>
                <a:spcPts val="0"/>
              </a:spcBef>
              <a:spcAft>
                <a:spcPts val="0"/>
              </a:spcAft>
              <a:buNone/>
            </a:pPr>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If any of you have heard me present on GAD before, you know that I refer to the appeals window as the most magical time of the year. And it really is because there's so many things that you can submit an SRM for and update, and this is one of them. So if you run your reports, which I know you all run your reports as soon as the appeal window opens, and you notice that you've got some inaccuracies in your additional work data, yes, you can absolutely submit an SRM and fix those. And also, the second part of this note is correct also. That would only be for any mistakes that you made in that past year that's just finishing up. If you notice something from a year prior, as long as it's from a cohort that is still active in GAD, your auditor can help you with that.</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Follow-up Member Question:</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Okay, the question is, I've got a student and there was a goof in there in the wrong cohort year and I want to fix that. </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Becky: The appeals window is the one time of year that that functionality in MSDS is on. It's in the student search area. It's on that little drop down in there. Your requests in there go into a queue, which I go in and review. We only can adjust a cohort year if there was a legitimate reporting error. So if someone accidentally reported a nine-year-old in ninth grade and they got tagged into a cohort, that would be a legitimate reporting error and then I would approve that. Just make sure you put lots of comments in there. Tell me a long story about what's wrong with it so I understand and I can help you out. But if someone gets ahead or falls behind, we don't adjust the cohort year for that. So it's got to be for a legitimate reporting error. </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Member: We're finding that students that come from other countries have been miscoded for an incorrect cohort year because they complete their grade level in December. </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Becky:  Yes, tell me all of that in the comments section. Seriously, be really wordy because that helps me understand exactly where things went sideways and then hopefully I can help you out with that. Great question.</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53" name="Google Shape;253;p22: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22</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p23: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9" name="Google Shape;259;p23: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Becky:  Courses that do not receive a grade are not required to be reported in TSDL.</a:t>
            </a:r>
            <a:endParaRPr/>
          </a:p>
        </p:txBody>
      </p:sp>
      <p:sp>
        <p:nvSpPr>
          <p:cNvPr id="260" name="Google Shape;260;p23: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23</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p24: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6" name="Google Shape;266;p24: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Gloria:</a:t>
            </a:r>
            <a:endParaRPr/>
          </a:p>
          <a:p>
            <a:pPr marL="0" lvl="0" indent="0" algn="l" rtl="0">
              <a:spcBef>
                <a:spcPts val="0"/>
              </a:spcBef>
              <a:spcAft>
                <a:spcPts val="0"/>
              </a:spcAft>
              <a:buNone/>
            </a:pPr>
            <a:r>
              <a:rPr lang="en-US" sz="1800">
                <a:latin typeface="Calibri"/>
                <a:ea typeface="Calibri"/>
                <a:cs typeface="Calibri"/>
                <a:sym typeface="Calibri"/>
              </a:rPr>
              <a:t>Okay, I'm going to try to answer this. There may be some of this that we might have to take back to the department. All courses have to have a certified teacher. Summer school, regular school, they all have to have a certified teacher. So, someone asked me earlier, a parapro cannot be a summer school teacher. They have to be a certified teacher. With the 24-25 school year, which begins in September, they also have to be grade level and subject level endorsed. As you heard Bob say earlier, it doesn't look like that's going to get kicked down the road again, that it's going to happen. So, that's a good thing. So, that's a good thing. So, they will have to have subject level and grade level endorsement. As far as the online platform, so they can use online platforms like Ingenuity or whatever, every kid still has to have a teacher of record who is grade level and subject level endorsed. </a:t>
            </a:r>
            <a:endParaRPr/>
          </a:p>
        </p:txBody>
      </p:sp>
      <p:sp>
        <p:nvSpPr>
          <p:cNvPr id="267" name="Google Shape;267;p24: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24</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p:cNvGrpSpPr/>
        <p:nvPr/>
      </p:nvGrpSpPr>
      <p:grpSpPr>
        <a:xfrm>
          <a:off x="0" y="0"/>
          <a:ext cx="0" cy="0"/>
          <a:chOff x="0" y="0"/>
          <a:chExt cx="0" cy="0"/>
        </a:xfrm>
      </p:grpSpPr>
      <p:sp>
        <p:nvSpPr>
          <p:cNvPr id="272" name="Google Shape;272;p25: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3" name="Google Shape;273;p25: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Gloria said they will take  a look at this with CEPI, can’t promise.</a:t>
            </a:r>
            <a:endParaRPr/>
          </a:p>
        </p:txBody>
      </p:sp>
      <p:sp>
        <p:nvSpPr>
          <p:cNvPr id="274" name="Google Shape;274;p25: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25</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26: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0" name="Google Shape;280;p26: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Joel/Becky: Young 5 is just another name for DK. If any of your buildings offer DK, make sure the buildings in EEM have it listed under Grades Actual as well as reporting the Program Participation code in MSDS.  This information is crucial for accurately tracking and reporting on various aspects of educational facilities and student participation in programs. </a:t>
            </a:r>
            <a:endParaRPr/>
          </a:p>
        </p:txBody>
      </p:sp>
      <p:sp>
        <p:nvSpPr>
          <p:cNvPr id="281" name="Google Shape;281;p26: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26</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p27: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7" name="Google Shape;287;p27: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Not currently.  If a student is suspended/expelled as a resident, then moves and requests enrollment under 105/c, the law does not allow the district to consider discipline that originated from them.</a:t>
            </a:r>
            <a:endParaRPr/>
          </a:p>
          <a:p>
            <a:pPr marL="0" lvl="0" indent="0" algn="l" rtl="0">
              <a:spcBef>
                <a:spcPts val="0"/>
              </a:spcBef>
              <a:spcAft>
                <a:spcPts val="0"/>
              </a:spcAft>
              <a:buNone/>
            </a:pPr>
            <a:endParaRPr/>
          </a:p>
        </p:txBody>
      </p:sp>
      <p:sp>
        <p:nvSpPr>
          <p:cNvPr id="288" name="Google Shape;288;p27: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27</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p28: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4" name="Google Shape;294;p28: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Since the SOC enrollment is unbroken, the code remains 03.</a:t>
            </a:r>
            <a:endParaRPr/>
          </a:p>
        </p:txBody>
      </p:sp>
      <p:sp>
        <p:nvSpPr>
          <p:cNvPr id="295" name="Google Shape;295;p28: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28</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p29: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1" name="Google Shape;301;p29: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Gloria does not request all 105c agreements, only those for sampled students including the district advertisement with the date to verify the notification requirements were met,.</a:t>
            </a:r>
            <a:endParaRPr/>
          </a:p>
          <a:p>
            <a:pPr marL="0" lvl="0" indent="0" algn="l" rtl="0">
              <a:spcBef>
                <a:spcPts val="0"/>
              </a:spcBef>
              <a:spcAft>
                <a:spcPts val="0"/>
              </a:spcAft>
              <a:buNone/>
            </a:pPr>
            <a:endParaRPr/>
          </a:p>
          <a:p>
            <a:pPr marL="0" marR="0" lvl="0" indent="0" algn="l" rtl="0">
              <a:spcBef>
                <a:spcPts val="0"/>
              </a:spcBef>
              <a:spcAft>
                <a:spcPts val="0"/>
              </a:spcAft>
              <a:buNone/>
            </a:pPr>
            <a:r>
              <a:rPr lang="en-US" sz="1800">
                <a:latin typeface="Calibri"/>
                <a:ea typeface="Calibri"/>
                <a:cs typeface="Calibri"/>
                <a:sym typeface="Calibri"/>
              </a:rPr>
              <a:t>Gloria:  I don't know if this was a district person or an ISD auditor asking this question, but when I do quality control review, I review all of the documentation that the ISD auditor reviewed in their audit of that district. So they generally sample each category and that would mean that each sample student that was a school choice student, I would want to see those applications. I also want to see the advertising to make sure that it was advertised appropriately and the right amount of time was allowed for that advertisement. The second part of this, there's no penalty for assessing if a school choice district is providing services even if an agreement does not exist. The only penalty is there's a 5% state aid penalty and Brian can speak to that…</a:t>
            </a:r>
            <a:endParaRPr/>
          </a:p>
          <a:p>
            <a:pPr marL="0" marR="0" lvl="0" indent="0" algn="l" rtl="0">
              <a:spcBef>
                <a:spcPts val="0"/>
              </a:spcBef>
              <a:spcAft>
                <a:spcPts val="0"/>
              </a:spcAft>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Brian:  There might be a 5% penalty. The 5% penalty that's spoken to in both 105 and 105C really is speaking to any violation or any district which chooses to not follow all the requirements, having that penalty applied. We've never done it before, but I would suggest just following the law as closely as you possibly can.</a:t>
            </a:r>
            <a:endParaRPr/>
          </a:p>
          <a:p>
            <a:pPr marL="0" marR="0" lvl="0" indent="0" algn="l" rtl="0">
              <a:spcBef>
                <a:spcPts val="0"/>
              </a:spcBef>
              <a:spcAft>
                <a:spcPts val="0"/>
              </a:spcAft>
              <a:buNone/>
            </a:pPr>
            <a:endParaRPr sz="1800">
              <a:latin typeface="Calibri"/>
              <a:ea typeface="Calibri"/>
              <a:cs typeface="Calibri"/>
              <a:sym typeface="Calibri"/>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302" name="Google Shape;302;p29: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29</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6"/>
        <p:cNvGrpSpPr/>
        <p:nvPr/>
      </p:nvGrpSpPr>
      <p:grpSpPr>
        <a:xfrm>
          <a:off x="0" y="0"/>
          <a:ext cx="0" cy="0"/>
          <a:chOff x="0" y="0"/>
          <a:chExt cx="0" cy="0"/>
        </a:xfrm>
      </p:grpSpPr>
      <p:sp>
        <p:nvSpPr>
          <p:cNvPr id="307" name="Google Shape;307;p30: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8" name="Google Shape;308;p30: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US"/>
              <a:t>The law only allows for a single application/enrollment window for students who are applying at the beginning of the school year as well as students who are applying just before the second semester begins, so you can only have one window when you’re doing limited schools of choice. </a:t>
            </a:r>
            <a:r>
              <a:rPr lang="en-US" sz="1800">
                <a:latin typeface="Calibri"/>
                <a:ea typeface="Calibri"/>
                <a:cs typeface="Calibri"/>
                <a:sym typeface="Calibri"/>
              </a:rPr>
              <a:t>It becomes even more complicated if you receive more applicants than you have seats, then you have to hold a lottery.  So if you were to do even if you were to have two windows meaning that you really just extended the first if you were to offer any of those seats to the applicants from the first you would now have to put those students back into the lottery, so relinquish the offer.  So yes just remember, only one window.  If you're doing limited just try to think about how you would potentially go about allowing students to enroll outside of that instead of using schools of choice for a second one…that would be my recommendation. </a:t>
            </a:r>
            <a:r>
              <a:rPr lang="en-US" sz="1800"/>
              <a:t>If the district wanted to offer additional enrollment opportunities, they could either enroll without membership, wait for the second semester, or see if the resident district will offer a release.</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And in terms of holding on to applications the law allows the district to technically hold on to applications until the last day of the first week of school for that first semester.</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And then for incomplete applications we would highly recommend that you speak with an attorney.  If you have a student who has applied but perhaps didn't provide on the application all of the necessary details or perhaps you have some questions about whether or not some of the details are accurate.  </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And then the last you could include a question regarding discipline that the parents would respond to.  However, in the past we've noticed that that hasn't worked out so well for districts.  Especially if you rely on the parent's response and then offer enrollment and then allow the student to attend after that that student is yours unless they do something that gets them expelled. That's a very tricky set of scenarios that you've laid out.  </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If you have further questions feel free to chat with me the school of choice student moves into the district boundary do they lose their school of choice status for the future if they</a:t>
            </a:r>
            <a:endParaRPr/>
          </a:p>
          <a:p>
            <a:pPr marL="0" lvl="0" indent="0" algn="l" rtl="0">
              <a:spcBef>
                <a:spcPts val="0"/>
              </a:spcBef>
              <a:spcAft>
                <a:spcPts val="0"/>
              </a:spcAft>
              <a:buNone/>
            </a:pPr>
            <a:endParaRPr/>
          </a:p>
          <a:p>
            <a:pPr marL="0" lvl="0" indent="0" algn="l" rtl="0">
              <a:spcBef>
                <a:spcPts val="0"/>
              </a:spcBef>
              <a:spcAft>
                <a:spcPts val="0"/>
              </a:spcAft>
              <a:buNone/>
            </a:pPr>
            <a:r>
              <a:rPr lang="en-US"/>
              <a:t>Please note, if your district receives a record request for schools of choice purposes, the 5% penalty language for noncompliance appears to also apply to your district.</a:t>
            </a:r>
            <a:endParaRPr/>
          </a:p>
        </p:txBody>
      </p:sp>
      <p:sp>
        <p:nvSpPr>
          <p:cNvPr id="309" name="Google Shape;309;p30: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30</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p31: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5" name="Google Shape;315;p31: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Make a note of the former SOC status on the student’s record and maintain a copy of the application if the SOC status ever needs to be restored.</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316" name="Google Shape;316;p31: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31</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
        <p:cNvGrpSpPr/>
        <p:nvPr/>
      </p:nvGrpSpPr>
      <p:grpSpPr>
        <a:xfrm>
          <a:off x="0" y="0"/>
          <a:ext cx="0" cy="0"/>
          <a:chOff x="0" y="0"/>
          <a:chExt cx="0" cy="0"/>
        </a:xfrm>
      </p:grpSpPr>
      <p:sp>
        <p:nvSpPr>
          <p:cNvPr id="321" name="Google Shape;321;p32: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2" name="Google Shape;322;p32: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No, districts cannot collect applications outside of the application and enrollment window that was advertised.</a:t>
            </a:r>
            <a:endParaRPr/>
          </a:p>
          <a:p>
            <a:pPr marL="0" lvl="0" indent="0" algn="l" rtl="0">
              <a:spcBef>
                <a:spcPts val="0"/>
              </a:spcBef>
              <a:spcAft>
                <a:spcPts val="0"/>
              </a:spcAft>
              <a:buNone/>
            </a:pPr>
            <a:endParaRPr/>
          </a:p>
          <a:p>
            <a:pPr marL="0" lvl="0" indent="0" algn="l" rtl="0">
              <a:spcBef>
                <a:spcPts val="0"/>
              </a:spcBef>
              <a:spcAft>
                <a:spcPts val="0"/>
              </a:spcAft>
              <a:buNone/>
            </a:pPr>
            <a:r>
              <a:rPr lang="en-US"/>
              <a:t>Can you advertise kindergarten open enrollment for SOC separate time from rest of school:   YES</a:t>
            </a:r>
            <a:endParaRPr/>
          </a:p>
        </p:txBody>
      </p:sp>
      <p:sp>
        <p:nvSpPr>
          <p:cNvPr id="323" name="Google Shape;323;p32: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32</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7"/>
        <p:cNvGrpSpPr/>
        <p:nvPr/>
      </p:nvGrpSpPr>
      <p:grpSpPr>
        <a:xfrm>
          <a:off x="0" y="0"/>
          <a:ext cx="0" cy="0"/>
          <a:chOff x="0" y="0"/>
          <a:chExt cx="0" cy="0"/>
        </a:xfrm>
      </p:grpSpPr>
      <p:sp>
        <p:nvSpPr>
          <p:cNvPr id="328" name="Google Shape;328;p33: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9" name="Google Shape;329;p33: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The law isn’t specific enough for us to ascertain the form of notification or whether or not it needs to be dated.</a:t>
            </a:r>
            <a:endParaRPr/>
          </a:p>
          <a:p>
            <a:pPr marL="0" lvl="0" indent="0" algn="l" rtl="0">
              <a:spcBef>
                <a:spcPts val="0"/>
              </a:spcBef>
              <a:spcAft>
                <a:spcPts val="0"/>
              </a:spcAft>
              <a:buNone/>
            </a:pPr>
            <a:endParaRPr/>
          </a:p>
          <a:p>
            <a:pPr marL="0" lvl="0" indent="0" algn="l" rtl="0">
              <a:spcBef>
                <a:spcPts val="0"/>
              </a:spcBef>
              <a:spcAft>
                <a:spcPts val="0"/>
              </a:spcAft>
              <a:buNone/>
            </a:pPr>
            <a:r>
              <a:rPr lang="en-US"/>
              <a:t>Pupil accounting records need to be retained for 3 years. </a:t>
            </a:r>
            <a:endParaRPr/>
          </a:p>
        </p:txBody>
      </p:sp>
      <p:sp>
        <p:nvSpPr>
          <p:cNvPr id="330" name="Google Shape;330;p33: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33</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
        <p:cNvGrpSpPr/>
        <p:nvPr/>
      </p:nvGrpSpPr>
      <p:grpSpPr>
        <a:xfrm>
          <a:off x="0" y="0"/>
          <a:ext cx="0" cy="0"/>
          <a:chOff x="0" y="0"/>
          <a:chExt cx="0" cy="0"/>
        </a:xfrm>
      </p:grpSpPr>
      <p:sp>
        <p:nvSpPr>
          <p:cNvPr id="335" name="Google Shape;335;p34: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6" name="Google Shape;336;p34: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Gloria: I spoke with Katie Schmiedeknecht. This is not probably not going away. However there is now ‘grade-banding’ which consists of 5 grade bands: Birth through Kindergarten, Pre-kindergarten through grade 3, Grades 3 to 6, Grades 5-9, and grades 7-12.</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337" name="Google Shape;337;p34: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34</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
        <p:cNvGrpSpPr/>
        <p:nvPr/>
      </p:nvGrpSpPr>
      <p:grpSpPr>
        <a:xfrm>
          <a:off x="0" y="0"/>
          <a:ext cx="0" cy="0"/>
          <a:chOff x="0" y="0"/>
          <a:chExt cx="0" cy="0"/>
        </a:xfrm>
      </p:grpSpPr>
      <p:sp>
        <p:nvSpPr>
          <p:cNvPr id="342" name="Google Shape;342;p35: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3" name="Google Shape;343;p35: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Becky: Yes, all substitute teachers need to be reported in the REP. Gloria: Katie added that all school staff must be reported in the REP.</a:t>
            </a:r>
            <a:endParaRPr/>
          </a:p>
          <a:p>
            <a:pPr marL="0" lvl="0" indent="0" algn="l" rtl="0">
              <a:spcBef>
                <a:spcPts val="0"/>
              </a:spcBef>
              <a:spcAft>
                <a:spcPts val="0"/>
              </a:spcAft>
              <a:buNone/>
            </a:pPr>
            <a:r>
              <a:rPr lang="en-US"/>
              <a:t>There is no threshold for the number of hours/days.</a:t>
            </a:r>
            <a:endParaRPr/>
          </a:p>
        </p:txBody>
      </p:sp>
      <p:sp>
        <p:nvSpPr>
          <p:cNvPr id="344" name="Google Shape;344;p35: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35</a:t>
            </a:fld>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8"/>
        <p:cNvGrpSpPr/>
        <p:nvPr/>
      </p:nvGrpSpPr>
      <p:grpSpPr>
        <a:xfrm>
          <a:off x="0" y="0"/>
          <a:ext cx="0" cy="0"/>
          <a:chOff x="0" y="0"/>
          <a:chExt cx="0" cy="0"/>
        </a:xfrm>
      </p:grpSpPr>
      <p:sp>
        <p:nvSpPr>
          <p:cNvPr id="349" name="Google Shape;349;p36: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0" name="Google Shape;350;p36: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Gloria: I spoke with Katie in OEE. A parapro does not need a sub permit unless the district is going to use the person as a teacher. She stated if the parapro is going to be teaching k-12 students, that person would need a sub permit and be included in the REP.</a:t>
            </a:r>
            <a:endParaRPr/>
          </a:p>
        </p:txBody>
      </p:sp>
      <p:sp>
        <p:nvSpPr>
          <p:cNvPr id="351" name="Google Shape;351;p36: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36</a:t>
            </a:fld>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p37: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7" name="Google Shape;357;p37: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Gloria: Sub permits expire 8/31. Only teaching certificates expire 6/30.</a:t>
            </a:r>
            <a:endParaRPr/>
          </a:p>
        </p:txBody>
      </p:sp>
      <p:sp>
        <p:nvSpPr>
          <p:cNvPr id="358" name="Google Shape;358;p37: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37</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2"/>
        <p:cNvGrpSpPr/>
        <p:nvPr/>
      </p:nvGrpSpPr>
      <p:grpSpPr>
        <a:xfrm>
          <a:off x="0" y="0"/>
          <a:ext cx="0" cy="0"/>
          <a:chOff x="0" y="0"/>
          <a:chExt cx="0" cy="0"/>
        </a:xfrm>
      </p:grpSpPr>
      <p:sp>
        <p:nvSpPr>
          <p:cNvPr id="363" name="Google Shape;363;p38: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4" name="Google Shape;364;p38: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J: Sections 105/105c are unique in that they allow the students to remain enrolled where as sections of law do not contain that caveat.</a:t>
            </a:r>
            <a:endParaRPr/>
          </a:p>
          <a:p>
            <a:pPr marL="0" lvl="0" indent="0" algn="l" rtl="0">
              <a:spcBef>
                <a:spcPts val="0"/>
              </a:spcBef>
              <a:spcAft>
                <a:spcPts val="0"/>
              </a:spcAft>
              <a:buNone/>
            </a:pPr>
            <a:endParaRPr/>
          </a:p>
          <a:p>
            <a:pPr marL="0" lvl="0" indent="0" algn="l" rtl="0">
              <a:spcBef>
                <a:spcPts val="0"/>
              </a:spcBef>
              <a:spcAft>
                <a:spcPts val="0"/>
              </a:spcAft>
              <a:buNone/>
            </a:pPr>
            <a:r>
              <a:rPr lang="en-US"/>
              <a:t>Section 6 allows the enrollment of a child of an employee. </a:t>
            </a:r>
            <a:r>
              <a:rPr lang="en-US" b="0" i="0">
                <a:solidFill>
                  <a:srgbClr val="0D0D0D"/>
                </a:solidFill>
                <a:latin typeface="Arial"/>
                <a:ea typeface="Arial"/>
                <a:cs typeface="Arial"/>
                <a:sym typeface="Arial"/>
              </a:rPr>
              <a:t>Once an employee ceases to be employed within the district (except in cases of workforce reduction), enrollment for membership without a release or school of choice is not permitted.</a:t>
            </a:r>
            <a:endParaRPr/>
          </a:p>
          <a:p>
            <a:pPr marL="0" lvl="0" indent="0" algn="l" rtl="0">
              <a:spcBef>
                <a:spcPts val="0"/>
              </a:spcBef>
              <a:spcAft>
                <a:spcPts val="0"/>
              </a:spcAft>
              <a:buNone/>
            </a:pPr>
            <a:endParaRPr/>
          </a:p>
          <a:p>
            <a:pPr marL="0" lvl="0" indent="0" algn="l" rtl="0">
              <a:spcBef>
                <a:spcPts val="0"/>
              </a:spcBef>
              <a:spcAft>
                <a:spcPts val="0"/>
              </a:spcAft>
              <a:buNone/>
            </a:pPr>
            <a:r>
              <a:rPr lang="en-US"/>
              <a:t>The terms of a release are stated in the release. If it does not contain an expiration, we would consider that an ongoing agreement.</a:t>
            </a:r>
            <a:endParaRPr/>
          </a:p>
          <a:p>
            <a:pPr marL="0" lvl="0" indent="0" algn="l" rtl="0">
              <a:spcBef>
                <a:spcPts val="0"/>
              </a:spcBef>
              <a:spcAft>
                <a:spcPts val="0"/>
              </a:spcAft>
              <a:buNone/>
            </a:pPr>
            <a:endParaRPr/>
          </a:p>
        </p:txBody>
      </p:sp>
      <p:sp>
        <p:nvSpPr>
          <p:cNvPr id="365" name="Google Shape;365;p38: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38</a:t>
            </a:fld>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
        <p:cNvGrpSpPr/>
        <p:nvPr/>
      </p:nvGrpSpPr>
      <p:grpSpPr>
        <a:xfrm>
          <a:off x="0" y="0"/>
          <a:ext cx="0" cy="0"/>
          <a:chOff x="0" y="0"/>
          <a:chExt cx="0" cy="0"/>
        </a:xfrm>
      </p:grpSpPr>
      <p:sp>
        <p:nvSpPr>
          <p:cNvPr id="370" name="Google Shape;370;p39: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1" name="Google Shape;371;p39: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Joel/Becky: From a CEPI perspective, as long as it gets reported in MSDS, we’re agnostic.</a:t>
            </a:r>
            <a:endParaRPr/>
          </a:p>
        </p:txBody>
      </p:sp>
      <p:sp>
        <p:nvSpPr>
          <p:cNvPr id="372" name="Google Shape;372;p39: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39</a:t>
            </a:fld>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6"/>
        <p:cNvGrpSpPr/>
        <p:nvPr/>
      </p:nvGrpSpPr>
      <p:grpSpPr>
        <a:xfrm>
          <a:off x="0" y="0"/>
          <a:ext cx="0" cy="0"/>
          <a:chOff x="0" y="0"/>
          <a:chExt cx="0" cy="0"/>
        </a:xfrm>
      </p:grpSpPr>
      <p:sp>
        <p:nvSpPr>
          <p:cNvPr id="377" name="Google Shape;377;p40: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8" name="Google Shape;378;p40: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Jessica: Passing time to and from the bus for CTE is not countable. We can count passing time between classes and one passing time to or from lunch. </a:t>
            </a:r>
            <a:endParaRPr/>
          </a:p>
        </p:txBody>
      </p:sp>
      <p:sp>
        <p:nvSpPr>
          <p:cNvPr id="379" name="Google Shape;379;p40: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40</a:t>
            </a:fld>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3"/>
        <p:cNvGrpSpPr/>
        <p:nvPr/>
      </p:nvGrpSpPr>
      <p:grpSpPr>
        <a:xfrm>
          <a:off x="0" y="0"/>
          <a:ext cx="0" cy="0"/>
          <a:chOff x="0" y="0"/>
          <a:chExt cx="0" cy="0"/>
        </a:xfrm>
      </p:grpSpPr>
      <p:sp>
        <p:nvSpPr>
          <p:cNvPr id="384" name="Google Shape;384;p41: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85" name="Google Shape;385;p41: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Let your auditor know you will be submitting late to receive a short extension.  Remember, auditors must complete their verification, which includes having districts correct errors by August 1, so please be conscientious when possible of their limited window to complete their verification.</a:t>
            </a:r>
            <a:endParaRPr/>
          </a:p>
        </p:txBody>
      </p:sp>
      <p:sp>
        <p:nvSpPr>
          <p:cNvPr id="386" name="Google Shape;386;p41: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41</a:t>
            </a:fld>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0"/>
        <p:cNvGrpSpPr/>
        <p:nvPr/>
      </p:nvGrpSpPr>
      <p:grpSpPr>
        <a:xfrm>
          <a:off x="0" y="0"/>
          <a:ext cx="0" cy="0"/>
          <a:chOff x="0" y="0"/>
          <a:chExt cx="0" cy="0"/>
        </a:xfrm>
      </p:grpSpPr>
      <p:sp>
        <p:nvSpPr>
          <p:cNvPr id="391" name="Google Shape;391;p42: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92" name="Google Shape;392;p42: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J: Districts are required to schedule 180 days – that can be 180 instructional days or 180 days that include instructional time and countable PD under section 101(10) and/or the 15 virtual days allowed under 21(f).  There are a lot of options for districts to reach the requirement. There’s no reason for a district to not meet the requirements.</a:t>
            </a:r>
            <a:endParaRPr/>
          </a:p>
          <a:p>
            <a:pPr marL="0" lvl="0" indent="0" algn="l" rtl="0">
              <a:spcBef>
                <a:spcPts val="0"/>
              </a:spcBef>
              <a:spcAft>
                <a:spcPts val="0"/>
              </a:spcAft>
              <a:buNone/>
            </a:pPr>
            <a:endParaRPr/>
          </a:p>
          <a:p>
            <a:pPr marL="0" lvl="0" indent="0" algn="l" rtl="0">
              <a:spcBef>
                <a:spcPts val="0"/>
              </a:spcBef>
              <a:spcAft>
                <a:spcPts val="0"/>
              </a:spcAft>
              <a:buNone/>
            </a:pPr>
            <a:r>
              <a:rPr lang="en-US"/>
              <a:t>Forgiven time is only days that are canceled for reasons beyond the control of school authorities. Days that are not scheduled cannot be canceled. </a:t>
            </a:r>
            <a:endParaRPr/>
          </a:p>
        </p:txBody>
      </p:sp>
      <p:sp>
        <p:nvSpPr>
          <p:cNvPr id="393" name="Google Shape;393;p42: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42</a:t>
            </a:fld>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7"/>
        <p:cNvGrpSpPr/>
        <p:nvPr/>
      </p:nvGrpSpPr>
      <p:grpSpPr>
        <a:xfrm>
          <a:off x="0" y="0"/>
          <a:ext cx="0" cy="0"/>
          <a:chOff x="0" y="0"/>
          <a:chExt cx="0" cy="0"/>
        </a:xfrm>
      </p:grpSpPr>
      <p:sp>
        <p:nvSpPr>
          <p:cNvPr id="398" name="Google Shape;398;p43: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99" name="Google Shape;399;p43: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Sean</a:t>
            </a:r>
            <a:endParaRPr/>
          </a:p>
          <a:p>
            <a:pPr marL="0" lvl="0" indent="0" algn="l" rtl="0">
              <a:spcBef>
                <a:spcPts val="0"/>
              </a:spcBef>
              <a:spcAft>
                <a:spcPts val="0"/>
              </a:spcAft>
              <a:buNone/>
            </a:pPr>
            <a:endParaRPr/>
          </a:p>
          <a:p>
            <a:pPr marL="0" lvl="0" indent="0" algn="l" rtl="0">
              <a:spcBef>
                <a:spcPts val="0"/>
              </a:spcBef>
              <a:spcAft>
                <a:spcPts val="0"/>
              </a:spcAft>
              <a:buNone/>
            </a:pPr>
            <a:r>
              <a:rPr lang="en-US"/>
              <a:t>The way attendance is completed is district policy.</a:t>
            </a:r>
            <a:endParaRPr/>
          </a:p>
        </p:txBody>
      </p:sp>
      <p:sp>
        <p:nvSpPr>
          <p:cNvPr id="400" name="Google Shape;400;p43: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43</a:t>
            </a:fld>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4"/>
        <p:cNvGrpSpPr/>
        <p:nvPr/>
      </p:nvGrpSpPr>
      <p:grpSpPr>
        <a:xfrm>
          <a:off x="0" y="0"/>
          <a:ext cx="0" cy="0"/>
          <a:chOff x="0" y="0"/>
          <a:chExt cx="0" cy="0"/>
        </a:xfrm>
      </p:grpSpPr>
      <p:sp>
        <p:nvSpPr>
          <p:cNvPr id="405" name="Google Shape;405;p44: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6" name="Google Shape;406;p44: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Becky: If the local homeless liaison determines the student is stably housed, the component is not required. </a:t>
            </a:r>
            <a:endParaRPr/>
          </a:p>
        </p:txBody>
      </p:sp>
      <p:sp>
        <p:nvSpPr>
          <p:cNvPr id="407" name="Google Shape;407;p44: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44</a:t>
            </a:fld>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1"/>
        <p:cNvGrpSpPr/>
        <p:nvPr/>
      </p:nvGrpSpPr>
      <p:grpSpPr>
        <a:xfrm>
          <a:off x="0" y="0"/>
          <a:ext cx="0" cy="0"/>
          <a:chOff x="0" y="0"/>
          <a:chExt cx="0" cy="0"/>
        </a:xfrm>
      </p:grpSpPr>
      <p:sp>
        <p:nvSpPr>
          <p:cNvPr id="412" name="Google Shape;412;p45: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13" name="Google Shape;413;p45: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Yes.</a:t>
            </a:r>
            <a:endParaRPr/>
          </a:p>
          <a:p>
            <a:pPr marL="0" lvl="0" indent="0" algn="l" rtl="0">
              <a:spcBef>
                <a:spcPts val="0"/>
              </a:spcBef>
              <a:spcAft>
                <a:spcPts val="0"/>
              </a:spcAft>
              <a:buNone/>
            </a:pPr>
            <a:endParaRPr/>
          </a:p>
          <a:p>
            <a:pPr marL="0" lvl="0" indent="0" algn="l" rtl="0">
              <a:spcBef>
                <a:spcPts val="0"/>
              </a:spcBef>
              <a:spcAft>
                <a:spcPts val="0"/>
              </a:spcAft>
              <a:buNone/>
            </a:pPr>
            <a:r>
              <a:rPr lang="en-US"/>
              <a:t>No.</a:t>
            </a:r>
            <a:endParaRPr/>
          </a:p>
        </p:txBody>
      </p:sp>
      <p:sp>
        <p:nvSpPr>
          <p:cNvPr id="414" name="Google Shape;414;p45: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45</a:t>
            </a:fld>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8"/>
        <p:cNvGrpSpPr/>
        <p:nvPr/>
      </p:nvGrpSpPr>
      <p:grpSpPr>
        <a:xfrm>
          <a:off x="0" y="0"/>
          <a:ext cx="0" cy="0"/>
          <a:chOff x="0" y="0"/>
          <a:chExt cx="0" cy="0"/>
        </a:xfrm>
      </p:grpSpPr>
      <p:sp>
        <p:nvSpPr>
          <p:cNvPr id="419" name="Google Shape;419;p46: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0" name="Google Shape;420;p46: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There’s no limit in law if we aren’t considering funding.</a:t>
            </a:r>
            <a:endParaRPr/>
          </a:p>
        </p:txBody>
      </p:sp>
      <p:sp>
        <p:nvSpPr>
          <p:cNvPr id="421" name="Google Shape;421;p46: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46</a:t>
            </a:fld>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5"/>
        <p:cNvGrpSpPr/>
        <p:nvPr/>
      </p:nvGrpSpPr>
      <p:grpSpPr>
        <a:xfrm>
          <a:off x="0" y="0"/>
          <a:ext cx="0" cy="0"/>
          <a:chOff x="0" y="0"/>
          <a:chExt cx="0" cy="0"/>
        </a:xfrm>
      </p:grpSpPr>
      <p:sp>
        <p:nvSpPr>
          <p:cNvPr id="426" name="Google Shape;426;p47: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7" name="Google Shape;427;p47: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If the district contracts directly with the edustaff employee, then they can fill-in for the absent employee.</a:t>
            </a:r>
            <a:endParaRPr/>
          </a:p>
        </p:txBody>
      </p:sp>
      <p:sp>
        <p:nvSpPr>
          <p:cNvPr id="428" name="Google Shape;428;p47: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47</a:t>
            </a:fld>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2"/>
        <p:cNvGrpSpPr/>
        <p:nvPr/>
      </p:nvGrpSpPr>
      <p:grpSpPr>
        <a:xfrm>
          <a:off x="0" y="0"/>
          <a:ext cx="0" cy="0"/>
          <a:chOff x="0" y="0"/>
          <a:chExt cx="0" cy="0"/>
        </a:xfrm>
      </p:grpSpPr>
      <p:sp>
        <p:nvSpPr>
          <p:cNvPr id="433" name="Google Shape;433;p48: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34" name="Google Shape;434;p48: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Yes, but this would require effort in getting the classes approved by the board (since there are obvious differences in content), and the teacher would need to create a pacing guide to show how the hours are being calculated for each course.  </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435" name="Google Shape;435;p48: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48</a:t>
            </a:fld>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9"/>
        <p:cNvGrpSpPr/>
        <p:nvPr/>
      </p:nvGrpSpPr>
      <p:grpSpPr>
        <a:xfrm>
          <a:off x="0" y="0"/>
          <a:ext cx="0" cy="0"/>
          <a:chOff x="0" y="0"/>
          <a:chExt cx="0" cy="0"/>
        </a:xfrm>
      </p:grpSpPr>
      <p:sp>
        <p:nvSpPr>
          <p:cNvPr id="440" name="Google Shape;440;p49: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41" name="Google Shape;441;p49: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If 50% of the virtual course instructional time occurs in person </a:t>
            </a:r>
            <a:r>
              <a:rPr lang="en-US" b="1"/>
              <a:t>with the TOR</a:t>
            </a:r>
            <a:r>
              <a:rPr lang="en-US"/>
              <a:t>, then attendance can be used rather than TWIs or course activity.</a:t>
            </a:r>
            <a:endParaRPr/>
          </a:p>
        </p:txBody>
      </p:sp>
      <p:sp>
        <p:nvSpPr>
          <p:cNvPr id="442" name="Google Shape;442;p49: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49</a:t>
            </a:fld>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6"/>
        <p:cNvGrpSpPr/>
        <p:nvPr/>
      </p:nvGrpSpPr>
      <p:grpSpPr>
        <a:xfrm>
          <a:off x="0" y="0"/>
          <a:ext cx="0" cy="0"/>
          <a:chOff x="0" y="0"/>
          <a:chExt cx="0" cy="0"/>
        </a:xfrm>
      </p:grpSpPr>
      <p:sp>
        <p:nvSpPr>
          <p:cNvPr id="447" name="Google Shape;447;p50: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48" name="Google Shape;448;p50: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A single virtual course would result in the </a:t>
            </a:r>
            <a:r>
              <a:rPr lang="en-US" b="1"/>
              <a:t>student</a:t>
            </a:r>
            <a:r>
              <a:rPr lang="en-US"/>
              <a:t> being identified as virtual.</a:t>
            </a:r>
            <a:endParaRPr/>
          </a:p>
          <a:p>
            <a:pPr marL="0" lvl="0" indent="0" algn="l" rtl="0">
              <a:spcBef>
                <a:spcPts val="0"/>
              </a:spcBef>
              <a:spcAft>
                <a:spcPts val="0"/>
              </a:spcAft>
              <a:buNone/>
            </a:pPr>
            <a:endParaRPr/>
          </a:p>
          <a:p>
            <a:pPr marL="0" lvl="0" indent="0" algn="l" rtl="0">
              <a:spcBef>
                <a:spcPts val="0"/>
              </a:spcBef>
              <a:spcAft>
                <a:spcPts val="0"/>
              </a:spcAft>
              <a:buNone/>
            </a:pPr>
            <a:r>
              <a:rPr lang="en-US"/>
              <a:t>This would not be a reason to report the </a:t>
            </a:r>
            <a:r>
              <a:rPr lang="en-US" b="1"/>
              <a:t>classes</a:t>
            </a:r>
            <a:r>
              <a:rPr lang="en-US"/>
              <a:t> as virtual in TSDL</a:t>
            </a:r>
            <a:endParaRPr/>
          </a:p>
        </p:txBody>
      </p:sp>
      <p:sp>
        <p:nvSpPr>
          <p:cNvPr id="449" name="Google Shape;449;p50: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50</a:t>
            </a:fld>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3"/>
        <p:cNvGrpSpPr/>
        <p:nvPr/>
      </p:nvGrpSpPr>
      <p:grpSpPr>
        <a:xfrm>
          <a:off x="0" y="0"/>
          <a:ext cx="0" cy="0"/>
          <a:chOff x="0" y="0"/>
          <a:chExt cx="0" cy="0"/>
        </a:xfrm>
      </p:grpSpPr>
      <p:sp>
        <p:nvSpPr>
          <p:cNvPr id="454" name="Google Shape;454;p51: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55" name="Google Shape;455;p51: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Gloria</a:t>
            </a:r>
            <a:endParaRPr/>
          </a:p>
          <a:p>
            <a:pPr marL="0" lvl="0" indent="0" algn="l" rtl="0">
              <a:spcBef>
                <a:spcPts val="0"/>
              </a:spcBef>
              <a:spcAft>
                <a:spcPts val="0"/>
              </a:spcAft>
              <a:buNone/>
            </a:pPr>
            <a:endParaRPr/>
          </a:p>
          <a:p>
            <a:pPr marL="0" lvl="0" indent="0" algn="l" rtl="0">
              <a:spcBef>
                <a:spcPts val="0"/>
              </a:spcBef>
              <a:spcAft>
                <a:spcPts val="0"/>
              </a:spcAft>
              <a:buNone/>
            </a:pPr>
            <a:r>
              <a:rPr lang="en-US"/>
              <a:t>Comp assignment in every class they have the 10/30 to do that. </a:t>
            </a:r>
            <a:endParaRPr/>
          </a:p>
          <a:p>
            <a:pPr marL="0" lvl="0" indent="0" algn="l" rtl="0">
              <a:spcBef>
                <a:spcPts val="0"/>
              </a:spcBef>
              <a:spcAft>
                <a:spcPts val="0"/>
              </a:spcAft>
              <a:buNone/>
            </a:pPr>
            <a:r>
              <a:rPr lang="en-US"/>
              <a:t>If doing 2 way interactions, they have the weekly interactions, not the 10-30 to get their mentor contacts.</a:t>
            </a:r>
            <a:endParaRPr/>
          </a:p>
          <a:p>
            <a:pPr marL="0" lvl="0" indent="0" algn="l" rtl="0">
              <a:spcBef>
                <a:spcPts val="0"/>
              </a:spcBef>
              <a:spcAft>
                <a:spcPts val="0"/>
              </a:spcAft>
              <a:buNone/>
            </a:pPr>
            <a:endParaRPr/>
          </a:p>
          <a:p>
            <a:pPr marL="0" lvl="0" indent="0" algn="l" rtl="0">
              <a:spcBef>
                <a:spcPts val="0"/>
              </a:spcBef>
              <a:spcAft>
                <a:spcPts val="0"/>
              </a:spcAft>
              <a:buNone/>
            </a:pPr>
            <a:r>
              <a:rPr lang="en-US"/>
              <a:t>Gloria says this plan needs to be put in place before count day….not just “since we couldn’t get in touch with them on count day we will go the 10/30 route.”</a:t>
            </a:r>
            <a:endParaRPr/>
          </a:p>
          <a:p>
            <a:pPr marL="0" lvl="0" indent="0" algn="l" rtl="0">
              <a:spcBef>
                <a:spcPts val="0"/>
              </a:spcBef>
              <a:spcAft>
                <a:spcPts val="0"/>
              </a:spcAft>
              <a:buNone/>
            </a:pPr>
            <a:endParaRPr/>
          </a:p>
          <a:p>
            <a:pPr marL="0" lvl="0" indent="0" algn="l" rtl="0">
              <a:spcBef>
                <a:spcPts val="0"/>
              </a:spcBef>
              <a:spcAft>
                <a:spcPts val="0"/>
              </a:spcAft>
              <a:buNone/>
            </a:pPr>
            <a:r>
              <a:rPr lang="en-US"/>
              <a:t>Can set this methodology per student.</a:t>
            </a:r>
            <a:endParaRPr/>
          </a:p>
          <a:p>
            <a:pPr marL="0" lvl="0" indent="0" algn="l" rtl="0">
              <a:spcBef>
                <a:spcPts val="0"/>
              </a:spcBef>
              <a:spcAft>
                <a:spcPts val="0"/>
              </a:spcAft>
              <a:buNone/>
            </a:pPr>
            <a:endParaRPr/>
          </a:p>
          <a:p>
            <a:pPr marL="0" lvl="0" indent="0" algn="l" rtl="0">
              <a:spcBef>
                <a:spcPts val="0"/>
              </a:spcBef>
              <a:spcAft>
                <a:spcPts val="0"/>
              </a:spcAft>
              <a:buNone/>
            </a:pPr>
            <a:r>
              <a:rPr lang="en-US"/>
              <a:t>Full Transcript:</a:t>
            </a:r>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Gloria: instead of one week to make contact with these students this is a complicated question so we don't really know we trying to figure this out are we talking about students who have to do a complete assignment in every class on count day or are we talking about students who are doing two-way interactions so I'm going to answer this kind of both ways if the student is doing a completed lesson in every class they do have the 1030 day rule in which to do a completed lesson in every class if they're doing two-way interactions they can do this anytime Monday through Sunday even though count period of course is Wednesday through or Wednesday through Tuesday they have any time so there's no 1030 day rule for those kids who are supposed to be once a week meeting with a mentor to do two-way communication mentors have a responsibility if these kids if they're not meeting with these students they shouldn't be a mentor because you lose FTE for students who don't meet with their mentors so that's kind of I'm not really sure which way you're going here but that's what the rules are.</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Member: that was my question what it was was if the kids are not necessarily touching base for whatever reason they're sick during a week of count or whatnot but yet they're generally a good student but that week of count they were sick didn't report to their mentor the mentor isn't doing anything wrong just that student was unavailable and so we switched to doing assignments for that student instead of two-ways would they have 10 or 30 days to complete assignments in each course does that make more sense </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Gloria: it does but you can't go from two-way to completed assignments back to two-way you have to have you have to have a plan so we're either going to do completed assignments or we're going to do two-way if the mentor is not able to connect with that student and you're expecting two-way you have to have that mentor contact or you have this one week of FTE </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Member:  so that can be per student then not per </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Gloria: right it can be per student but it has to be a plan you have to have that plan in place before you know you're going either we're going to set this up you're either going to do two-way or we're going to do completed assignments you can't because I couldn't get in contact with my mentor all of a sudden the district says oh just take assignments instead that's not the way that's supposed to work </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Member: yeah this is like illness or whatever is when that was flagged you said oh we're in a pickle so </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Gloria: but you have ten days you have a whole week it's you know they can contact anytime that mentor can contact a student on Sunday afternoon or that student can reply on Sunday afternoon that's you know for those who are doing two-way communication they're still a 10-30 day group it's only for those who are scheduled to have completed assignments and that's how you're going to do their participation </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Member:  if we schedule them to do the 10-30 day then do they have the 30 days or the 10 because they're not typically unexcused </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Gloria:  if they were scheduled and they didn't do they have if they're unexcused 10 days if they're excused 30 </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Member….but it would all be based on board policy board policy versus to identify excused versus unexcused and how they're going to claim that way </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Gloria:  yes absolutely </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Another Member:  I've got one back here in that situation we have recommended based on feedback from the department so if you have a change of feedback you should your district should have an excused absence policy for your virtual program that student obviously was sick that's a legitimate excuse then they would get 30 days to complete the assignments that's the purpose of the 10-30 day rule correct so because the student is not responding there's nothing that the district can do about that as opposed to except to allow them to meet the 10-30 day rule in these assignments with an excused absence basic of all </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Gloria: if they are doing assignments to weigh they can respond anytime </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Member:  but they don't the quote off start the question was the student is not responding I can text you and email you and call you every day but if you never respond I have a problem so I need your ultimate method for allowing you to meet the requirements </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Gloria: I'm going to stand by my answer you're going to either do two-way or you're going to do a sign-in or the other participation requirements in the manual you can't just go from one to the next one to the next you have to have a plan and if that student is not participating maybe they should no longer be virtual but that is a district decision if they don't communicate if the student does not respond to that two-way communication you can't count them for that week the only 10-30 days is a week the only 10-30 days is a week the 30-day rule applies if they were scheduled to do completed assignments on count day and they couldn't they still have the 10-30 day </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Member: we have had some situations where there was a plan like they decided to do two-way interactions or they're going to do activity and for whatever reason it had like the two-way interactions didn't work out because of a week there was a problem or we'll ask them to kind of do the two-way interactions and focus on activity so that you have a backup in the event that you do miss a week of two-way interaction then you can go to the activities if they do complete one in every class because the participation methods are pretty clear in the PAM that they have different paths that they can go down that actually meet participation for me I will accept either one as long as they met one of those methods whether they intended to do one to start at the big first from the beginning and it didn't work out then I will take the other one because technically they did meet the participation requirements for virtual learning so I'm gonna say check with your auditor we all do I think we pretty much all follow what's in the PAM but things do change I'll tell you especially during the pandemic I would take whatever I could get and since then I pretty much encouraged everyone to try and get activity because it's a really clear cut if a student did complete an assignment or they did and the two-way interactions can be a little wonky and so personally that's what I encourage my districts to do </a:t>
            </a:r>
            <a:endParaRPr/>
          </a:p>
          <a:p>
            <a:pPr marL="0" marR="0" lvl="0" indent="0" algn="l" rtl="0">
              <a:lnSpc>
                <a:spcPct val="100000"/>
              </a:lnSpc>
              <a:spcBef>
                <a:spcPts val="0"/>
              </a:spcBef>
              <a:spcAft>
                <a:spcPts val="0"/>
              </a:spcAft>
              <a:buClr>
                <a:schemeClr val="dk1"/>
              </a:buClr>
              <a:buSzPts val="1800"/>
              <a:buFont typeface="Calibri"/>
              <a:buNone/>
            </a:pPr>
            <a:endParaRPr sz="18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US" sz="1800">
                <a:latin typeface="Calibri"/>
                <a:ea typeface="Calibri"/>
                <a:cs typeface="Calibri"/>
                <a:sym typeface="Calibri"/>
              </a:rPr>
              <a:t>Any other questions?</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456" name="Google Shape;456;p51: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51</a:t>
            </a:fld>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0"/>
        <p:cNvGrpSpPr/>
        <p:nvPr/>
      </p:nvGrpSpPr>
      <p:grpSpPr>
        <a:xfrm>
          <a:off x="0" y="0"/>
          <a:ext cx="0" cy="0"/>
          <a:chOff x="0" y="0"/>
          <a:chExt cx="0" cy="0"/>
        </a:xfrm>
      </p:grpSpPr>
      <p:sp>
        <p:nvSpPr>
          <p:cNvPr id="461" name="Google Shape;461;p52: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62" name="Google Shape;462;p52: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marR="0" lvl="0" indent="0" algn="l" rtl="0">
              <a:spcBef>
                <a:spcPts val="0"/>
              </a:spcBef>
              <a:spcAft>
                <a:spcPts val="0"/>
              </a:spcAft>
              <a:buNone/>
            </a:pPr>
            <a:r>
              <a:rPr lang="en-US" sz="1800">
                <a:latin typeface="Calibri"/>
                <a:ea typeface="Calibri"/>
                <a:cs typeface="Calibri"/>
                <a:sym typeface="Calibri"/>
              </a:rPr>
              <a:t>So some of this has to deal with legislature adding additional requirements after the fact.  So we have two requirements that are intended to do different things. From 1279H, we get our minimum of four hours per week. Versus we're getting our 45 hours from rule. And four hours, obviously, was what the legislature wanted districts to ensure students are receiving so that they can build the skills that they need if they're getting funded using state aid. Now, the 45 hours, on the other hand, is really just to set a limit on students needing to acquire new skills after a certain amount of experience has been received. So four hours is simply the threshold for what a district needs to schedule. The 45 signifies that a student has probably reached a certain level of mastery and needs to move on to the next level. </a:t>
            </a:r>
            <a:endParaRPr/>
          </a:p>
          <a:p>
            <a:pPr marL="0" marR="0" lvl="0" indent="0" algn="l" rtl="0">
              <a:spcBef>
                <a:spcPts val="0"/>
              </a:spcBef>
              <a:spcAft>
                <a:spcPts val="0"/>
              </a:spcAft>
              <a:buNone/>
            </a:pPr>
            <a:r>
              <a:rPr lang="en-US" sz="1800">
                <a:latin typeface="Calibri"/>
                <a:ea typeface="Calibri"/>
                <a:cs typeface="Calibri"/>
                <a:sym typeface="Calibri"/>
              </a:rPr>
              <a:t> </a:t>
            </a:r>
            <a:endParaRPr/>
          </a:p>
          <a:p>
            <a:pPr marL="0" marR="0" lvl="0" indent="0" algn="l" rtl="0">
              <a:spcBef>
                <a:spcPts val="0"/>
              </a:spcBef>
              <a:spcAft>
                <a:spcPts val="0"/>
              </a:spcAft>
              <a:buNone/>
            </a:pPr>
            <a:r>
              <a:rPr lang="en-US" sz="1800">
                <a:latin typeface="Calibri"/>
                <a:ea typeface="Calibri"/>
                <a:cs typeface="Calibri"/>
                <a:sym typeface="Calibri"/>
              </a:rPr>
              <a:t>We have a question over here. </a:t>
            </a:r>
            <a:endParaRPr/>
          </a:p>
          <a:p>
            <a:pPr marL="0" marR="0" lvl="0" indent="0" algn="l" rtl="0">
              <a:spcBef>
                <a:spcPts val="0"/>
              </a:spcBef>
              <a:spcAft>
                <a:spcPts val="0"/>
              </a:spcAft>
              <a:buNone/>
            </a:pPr>
            <a:r>
              <a:rPr lang="en-US" sz="1800">
                <a:latin typeface="Calibri"/>
                <a:ea typeface="Calibri"/>
                <a:cs typeface="Calibri"/>
                <a:sym typeface="Calibri"/>
              </a:rPr>
              <a:t> </a:t>
            </a:r>
            <a:endParaRPr/>
          </a:p>
          <a:p>
            <a:pPr marL="0" marR="0" lvl="0" indent="0" algn="l" rtl="0">
              <a:spcBef>
                <a:spcPts val="0"/>
              </a:spcBef>
              <a:spcAft>
                <a:spcPts val="0"/>
              </a:spcAft>
              <a:buNone/>
            </a:pPr>
            <a:r>
              <a:rPr lang="en-US" sz="1800">
                <a:latin typeface="Calibri"/>
                <a:ea typeface="Calibri"/>
                <a:cs typeface="Calibri"/>
                <a:sym typeface="Calibri"/>
              </a:rPr>
              <a:t>Member:  That one was mine. So, like our CTE program, our students are scheduled for three hours a week on paid and field experience and one hour a week in the class. I received a general finding from my auditor, and she recommended bringing the question here because they're going by the PAM requirement of four hours experience in the field. And so I just really would like clarification. If we need to change how our CTE program has been functioning for the last 10 years, because they've been using the document provided from the MDE, the companion doc, to find how they build out their program, do they need to change it to the PAM requirements? </a:t>
            </a:r>
            <a:endParaRPr/>
          </a:p>
          <a:p>
            <a:pPr marL="0" marR="0" lvl="0" indent="0" algn="l" rtl="0">
              <a:spcBef>
                <a:spcPts val="0"/>
              </a:spcBef>
              <a:spcAft>
                <a:spcPts val="0"/>
              </a:spcAft>
              <a:buNone/>
            </a:pPr>
            <a:r>
              <a:rPr lang="en-US" sz="1800">
                <a:latin typeface="Calibri"/>
                <a:ea typeface="Calibri"/>
                <a:cs typeface="Calibri"/>
                <a:sym typeface="Calibri"/>
              </a:rPr>
              <a:t> </a:t>
            </a:r>
            <a:endParaRPr/>
          </a:p>
          <a:p>
            <a:pPr marL="0" marR="0" lvl="0" indent="0" algn="l" rtl="0">
              <a:spcBef>
                <a:spcPts val="0"/>
              </a:spcBef>
              <a:spcAft>
                <a:spcPts val="0"/>
              </a:spcAft>
              <a:buNone/>
            </a:pPr>
            <a:r>
              <a:rPr lang="en-US" sz="1800">
                <a:latin typeface="Calibri"/>
                <a:ea typeface="Calibri"/>
                <a:cs typeface="Calibri"/>
                <a:sym typeface="Calibri"/>
              </a:rPr>
              <a:t>Brian:  Let me have a conversation internally with some folks. You know, if I answer out of the cuff, it's going to be yes, you need to update that. But I'd rather reach out both internally and externally. Thank you. And maybe to the person that, you know, added that language to see, you know, what they truly intended. Thank you.</a:t>
            </a:r>
            <a:endParaRPr/>
          </a:p>
        </p:txBody>
      </p:sp>
      <p:sp>
        <p:nvSpPr>
          <p:cNvPr id="463" name="Google Shape;463;p52: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52</a:t>
            </a:fld>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7"/>
        <p:cNvGrpSpPr/>
        <p:nvPr/>
      </p:nvGrpSpPr>
      <p:grpSpPr>
        <a:xfrm>
          <a:off x="0" y="0"/>
          <a:ext cx="0" cy="0"/>
          <a:chOff x="0" y="0"/>
          <a:chExt cx="0" cy="0"/>
        </a:xfrm>
      </p:grpSpPr>
      <p:sp>
        <p:nvSpPr>
          <p:cNvPr id="468" name="Google Shape;468;p53: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69" name="Google Shape;469;p53: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dirty="0"/>
              <a:t>Becky: The correct exit code is 20: Special education - Received certificate of completion and exited the K-12 system.  That year the students will be included in your district rates as a Completer. The student can be reported by the ISD as continuing and with Special Ed FTE.  At this point the PEPE becomes the RESA/ISD and the LEA is no longer accountable for the student. </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If they did not receive a certificate of completion, it would be an 08. </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Full Transcript:</a:t>
            </a:r>
          </a:p>
          <a:p>
            <a:pPr marL="0" marR="0" lvl="0" indent="0" algn="l" rtl="0">
              <a:spcBef>
                <a:spcPts val="0"/>
              </a:spcBef>
              <a:spcAft>
                <a:spcPts val="0"/>
              </a:spcAft>
              <a:buNone/>
            </a:pPr>
            <a:endParaRPr lang="en-US" sz="1000" dirty="0">
              <a:latin typeface="Calibri"/>
              <a:ea typeface="Calibri"/>
              <a:cs typeface="Calibri"/>
              <a:sym typeface="Calibri"/>
            </a:endParaRPr>
          </a:p>
          <a:p>
            <a:pPr marL="0" marR="0" lvl="0" indent="0" algn="l" rtl="0">
              <a:spcBef>
                <a:spcPts val="0"/>
              </a:spcBef>
              <a:spcAft>
                <a:spcPts val="0"/>
              </a:spcAft>
              <a:buNone/>
            </a:pPr>
            <a:r>
              <a:rPr lang="en-US" sz="1000" dirty="0">
                <a:latin typeface="Calibri"/>
                <a:ea typeface="Calibri"/>
                <a:cs typeface="Calibri"/>
                <a:sym typeface="Calibri"/>
              </a:rPr>
              <a:t>If</a:t>
            </a:r>
            <a:r>
              <a:rPr lang="en-US" sz="1200" dirty="0">
                <a:latin typeface="Calibri"/>
                <a:ea typeface="Calibri"/>
                <a:cs typeface="Calibri"/>
                <a:sym typeface="Calibri"/>
              </a:rPr>
              <a:t> you have a student and they're going to graduate with a certificate, and you're debating between using exit code 08, which is in both of another district, or 20, which is receive the special education certificate. If you use 08, that is actually crosswalks over to a dropout exit code, and it's really not the most appropriate one anyway because they did complete a certificate at your district. So the correct answer is to use exit code 20. But it's going to positively impact your dropout rate because that student is a member of that cohort and they are a completer. So that's the best way to do it. The ISD or RESA will be able to report them after that, as continuing, there aren't any business rules that will prevent that. However, there is one that will prevent any general ed FTE reported for them by an ISD. </a:t>
            </a:r>
            <a:endParaRPr lang="en-US" dirty="0"/>
          </a:p>
          <a:p>
            <a:pPr marL="0" marR="0" lvl="0" indent="0" algn="l" rtl="0">
              <a:spcBef>
                <a:spcPts val="0"/>
              </a:spcBef>
              <a:spcAft>
                <a:spcPts val="0"/>
              </a:spcAft>
              <a:buNone/>
            </a:pPr>
            <a:endParaRPr lang="en-US" sz="1200" dirty="0">
              <a:latin typeface="Calibri"/>
              <a:ea typeface="Calibri"/>
              <a:cs typeface="Calibri"/>
              <a:sym typeface="Calibri"/>
            </a:endParaRPr>
          </a:p>
          <a:p>
            <a:pPr marL="0" marR="0" lvl="0" indent="0" algn="l" rtl="0">
              <a:spcBef>
                <a:spcPts val="0"/>
              </a:spcBef>
              <a:spcAft>
                <a:spcPts val="0"/>
              </a:spcAft>
              <a:buNone/>
            </a:pPr>
            <a:r>
              <a:rPr lang="en-US" sz="1200">
                <a:latin typeface="Calibri"/>
                <a:ea typeface="Calibri"/>
                <a:cs typeface="Calibri"/>
                <a:sym typeface="Calibri"/>
              </a:rPr>
              <a:t>If the student did not have a certificate of completion when leaving their high school and they are actually jumping over to the RESA to continue their special education programming until the age of 26, then the 08 code of another public school district in Michigan would be appropriate. </a:t>
            </a:r>
            <a:endParaRPr lang="en-US"/>
          </a:p>
          <a:p>
            <a:pPr marL="0" lvl="0" indent="0" algn="l" rtl="0">
              <a:spcBef>
                <a:spcPts val="0"/>
              </a:spcBef>
              <a:spcAft>
                <a:spcPts val="0"/>
              </a:spcAft>
              <a:buNone/>
            </a:pPr>
            <a:endParaRPr dirty="0"/>
          </a:p>
        </p:txBody>
      </p:sp>
      <p:sp>
        <p:nvSpPr>
          <p:cNvPr id="470" name="Google Shape;470;p53: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53</a:t>
            </a:fld>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p:cNvGrpSpPr/>
        <p:nvPr/>
      </p:nvGrpSpPr>
      <p:grpSpPr>
        <a:xfrm>
          <a:off x="0" y="0"/>
          <a:ext cx="0" cy="0"/>
          <a:chOff x="0" y="0"/>
          <a:chExt cx="0" cy="0"/>
        </a:xfrm>
      </p:grpSpPr>
      <p:sp>
        <p:nvSpPr>
          <p:cNvPr id="475" name="Google Shape;475;p54: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76" name="Google Shape;476;p54: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r>
              <a:rPr lang="en-US"/>
              <a:t>Brian reached out to Jennifer Paul for her advice and she said “no, the questions should be exactly the same as what MDE uses”</a:t>
            </a:r>
            <a:endParaRPr/>
          </a:p>
          <a:p>
            <a:pPr marL="0" lvl="0" indent="0" algn="l" rtl="0">
              <a:spcBef>
                <a:spcPts val="0"/>
              </a:spcBef>
              <a:spcAft>
                <a:spcPts val="0"/>
              </a:spcAft>
              <a:buNone/>
            </a:pPr>
            <a:endParaRPr/>
          </a:p>
        </p:txBody>
      </p:sp>
      <p:sp>
        <p:nvSpPr>
          <p:cNvPr id="477" name="Google Shape;477;p54: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54</a:t>
            </a:fld>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1"/>
        <p:cNvGrpSpPr/>
        <p:nvPr/>
      </p:nvGrpSpPr>
      <p:grpSpPr>
        <a:xfrm>
          <a:off x="0" y="0"/>
          <a:ext cx="0" cy="0"/>
          <a:chOff x="0" y="0"/>
          <a:chExt cx="0" cy="0"/>
        </a:xfrm>
      </p:grpSpPr>
      <p:sp>
        <p:nvSpPr>
          <p:cNvPr id="482" name="Google Shape;482;p55: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83" name="Google Shape;483;p55: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marR="0" lvl="0" indent="0" algn="l" rtl="0">
              <a:spcBef>
                <a:spcPts val="0"/>
              </a:spcBef>
              <a:spcAft>
                <a:spcPts val="0"/>
              </a:spcAft>
              <a:buNone/>
            </a:pPr>
            <a:r>
              <a:rPr lang="en-US" sz="1800" dirty="0">
                <a:latin typeface="Calibri"/>
                <a:ea typeface="Calibri"/>
                <a:cs typeface="Calibri"/>
                <a:sym typeface="Calibri"/>
              </a:rPr>
              <a:t>Gloria:  So we were going to like punt this to you guys, but before we do that, I just wanted to mention that the record retention schedule does tell you what has to be in a CA-60 and there's a document on MDE's website that defines what needs to be in a CA-60. </a:t>
            </a:r>
            <a:endParaRPr dirty="0"/>
          </a:p>
          <a:p>
            <a:pPr marL="0" marR="0" lvl="0" indent="0" algn="l" rtl="0">
              <a:spcBef>
                <a:spcPts val="0"/>
              </a:spcBef>
              <a:spcAft>
                <a:spcPts val="0"/>
              </a:spcAft>
              <a:buNone/>
            </a:pPr>
            <a:r>
              <a:rPr lang="en-US" sz="1800" dirty="0">
                <a:latin typeface="Calibri"/>
                <a:ea typeface="Calibri"/>
                <a:cs typeface="Calibri"/>
                <a:sym typeface="Calibri"/>
              </a:rPr>
              <a:t> </a:t>
            </a:r>
            <a:endParaRPr dirty="0"/>
          </a:p>
          <a:p>
            <a:pPr marL="0" marR="0" lvl="0" indent="0" algn="l" rtl="0">
              <a:spcBef>
                <a:spcPts val="0"/>
              </a:spcBef>
              <a:spcAft>
                <a:spcPts val="0"/>
              </a:spcAft>
              <a:buNone/>
            </a:pPr>
            <a:r>
              <a:rPr lang="en-US" sz="1800" dirty="0">
                <a:latin typeface="Calibri"/>
                <a:ea typeface="Calibri"/>
                <a:cs typeface="Calibri"/>
                <a:sym typeface="Calibri"/>
              </a:rPr>
              <a:t>I don't know how you would identify what was verified. I mean, I know in an audit I just looked at a CA-60 and you're basically looking for enrollment documentation, age of the student, residency, all of those other things that have to be in the CA-60 are not those things that they necessarily would audit. Like, I never look at a M-STEP or a MEAP test or an NWEA. I never look at that to make audits. If there's an IEP, I would want to see the basic information on the IEP. I'm not going to read an IEP because basically it's not really in my information. All I need to know is that they have one and that it was signed by the proper people and it was in place and it was following whatever's in the IEP. </a:t>
            </a:r>
            <a:endParaRPr dirty="0"/>
          </a:p>
          <a:p>
            <a:pPr marL="0" marR="0" lvl="0" indent="0" algn="l" rtl="0">
              <a:spcBef>
                <a:spcPts val="0"/>
              </a:spcBef>
              <a:spcAft>
                <a:spcPts val="0"/>
              </a:spcAft>
              <a:buNone/>
            </a:pPr>
            <a:r>
              <a:rPr lang="en-US" sz="1800" dirty="0">
                <a:latin typeface="Calibri"/>
                <a:ea typeface="Calibri"/>
                <a:cs typeface="Calibri"/>
                <a:sym typeface="Calibri"/>
              </a:rPr>
              <a:t> </a:t>
            </a:r>
            <a:endParaRPr dirty="0"/>
          </a:p>
          <a:p>
            <a:pPr marL="0" marR="0" lvl="0" indent="0" algn="l" rtl="0">
              <a:spcBef>
                <a:spcPts val="0"/>
              </a:spcBef>
              <a:spcAft>
                <a:spcPts val="0"/>
              </a:spcAft>
              <a:buNone/>
            </a:pPr>
            <a:r>
              <a:rPr lang="en-US" sz="1800" dirty="0">
                <a:latin typeface="Calibri"/>
                <a:ea typeface="Calibri"/>
                <a:cs typeface="Calibri"/>
                <a:sym typeface="Calibri"/>
              </a:rPr>
              <a:t>So, as far as the folders, every district has their own method of including what they're putting in an IEP. Like, I've seen lots of different versions of folders and it's your decision as a district what you put on the folder. And in the folder, it's just certain information. It does need to be in the CA-60 in case another district requests it. So, is there anyone out there who might have some specific answer to this question that we haven't touched on? </a:t>
            </a:r>
            <a:endParaRPr dirty="0"/>
          </a:p>
          <a:p>
            <a:pPr marL="0" marR="0" lvl="0" indent="0" algn="l" rtl="0">
              <a:spcBef>
                <a:spcPts val="0"/>
              </a:spcBef>
              <a:spcAft>
                <a:spcPts val="0"/>
              </a:spcAft>
              <a:buNone/>
            </a:pPr>
            <a:r>
              <a:rPr lang="en-US" sz="1800" dirty="0">
                <a:latin typeface="Calibri"/>
                <a:ea typeface="Calibri"/>
                <a:cs typeface="Calibri"/>
                <a:sym typeface="Calibri"/>
              </a:rPr>
              <a:t> </a:t>
            </a:r>
            <a:endParaRPr dirty="0"/>
          </a:p>
          <a:p>
            <a:pPr marL="0" marR="0" lvl="0" indent="0" algn="l" rtl="0">
              <a:spcBef>
                <a:spcPts val="0"/>
              </a:spcBef>
              <a:spcAft>
                <a:spcPts val="0"/>
              </a:spcAft>
              <a:buNone/>
            </a:pPr>
            <a:r>
              <a:rPr lang="en-US" sz="1800" dirty="0">
                <a:latin typeface="Calibri"/>
                <a:ea typeface="Calibri"/>
                <a:cs typeface="Calibri"/>
                <a:sym typeface="Calibri"/>
              </a:rPr>
              <a:t>From the field:</a:t>
            </a:r>
            <a:endParaRPr dirty="0"/>
          </a:p>
          <a:p>
            <a:pPr marL="0" marR="0" lvl="0" indent="0" algn="l" rtl="0">
              <a:spcBef>
                <a:spcPts val="0"/>
              </a:spcBef>
              <a:spcAft>
                <a:spcPts val="0"/>
              </a:spcAft>
              <a:buNone/>
            </a:pPr>
            <a:r>
              <a:rPr lang="en-US" sz="1800" dirty="0">
                <a:latin typeface="Calibri"/>
                <a:ea typeface="Calibri"/>
                <a:cs typeface="Calibri"/>
                <a:sym typeface="Calibri"/>
              </a:rPr>
              <a:t> </a:t>
            </a:r>
            <a:endParaRPr dirty="0"/>
          </a:p>
          <a:p>
            <a:pPr marL="0" marR="0" lvl="0" indent="0" algn="l" rtl="0">
              <a:spcBef>
                <a:spcPts val="0"/>
              </a:spcBef>
              <a:spcAft>
                <a:spcPts val="0"/>
              </a:spcAft>
              <a:buNone/>
            </a:pPr>
            <a:r>
              <a:rPr lang="en-US" sz="1800" dirty="0">
                <a:latin typeface="Calibri"/>
                <a:ea typeface="Calibri"/>
                <a:cs typeface="Calibri"/>
                <a:sym typeface="Calibri"/>
              </a:rPr>
              <a:t>I guess we are all in the dark together. </a:t>
            </a:r>
            <a:endParaRPr dirty="0"/>
          </a:p>
          <a:p>
            <a:pPr marL="0" marR="0" lvl="0" indent="0" algn="l" rtl="0">
              <a:spcBef>
                <a:spcPts val="0"/>
              </a:spcBef>
              <a:spcAft>
                <a:spcPts val="0"/>
              </a:spcAft>
              <a:buNone/>
            </a:pPr>
            <a:r>
              <a:rPr lang="en-US" sz="1800" dirty="0">
                <a:latin typeface="Calibri"/>
                <a:ea typeface="Calibri"/>
                <a:cs typeface="Calibri"/>
                <a:sym typeface="Calibri"/>
              </a:rPr>
              <a:t> </a:t>
            </a:r>
            <a:endParaRPr dirty="0"/>
          </a:p>
          <a:p>
            <a:pPr marL="0" marR="0" lvl="0" indent="0" algn="l" rtl="0">
              <a:spcBef>
                <a:spcPts val="0"/>
              </a:spcBef>
              <a:spcAft>
                <a:spcPts val="0"/>
              </a:spcAft>
              <a:buNone/>
            </a:pPr>
            <a:r>
              <a:rPr lang="en-US" sz="1800" dirty="0">
                <a:latin typeface="Calibri"/>
                <a:ea typeface="Calibri"/>
                <a:cs typeface="Calibri"/>
                <a:sym typeface="Calibri"/>
              </a:rPr>
              <a:t>What if your SIS system is going to pass that option for you to log with that summit for a year and a half? Because you are required... to see that birth certificate and you should be able to go to your CIS and mark it. I don't know. </a:t>
            </a:r>
            <a:endParaRPr dirty="0"/>
          </a:p>
          <a:p>
            <a:pPr marL="0" marR="0" lvl="0" indent="0" algn="l" rtl="0">
              <a:spcBef>
                <a:spcPts val="0"/>
              </a:spcBef>
              <a:spcAft>
                <a:spcPts val="0"/>
              </a:spcAft>
              <a:buNone/>
            </a:pPr>
            <a:r>
              <a:rPr lang="en-US" sz="1800" dirty="0">
                <a:latin typeface="Calibri"/>
                <a:ea typeface="Calibri"/>
                <a:cs typeface="Calibri"/>
                <a:sym typeface="Calibri"/>
              </a:rPr>
              <a:t> </a:t>
            </a:r>
            <a:endParaRPr dirty="0"/>
          </a:p>
          <a:p>
            <a:pPr marL="0" marR="0" lvl="0" indent="0" algn="l" rtl="0">
              <a:spcBef>
                <a:spcPts val="0"/>
              </a:spcBef>
              <a:spcAft>
                <a:spcPts val="0"/>
              </a:spcAft>
              <a:buNone/>
            </a:pPr>
            <a:r>
              <a:rPr lang="en-US" sz="1800" dirty="0">
                <a:latin typeface="Calibri"/>
                <a:ea typeface="Calibri"/>
                <a:cs typeface="Calibri"/>
                <a:sym typeface="Calibri"/>
              </a:rPr>
              <a:t>Roberta restating it: So, what she's saying is, what if... what if you have something in your SIS that they can... the intake person, correct, can check that they mark it, that they have seen it, flag it so that it's documented, did we cover that? Most of your student information systems has that question in there that says, has the student been identified or verified? So, for us and our parents states that we must see a birth certificate. We must see the proof of residency. So, if you're looking at the birth certificate that your enrollment specialist should be going in and marking, yes, I've seen the birth certificate verified identity. So, it may not be in the CA-60 hard copy, but your electronic record, which is your student information system, has that option in there, is all it says. </a:t>
            </a:r>
            <a:endParaRPr dirty="0"/>
          </a:p>
          <a:p>
            <a:pPr marL="0" marR="0" lvl="0" indent="0" algn="l" rtl="0">
              <a:spcBef>
                <a:spcPts val="0"/>
              </a:spcBef>
              <a:spcAft>
                <a:spcPts val="0"/>
              </a:spcAft>
              <a:buNone/>
            </a:pPr>
            <a:r>
              <a:rPr lang="en-US" sz="1800" dirty="0">
                <a:latin typeface="Calibri"/>
                <a:ea typeface="Calibri"/>
                <a:cs typeface="Calibri"/>
                <a:sym typeface="Calibri"/>
              </a:rPr>
              <a:t> </a:t>
            </a:r>
            <a:endParaRPr dirty="0"/>
          </a:p>
          <a:p>
            <a:pPr marL="0" marR="0" lvl="0" indent="0" algn="l" rtl="0">
              <a:spcBef>
                <a:spcPts val="0"/>
              </a:spcBef>
              <a:spcAft>
                <a:spcPts val="0"/>
              </a:spcAft>
              <a:buNone/>
            </a:pPr>
            <a:r>
              <a:rPr lang="en-US" sz="1800" dirty="0">
                <a:latin typeface="Calibri"/>
                <a:ea typeface="Calibri"/>
                <a:cs typeface="Calibri"/>
                <a:sym typeface="Calibri"/>
              </a:rPr>
              <a:t>Members: Yeah, there's some documentation that needs to be kept in the CA-60, but I would have no problem with the person who's doing the intake saying, checking something that says, yes, I'm subject. I saw a birth certificate because, you know, those are things you have to look at when you enroll a student. But, you know, the list in the document that defines what needs to be in a CA-60 and what's on the record retention schedule, those things are required to be in those CA-60s. So, just looking at it, it's not going to be enough, but you can put a document that, it says this person, this is what I saw, and then just put the copies in the CA-60 and then sign it, and you're good. That would be my take on that. </a:t>
            </a:r>
            <a:endParaRPr dirty="0"/>
          </a:p>
          <a:p>
            <a:pPr marL="0" marR="0" lvl="0" indent="0" algn="l" rtl="0">
              <a:spcBef>
                <a:spcPts val="0"/>
              </a:spcBef>
              <a:spcAft>
                <a:spcPts val="0"/>
              </a:spcAft>
              <a:buNone/>
            </a:pPr>
            <a:r>
              <a:rPr lang="en-US" sz="1800" dirty="0">
                <a:latin typeface="Calibri"/>
                <a:ea typeface="Calibri"/>
                <a:cs typeface="Calibri"/>
                <a:sym typeface="Calibri"/>
              </a:rPr>
              <a:t> </a:t>
            </a:r>
            <a:endParaRPr dirty="0"/>
          </a:p>
          <a:p>
            <a:pPr marL="0" marR="0" lvl="0" indent="0" algn="l" rtl="0">
              <a:spcBef>
                <a:spcPts val="0"/>
              </a:spcBef>
              <a:spcAft>
                <a:spcPts val="0"/>
              </a:spcAft>
              <a:buNone/>
            </a:pPr>
            <a:r>
              <a:rPr lang="en-US" sz="1800" dirty="0">
                <a:latin typeface="Calibri"/>
                <a:ea typeface="Calibri"/>
                <a:cs typeface="Calibri"/>
                <a:sym typeface="Calibri"/>
              </a:rPr>
              <a:t>But is a physical CA-60 still required? I think a lot of districts are moving to most of it is contained within their CIS and their digital copies. This information can be produced at any time when the student transfers to another district, but as far as physical copies still being held in the buildings, I think some of those districts are moving away. I know my district is. Most of the information is in my SIS. It's not a physical and held copy any longer. </a:t>
            </a:r>
            <a:endParaRPr dirty="0"/>
          </a:p>
          <a:p>
            <a:pPr marL="0" marR="0" lvl="0" indent="0" algn="l" rtl="0">
              <a:spcBef>
                <a:spcPts val="0"/>
              </a:spcBef>
              <a:spcAft>
                <a:spcPts val="0"/>
              </a:spcAft>
              <a:buNone/>
            </a:pPr>
            <a:r>
              <a:rPr lang="en-US" sz="1800" dirty="0">
                <a:latin typeface="Calibri"/>
                <a:ea typeface="Calibri"/>
                <a:cs typeface="Calibri"/>
                <a:sym typeface="Calibri"/>
              </a:rPr>
              <a:t>Yeah, I believe the record retention schedule does have a section on it that talks about electronic records. So, just follow those requirements that are in the electronic records portion of the record retention schedule.</a:t>
            </a: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p:txBody>
      </p:sp>
      <p:sp>
        <p:nvSpPr>
          <p:cNvPr id="484" name="Google Shape;484;p55: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55</a:t>
            </a:fld>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8"/>
        <p:cNvGrpSpPr/>
        <p:nvPr/>
      </p:nvGrpSpPr>
      <p:grpSpPr>
        <a:xfrm>
          <a:off x="0" y="0"/>
          <a:ext cx="0" cy="0"/>
          <a:chOff x="0" y="0"/>
          <a:chExt cx="0" cy="0"/>
        </a:xfrm>
      </p:grpSpPr>
      <p:sp>
        <p:nvSpPr>
          <p:cNvPr id="489" name="Google Shape;489;p56: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90" name="Google Shape;490;p56: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endParaRPr/>
          </a:p>
        </p:txBody>
      </p:sp>
      <p:sp>
        <p:nvSpPr>
          <p:cNvPr id="491" name="Google Shape;491;p56: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56</a:t>
            </a:fld>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5"/>
        <p:cNvGrpSpPr/>
        <p:nvPr/>
      </p:nvGrpSpPr>
      <p:grpSpPr>
        <a:xfrm>
          <a:off x="0" y="0"/>
          <a:ext cx="0" cy="0"/>
          <a:chOff x="0" y="0"/>
          <a:chExt cx="0" cy="0"/>
        </a:xfrm>
      </p:grpSpPr>
      <p:sp>
        <p:nvSpPr>
          <p:cNvPr id="496" name="Google Shape;496;p57: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97" name="Google Shape;497;p57: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endParaRPr/>
          </a:p>
        </p:txBody>
      </p:sp>
      <p:sp>
        <p:nvSpPr>
          <p:cNvPr id="498" name="Google Shape;498;p57:notes"/>
          <p:cNvSpPr txBox="1">
            <a:spLocks noGrp="1"/>
          </p:cNvSpPr>
          <p:nvPr>
            <p:ph type="sldNum" idx="12"/>
          </p:nvPr>
        </p:nvSpPr>
        <p:spPr>
          <a:xfrm>
            <a:off x="4143587" y="9119475"/>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US"/>
              <a:t>57</a:t>
            </a:fld>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8"/>
        <p:cNvGrpSpPr/>
        <p:nvPr/>
      </p:nvGrpSpPr>
      <p:grpSpPr>
        <a:xfrm>
          <a:off x="0" y="0"/>
          <a:ext cx="0" cy="0"/>
          <a:chOff x="0" y="0"/>
          <a:chExt cx="0" cy="0"/>
        </a:xfrm>
      </p:grpSpPr>
      <p:sp>
        <p:nvSpPr>
          <p:cNvPr id="19" name="Google Shape;19;p59"/>
          <p:cNvSpPr txBox="1">
            <a:spLocks noGrp="1"/>
          </p:cNvSpPr>
          <p:nvPr>
            <p:ph type="ctrTitle"/>
          </p:nvPr>
        </p:nvSpPr>
        <p:spPr>
          <a:xfrm>
            <a:off x="1128405" y="945913"/>
            <a:ext cx="8637073" cy="2618554"/>
          </a:xfrm>
          <a:prstGeom prst="rect">
            <a:avLst/>
          </a:prstGeom>
          <a:noFill/>
          <a:ln>
            <a:noFill/>
          </a:ln>
        </p:spPr>
        <p:txBody>
          <a:bodyPr spcFirstLastPara="1" wrap="square" lIns="91425" tIns="45700" rIns="91425" bIns="0" anchor="b" anchorCtr="0">
            <a:normAutofit/>
          </a:bodyPr>
          <a:lstStyle>
            <a:lvl1pPr lvl="0" algn="l">
              <a:lnSpc>
                <a:spcPct val="90000"/>
              </a:lnSpc>
              <a:spcBef>
                <a:spcPts val="0"/>
              </a:spcBef>
              <a:spcAft>
                <a:spcPts val="0"/>
              </a:spcAft>
              <a:buClr>
                <a:schemeClr val="dk1"/>
              </a:buClr>
              <a:buSzPts val="4950"/>
              <a:buFont typeface="Century Gothic"/>
              <a:buNone/>
              <a:defRPr sz="495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 name="Google Shape;20;p59"/>
          <p:cNvSpPr txBox="1">
            <a:spLocks noGrp="1"/>
          </p:cNvSpPr>
          <p:nvPr>
            <p:ph type="subTitle" idx="1"/>
          </p:nvPr>
        </p:nvSpPr>
        <p:spPr>
          <a:xfrm>
            <a:off x="1128404" y="3564469"/>
            <a:ext cx="8637072" cy="1071095"/>
          </a:xfrm>
          <a:prstGeom prst="rect">
            <a:avLst/>
          </a:prstGeom>
          <a:noFill/>
          <a:ln>
            <a:noFill/>
          </a:ln>
        </p:spPr>
        <p:txBody>
          <a:bodyPr spcFirstLastPara="1" wrap="square" lIns="91425" tIns="91425" rIns="91425" bIns="91425" anchor="t" anchorCtr="0">
            <a:normAutofit/>
          </a:bodyPr>
          <a:lstStyle>
            <a:lvl1pPr lvl="0" algn="l">
              <a:lnSpc>
                <a:spcPct val="120000"/>
              </a:lnSpc>
              <a:spcBef>
                <a:spcPts val="750"/>
              </a:spcBef>
              <a:spcAft>
                <a:spcPts val="0"/>
              </a:spcAft>
              <a:buSzPts val="1350"/>
              <a:buNone/>
              <a:defRPr sz="1350" b="0">
                <a:solidFill>
                  <a:schemeClr val="dk1"/>
                </a:solidFill>
              </a:defRPr>
            </a:lvl1pPr>
            <a:lvl2pPr lvl="1" algn="ctr">
              <a:lnSpc>
                <a:spcPct val="120000"/>
              </a:lnSpc>
              <a:spcBef>
                <a:spcPts val="375"/>
              </a:spcBef>
              <a:spcAft>
                <a:spcPts val="0"/>
              </a:spcAft>
              <a:buSzPts val="1350"/>
              <a:buNone/>
              <a:defRPr sz="1350"/>
            </a:lvl2pPr>
            <a:lvl3pPr lvl="2" algn="ctr">
              <a:lnSpc>
                <a:spcPct val="120000"/>
              </a:lnSpc>
              <a:spcBef>
                <a:spcPts val="375"/>
              </a:spcBef>
              <a:spcAft>
                <a:spcPts val="0"/>
              </a:spcAft>
              <a:buSzPts val="1350"/>
              <a:buNone/>
              <a:defRPr sz="1350"/>
            </a:lvl3pPr>
            <a:lvl4pPr lvl="3" algn="ctr">
              <a:lnSpc>
                <a:spcPct val="120000"/>
              </a:lnSpc>
              <a:spcBef>
                <a:spcPts val="375"/>
              </a:spcBef>
              <a:spcAft>
                <a:spcPts val="0"/>
              </a:spcAft>
              <a:buSzPts val="1200"/>
              <a:buNone/>
              <a:defRPr sz="1200"/>
            </a:lvl4pPr>
            <a:lvl5pPr lvl="4" algn="ctr">
              <a:lnSpc>
                <a:spcPct val="120000"/>
              </a:lnSpc>
              <a:spcBef>
                <a:spcPts val="375"/>
              </a:spcBef>
              <a:spcAft>
                <a:spcPts val="0"/>
              </a:spcAft>
              <a:buSzPts val="1200"/>
              <a:buNone/>
              <a:defRPr sz="1200"/>
            </a:lvl5pPr>
            <a:lvl6pPr lvl="5" algn="ctr">
              <a:lnSpc>
                <a:spcPct val="120000"/>
              </a:lnSpc>
              <a:spcBef>
                <a:spcPts val="375"/>
              </a:spcBef>
              <a:spcAft>
                <a:spcPts val="0"/>
              </a:spcAft>
              <a:buSzPts val="1200"/>
              <a:buNone/>
              <a:defRPr sz="1200"/>
            </a:lvl6pPr>
            <a:lvl7pPr lvl="6" algn="ctr">
              <a:lnSpc>
                <a:spcPct val="120000"/>
              </a:lnSpc>
              <a:spcBef>
                <a:spcPts val="375"/>
              </a:spcBef>
              <a:spcAft>
                <a:spcPts val="0"/>
              </a:spcAft>
              <a:buSzPts val="1200"/>
              <a:buNone/>
              <a:defRPr sz="1200"/>
            </a:lvl7pPr>
            <a:lvl8pPr lvl="7" algn="ctr">
              <a:lnSpc>
                <a:spcPct val="120000"/>
              </a:lnSpc>
              <a:spcBef>
                <a:spcPts val="375"/>
              </a:spcBef>
              <a:spcAft>
                <a:spcPts val="0"/>
              </a:spcAft>
              <a:buSzPts val="1200"/>
              <a:buNone/>
              <a:defRPr sz="1200"/>
            </a:lvl8pPr>
            <a:lvl9pPr lvl="8" algn="ctr">
              <a:lnSpc>
                <a:spcPct val="120000"/>
              </a:lnSpc>
              <a:spcBef>
                <a:spcPts val="375"/>
              </a:spcBef>
              <a:spcAft>
                <a:spcPts val="0"/>
              </a:spcAft>
              <a:buSzPts val="1200"/>
              <a:buNone/>
              <a:defRPr sz="1200"/>
            </a:lvl9pPr>
          </a:lstStyle>
          <a:p>
            <a:endParaRPr/>
          </a:p>
        </p:txBody>
      </p:sp>
      <p:sp>
        <p:nvSpPr>
          <p:cNvPr id="21" name="Google Shape;21;p59"/>
          <p:cNvSpPr txBox="1">
            <a:spLocks noGrp="1"/>
          </p:cNvSpPr>
          <p:nvPr>
            <p:ph type="dt" idx="10"/>
          </p:nvPr>
        </p:nvSpPr>
        <p:spPr>
          <a:xfrm>
            <a:off x="7232831" y="330370"/>
            <a:ext cx="2515396"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59"/>
          <p:cNvSpPr txBox="1">
            <a:spLocks noGrp="1"/>
          </p:cNvSpPr>
          <p:nvPr>
            <p:ph type="ftr" idx="11"/>
          </p:nvPr>
        </p:nvSpPr>
        <p:spPr>
          <a:xfrm>
            <a:off x="1127125" y="329309"/>
            <a:ext cx="5943668"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59"/>
          <p:cNvSpPr txBox="1">
            <a:spLocks noGrp="1"/>
          </p:cNvSpPr>
          <p:nvPr>
            <p:ph type="sldNum" idx="12"/>
          </p:nvPr>
        </p:nvSpPr>
        <p:spPr>
          <a:xfrm>
            <a:off x="9924393" y="134930"/>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24" name="Google Shape;24;p59" descr="RedHashing.emf"/>
          <p:cNvPicPr preferRelativeResize="0"/>
          <p:nvPr/>
        </p:nvPicPr>
        <p:blipFill rotWithShape="1">
          <a:blip r:embed="rId2">
            <a:alphaModFix/>
          </a:blip>
          <a:srcRect l="-115" r="15827" b="36435"/>
          <a:stretch/>
        </p:blipFill>
        <p:spPr>
          <a:xfrm>
            <a:off x="1125460" y="643464"/>
            <a:ext cx="9610344" cy="155448"/>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pic>
        <p:nvPicPr>
          <p:cNvPr id="26" name="Google Shape;26;p60" descr="Text&#10;&#10;Description automatically generated"/>
          <p:cNvPicPr preferRelativeResize="0"/>
          <p:nvPr/>
        </p:nvPicPr>
        <p:blipFill rotWithShape="1">
          <a:blip r:embed="rId2">
            <a:alphaModFix/>
          </a:blip>
          <a:srcRect/>
          <a:stretch/>
        </p:blipFill>
        <p:spPr>
          <a:xfrm>
            <a:off x="9397014" y="5689919"/>
            <a:ext cx="2663441" cy="1049235"/>
          </a:xfrm>
          <a:prstGeom prst="rect">
            <a:avLst/>
          </a:prstGeom>
          <a:noFill/>
          <a:ln>
            <a:noFill/>
          </a:ln>
        </p:spPr>
      </p:pic>
      <p:sp>
        <p:nvSpPr>
          <p:cNvPr id="27" name="Google Shape;27;p60"/>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dk1"/>
              </a:buClr>
              <a:buSzPts val="2400"/>
              <a:buFont typeface="Century Gothic"/>
              <a:buNone/>
              <a:defRPr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60"/>
          <p:cNvSpPr txBox="1">
            <a:spLocks noGrp="1"/>
          </p:cNvSpPr>
          <p:nvPr>
            <p:ph type="body" idx="1"/>
          </p:nvPr>
        </p:nvSpPr>
        <p:spPr>
          <a:xfrm>
            <a:off x="1130271" y="1221971"/>
            <a:ext cx="9603275" cy="4244374"/>
          </a:xfrm>
          <a:prstGeom prst="rect">
            <a:avLst/>
          </a:prstGeom>
          <a:noFill/>
          <a:ln>
            <a:noFill/>
          </a:ln>
        </p:spPr>
        <p:txBody>
          <a:bodyPr spcFirstLastPara="1" wrap="square" lIns="91425" tIns="45700" rIns="91425" bIns="45700" anchor="t" anchorCtr="0">
            <a:normAutofit/>
          </a:bodyPr>
          <a:lstStyle>
            <a:lvl1pPr marL="457200" lvl="0" indent="-381000" algn="l">
              <a:lnSpc>
                <a:spcPct val="120000"/>
              </a:lnSpc>
              <a:spcBef>
                <a:spcPts val="750"/>
              </a:spcBef>
              <a:spcAft>
                <a:spcPts val="0"/>
              </a:spcAft>
              <a:buSzPts val="2400"/>
              <a:buChar char="•"/>
              <a:defRPr sz="2400"/>
            </a:lvl1pPr>
            <a:lvl2pPr marL="914400" lvl="1" indent="-355600" algn="l">
              <a:lnSpc>
                <a:spcPct val="120000"/>
              </a:lnSpc>
              <a:spcBef>
                <a:spcPts val="375"/>
              </a:spcBef>
              <a:spcAft>
                <a:spcPts val="0"/>
              </a:spcAft>
              <a:buSzPts val="2000"/>
              <a:buChar char="•"/>
              <a:defRPr sz="2000"/>
            </a:lvl2pPr>
            <a:lvl3pPr marL="1371600" lvl="2" indent="-355600" algn="l">
              <a:lnSpc>
                <a:spcPct val="120000"/>
              </a:lnSpc>
              <a:spcBef>
                <a:spcPts val="375"/>
              </a:spcBef>
              <a:spcAft>
                <a:spcPts val="0"/>
              </a:spcAft>
              <a:buSzPts val="2000"/>
              <a:buChar char="•"/>
              <a:defRPr sz="2000"/>
            </a:lvl3pPr>
            <a:lvl4pPr marL="1828800" lvl="3" indent="-330200" algn="l">
              <a:lnSpc>
                <a:spcPct val="120000"/>
              </a:lnSpc>
              <a:spcBef>
                <a:spcPts val="375"/>
              </a:spcBef>
              <a:spcAft>
                <a:spcPts val="0"/>
              </a:spcAft>
              <a:buSzPts val="1600"/>
              <a:buChar char="•"/>
              <a:defRPr sz="1600"/>
            </a:lvl4pPr>
            <a:lvl5pPr marL="2286000" lvl="4" indent="-304800" algn="l">
              <a:lnSpc>
                <a:spcPct val="120000"/>
              </a:lnSpc>
              <a:spcBef>
                <a:spcPts val="375"/>
              </a:spcBef>
              <a:spcAft>
                <a:spcPts val="0"/>
              </a:spcAft>
              <a:buSzPts val="1200"/>
              <a:buChar char="•"/>
              <a:defRPr sz="1200"/>
            </a:lvl5pPr>
            <a:lvl6pPr marL="2743200" lvl="5" indent="-342900" algn="l">
              <a:lnSpc>
                <a:spcPct val="120000"/>
              </a:lnSpc>
              <a:spcBef>
                <a:spcPts val="375"/>
              </a:spcBef>
              <a:spcAft>
                <a:spcPts val="0"/>
              </a:spcAft>
              <a:buSzPts val="1800"/>
              <a:buChar char="•"/>
              <a:defRPr/>
            </a:lvl6pPr>
            <a:lvl7pPr marL="3200400" lvl="6" indent="-342900" algn="l">
              <a:lnSpc>
                <a:spcPct val="120000"/>
              </a:lnSpc>
              <a:spcBef>
                <a:spcPts val="375"/>
              </a:spcBef>
              <a:spcAft>
                <a:spcPts val="0"/>
              </a:spcAft>
              <a:buSzPts val="1800"/>
              <a:buChar char="•"/>
              <a:defRPr/>
            </a:lvl7pPr>
            <a:lvl8pPr marL="3657600" lvl="7" indent="-342900" algn="l">
              <a:lnSpc>
                <a:spcPct val="120000"/>
              </a:lnSpc>
              <a:spcBef>
                <a:spcPts val="375"/>
              </a:spcBef>
              <a:spcAft>
                <a:spcPts val="0"/>
              </a:spcAft>
              <a:buSzPts val="1800"/>
              <a:buChar char="•"/>
              <a:defRPr/>
            </a:lvl8pPr>
            <a:lvl9pPr marL="4114800" lvl="8" indent="-342900" algn="l">
              <a:lnSpc>
                <a:spcPct val="120000"/>
              </a:lnSpc>
              <a:spcBef>
                <a:spcPts val="375"/>
              </a:spcBef>
              <a:spcAft>
                <a:spcPts val="0"/>
              </a:spcAft>
              <a:buSzPts val="1800"/>
              <a:buChar char="•"/>
              <a:defRPr/>
            </a:lvl9pPr>
          </a:lstStyle>
          <a:p>
            <a:endParaRPr/>
          </a:p>
        </p:txBody>
      </p:sp>
      <p:sp>
        <p:nvSpPr>
          <p:cNvPr id="29" name="Google Shape;29;p60"/>
          <p:cNvSpPr txBox="1">
            <a:spLocks noGrp="1"/>
          </p:cNvSpPr>
          <p:nvPr>
            <p:ph type="dt" idx="10"/>
          </p:nvPr>
        </p:nvSpPr>
        <p:spPr>
          <a:xfrm>
            <a:off x="7232831"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sz="9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60"/>
          <p:cNvSpPr txBox="1">
            <a:spLocks noGrp="1"/>
          </p:cNvSpPr>
          <p:nvPr>
            <p:ph type="ftr" idx="11"/>
          </p:nvPr>
        </p:nvSpPr>
        <p:spPr>
          <a:xfrm>
            <a:off x="1130271" y="329309"/>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sz="9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60"/>
          <p:cNvSpPr txBox="1">
            <a:spLocks noGrp="1"/>
          </p:cNvSpPr>
          <p:nvPr>
            <p:ph type="sldNum" idx="12"/>
          </p:nvPr>
        </p:nvSpPr>
        <p:spPr>
          <a:xfrm>
            <a:off x="11055231" y="134931"/>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32" name="Google Shape;32;p60" descr="RedHashing.emf"/>
          <p:cNvPicPr preferRelativeResize="0"/>
          <p:nvPr/>
        </p:nvPicPr>
        <p:blipFill rotWithShape="1">
          <a:blip r:embed="rId3">
            <a:alphaModFix/>
          </a:blip>
          <a:srcRect l="-115" r="15827" b="36435"/>
          <a:stretch/>
        </p:blipFill>
        <p:spPr>
          <a:xfrm>
            <a:off x="1125460" y="643464"/>
            <a:ext cx="9610344" cy="155448"/>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3"/>
        <p:cNvGrpSpPr/>
        <p:nvPr/>
      </p:nvGrpSpPr>
      <p:grpSpPr>
        <a:xfrm>
          <a:off x="0" y="0"/>
          <a:ext cx="0" cy="0"/>
          <a:chOff x="0" y="0"/>
          <a:chExt cx="0" cy="0"/>
        </a:xfrm>
      </p:grpSpPr>
      <p:sp>
        <p:nvSpPr>
          <p:cNvPr id="34" name="Google Shape;34;p61"/>
          <p:cNvSpPr txBox="1">
            <a:spLocks noGrp="1"/>
          </p:cNvSpPr>
          <p:nvPr>
            <p:ph type="title"/>
          </p:nvPr>
        </p:nvSpPr>
        <p:spPr>
          <a:xfrm>
            <a:off x="1129167" y="1756131"/>
            <a:ext cx="8619060" cy="205006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2700"/>
              <a:buFont typeface="Century Gothic"/>
              <a:buNone/>
              <a:defRPr sz="27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1"/>
          <p:cNvSpPr txBox="1">
            <a:spLocks noGrp="1"/>
          </p:cNvSpPr>
          <p:nvPr>
            <p:ph type="body" idx="1"/>
          </p:nvPr>
        </p:nvSpPr>
        <p:spPr>
          <a:xfrm>
            <a:off x="1129167" y="3806197"/>
            <a:ext cx="8619060" cy="1012929"/>
          </a:xfrm>
          <a:prstGeom prst="rect">
            <a:avLst/>
          </a:prstGeom>
          <a:noFill/>
          <a:ln>
            <a:noFill/>
          </a:ln>
        </p:spPr>
        <p:txBody>
          <a:bodyPr spcFirstLastPara="1" wrap="square" lIns="91425" tIns="91425" rIns="91425" bIns="45700" anchor="t" anchorCtr="0">
            <a:normAutofit/>
          </a:bodyPr>
          <a:lstStyle>
            <a:lvl1pPr marL="457200" lvl="0" indent="-228600" algn="l">
              <a:lnSpc>
                <a:spcPct val="120000"/>
              </a:lnSpc>
              <a:spcBef>
                <a:spcPts val="750"/>
              </a:spcBef>
              <a:spcAft>
                <a:spcPts val="0"/>
              </a:spcAft>
              <a:buSzPts val="1350"/>
              <a:buNone/>
              <a:defRPr sz="1350">
                <a:solidFill>
                  <a:schemeClr val="dk1"/>
                </a:solidFill>
              </a:defRPr>
            </a:lvl1pPr>
            <a:lvl2pPr marL="914400" lvl="1" indent="-228600" algn="l">
              <a:lnSpc>
                <a:spcPct val="120000"/>
              </a:lnSpc>
              <a:spcBef>
                <a:spcPts val="375"/>
              </a:spcBef>
              <a:spcAft>
                <a:spcPts val="0"/>
              </a:spcAft>
              <a:buSzPts val="1350"/>
              <a:buNone/>
              <a:defRPr sz="1350">
                <a:solidFill>
                  <a:srgbClr val="888888"/>
                </a:solidFill>
              </a:defRPr>
            </a:lvl2pPr>
            <a:lvl3pPr marL="1371600" lvl="2" indent="-228600" algn="l">
              <a:lnSpc>
                <a:spcPct val="120000"/>
              </a:lnSpc>
              <a:spcBef>
                <a:spcPts val="375"/>
              </a:spcBef>
              <a:spcAft>
                <a:spcPts val="0"/>
              </a:spcAft>
              <a:buSzPts val="1350"/>
              <a:buNone/>
              <a:defRPr sz="1350">
                <a:solidFill>
                  <a:srgbClr val="888888"/>
                </a:solidFill>
              </a:defRPr>
            </a:lvl3pPr>
            <a:lvl4pPr marL="1828800" lvl="3" indent="-228600" algn="l">
              <a:lnSpc>
                <a:spcPct val="120000"/>
              </a:lnSpc>
              <a:spcBef>
                <a:spcPts val="375"/>
              </a:spcBef>
              <a:spcAft>
                <a:spcPts val="0"/>
              </a:spcAft>
              <a:buSzPts val="1200"/>
              <a:buNone/>
              <a:defRPr sz="1200">
                <a:solidFill>
                  <a:srgbClr val="888888"/>
                </a:solidFill>
              </a:defRPr>
            </a:lvl4pPr>
            <a:lvl5pPr marL="2286000" lvl="4" indent="-228600" algn="l">
              <a:lnSpc>
                <a:spcPct val="120000"/>
              </a:lnSpc>
              <a:spcBef>
                <a:spcPts val="375"/>
              </a:spcBef>
              <a:spcAft>
                <a:spcPts val="0"/>
              </a:spcAft>
              <a:buSzPts val="1200"/>
              <a:buNone/>
              <a:defRPr sz="1200">
                <a:solidFill>
                  <a:srgbClr val="888888"/>
                </a:solidFill>
              </a:defRPr>
            </a:lvl5pPr>
            <a:lvl6pPr marL="2743200" lvl="5" indent="-228600" algn="l">
              <a:lnSpc>
                <a:spcPct val="120000"/>
              </a:lnSpc>
              <a:spcBef>
                <a:spcPts val="375"/>
              </a:spcBef>
              <a:spcAft>
                <a:spcPts val="0"/>
              </a:spcAft>
              <a:buSzPts val="1200"/>
              <a:buNone/>
              <a:defRPr sz="1200">
                <a:solidFill>
                  <a:srgbClr val="888888"/>
                </a:solidFill>
              </a:defRPr>
            </a:lvl6pPr>
            <a:lvl7pPr marL="3200400" lvl="6" indent="-228600" algn="l">
              <a:lnSpc>
                <a:spcPct val="120000"/>
              </a:lnSpc>
              <a:spcBef>
                <a:spcPts val="375"/>
              </a:spcBef>
              <a:spcAft>
                <a:spcPts val="0"/>
              </a:spcAft>
              <a:buSzPts val="1200"/>
              <a:buNone/>
              <a:defRPr sz="1200">
                <a:solidFill>
                  <a:srgbClr val="888888"/>
                </a:solidFill>
              </a:defRPr>
            </a:lvl7pPr>
            <a:lvl8pPr marL="3657600" lvl="7" indent="-228600" algn="l">
              <a:lnSpc>
                <a:spcPct val="120000"/>
              </a:lnSpc>
              <a:spcBef>
                <a:spcPts val="375"/>
              </a:spcBef>
              <a:spcAft>
                <a:spcPts val="0"/>
              </a:spcAft>
              <a:buSzPts val="1200"/>
              <a:buNone/>
              <a:defRPr sz="1200">
                <a:solidFill>
                  <a:srgbClr val="888888"/>
                </a:solidFill>
              </a:defRPr>
            </a:lvl8pPr>
            <a:lvl9pPr marL="4114800" lvl="8" indent="-228600" algn="l">
              <a:lnSpc>
                <a:spcPct val="120000"/>
              </a:lnSpc>
              <a:spcBef>
                <a:spcPts val="375"/>
              </a:spcBef>
              <a:spcAft>
                <a:spcPts val="0"/>
              </a:spcAft>
              <a:buSzPts val="1200"/>
              <a:buNone/>
              <a:defRPr sz="1200">
                <a:solidFill>
                  <a:srgbClr val="888888"/>
                </a:solidFill>
              </a:defRPr>
            </a:lvl9pPr>
          </a:lstStyle>
          <a:p>
            <a:endParaRPr/>
          </a:p>
        </p:txBody>
      </p:sp>
      <p:sp>
        <p:nvSpPr>
          <p:cNvPr id="36" name="Google Shape;36;p61"/>
          <p:cNvSpPr txBox="1">
            <a:spLocks noGrp="1"/>
          </p:cNvSpPr>
          <p:nvPr>
            <p:ph type="dt" idx="10"/>
          </p:nvPr>
        </p:nvSpPr>
        <p:spPr>
          <a:xfrm>
            <a:off x="7232831" y="330370"/>
            <a:ext cx="2515396"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61"/>
          <p:cNvSpPr txBox="1">
            <a:spLocks noGrp="1"/>
          </p:cNvSpPr>
          <p:nvPr>
            <p:ph type="ftr" idx="11"/>
          </p:nvPr>
        </p:nvSpPr>
        <p:spPr>
          <a:xfrm>
            <a:off x="1130271" y="329309"/>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1"/>
          <p:cNvSpPr txBox="1">
            <a:spLocks noGrp="1"/>
          </p:cNvSpPr>
          <p:nvPr>
            <p:ph type="sldNum" idx="12"/>
          </p:nvPr>
        </p:nvSpPr>
        <p:spPr>
          <a:xfrm>
            <a:off x="9918077" y="137408"/>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39" name="Google Shape;39;p61" descr="RedHashing.emf"/>
          <p:cNvPicPr preferRelativeResize="0"/>
          <p:nvPr/>
        </p:nvPicPr>
        <p:blipFill rotWithShape="1">
          <a:blip r:embed="rId2">
            <a:alphaModFix/>
          </a:blip>
          <a:srcRect l="-115" r="15827" b="36435"/>
          <a:stretch/>
        </p:blipFill>
        <p:spPr>
          <a:xfrm>
            <a:off x="1125460" y="643464"/>
            <a:ext cx="9610344" cy="155448"/>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0"/>
        <p:cNvGrpSpPr/>
        <p:nvPr/>
      </p:nvGrpSpPr>
      <p:grpSpPr>
        <a:xfrm>
          <a:off x="0" y="0"/>
          <a:ext cx="0" cy="0"/>
          <a:chOff x="0" y="0"/>
          <a:chExt cx="0" cy="0"/>
        </a:xfrm>
      </p:grpSpPr>
      <p:sp>
        <p:nvSpPr>
          <p:cNvPr id="41" name="Google Shape;41;p62"/>
          <p:cNvSpPr txBox="1">
            <a:spLocks noGrp="1"/>
          </p:cNvSpPr>
          <p:nvPr>
            <p:ph type="title"/>
          </p:nvPr>
        </p:nvSpPr>
        <p:spPr>
          <a:xfrm>
            <a:off x="1131053" y="958039"/>
            <a:ext cx="9605635" cy="1059305"/>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62"/>
          <p:cNvSpPr txBox="1">
            <a:spLocks noGrp="1"/>
          </p:cNvSpPr>
          <p:nvPr>
            <p:ph type="body" idx="1"/>
          </p:nvPr>
        </p:nvSpPr>
        <p:spPr>
          <a:xfrm>
            <a:off x="1129167" y="2165621"/>
            <a:ext cx="4645152" cy="3293852"/>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750"/>
              </a:spcBef>
              <a:spcAft>
                <a:spcPts val="0"/>
              </a:spcAft>
              <a:buSzPts val="1800"/>
              <a:buChar char="•"/>
              <a:defRPr/>
            </a:lvl1pPr>
            <a:lvl2pPr marL="914400" lvl="1" indent="-342900" algn="l">
              <a:lnSpc>
                <a:spcPct val="120000"/>
              </a:lnSpc>
              <a:spcBef>
                <a:spcPts val="375"/>
              </a:spcBef>
              <a:spcAft>
                <a:spcPts val="0"/>
              </a:spcAft>
              <a:buSzPts val="1800"/>
              <a:buChar char="•"/>
              <a:defRPr/>
            </a:lvl2pPr>
            <a:lvl3pPr marL="1371600" lvl="2" indent="-342900" algn="l">
              <a:lnSpc>
                <a:spcPct val="120000"/>
              </a:lnSpc>
              <a:spcBef>
                <a:spcPts val="375"/>
              </a:spcBef>
              <a:spcAft>
                <a:spcPts val="0"/>
              </a:spcAft>
              <a:buSzPts val="1800"/>
              <a:buChar char="•"/>
              <a:defRPr/>
            </a:lvl3pPr>
            <a:lvl4pPr marL="1828800" lvl="3" indent="-342900" algn="l">
              <a:lnSpc>
                <a:spcPct val="120000"/>
              </a:lnSpc>
              <a:spcBef>
                <a:spcPts val="375"/>
              </a:spcBef>
              <a:spcAft>
                <a:spcPts val="0"/>
              </a:spcAft>
              <a:buSzPts val="1800"/>
              <a:buChar char="•"/>
              <a:defRPr/>
            </a:lvl4pPr>
            <a:lvl5pPr marL="2286000" lvl="4" indent="-342900" algn="l">
              <a:lnSpc>
                <a:spcPct val="120000"/>
              </a:lnSpc>
              <a:spcBef>
                <a:spcPts val="375"/>
              </a:spcBef>
              <a:spcAft>
                <a:spcPts val="0"/>
              </a:spcAft>
              <a:buSzPts val="1800"/>
              <a:buChar char="•"/>
              <a:defRPr/>
            </a:lvl5pPr>
            <a:lvl6pPr marL="2743200" lvl="5" indent="-342900" algn="l">
              <a:lnSpc>
                <a:spcPct val="120000"/>
              </a:lnSpc>
              <a:spcBef>
                <a:spcPts val="375"/>
              </a:spcBef>
              <a:spcAft>
                <a:spcPts val="0"/>
              </a:spcAft>
              <a:buSzPts val="1800"/>
              <a:buChar char="•"/>
              <a:defRPr/>
            </a:lvl6pPr>
            <a:lvl7pPr marL="3200400" lvl="6" indent="-342900" algn="l">
              <a:lnSpc>
                <a:spcPct val="120000"/>
              </a:lnSpc>
              <a:spcBef>
                <a:spcPts val="375"/>
              </a:spcBef>
              <a:spcAft>
                <a:spcPts val="0"/>
              </a:spcAft>
              <a:buSzPts val="1800"/>
              <a:buChar char="•"/>
              <a:defRPr/>
            </a:lvl7pPr>
            <a:lvl8pPr marL="3657600" lvl="7" indent="-342900" algn="l">
              <a:lnSpc>
                <a:spcPct val="120000"/>
              </a:lnSpc>
              <a:spcBef>
                <a:spcPts val="375"/>
              </a:spcBef>
              <a:spcAft>
                <a:spcPts val="0"/>
              </a:spcAft>
              <a:buSzPts val="1800"/>
              <a:buChar char="•"/>
              <a:defRPr/>
            </a:lvl8pPr>
            <a:lvl9pPr marL="4114800" lvl="8" indent="-342900" algn="l">
              <a:lnSpc>
                <a:spcPct val="120000"/>
              </a:lnSpc>
              <a:spcBef>
                <a:spcPts val="375"/>
              </a:spcBef>
              <a:spcAft>
                <a:spcPts val="0"/>
              </a:spcAft>
              <a:buSzPts val="1800"/>
              <a:buChar char="•"/>
              <a:defRPr/>
            </a:lvl9pPr>
          </a:lstStyle>
          <a:p>
            <a:endParaRPr/>
          </a:p>
        </p:txBody>
      </p:sp>
      <p:sp>
        <p:nvSpPr>
          <p:cNvPr id="43" name="Google Shape;43;p62"/>
          <p:cNvSpPr txBox="1">
            <a:spLocks noGrp="1"/>
          </p:cNvSpPr>
          <p:nvPr>
            <p:ph type="body" idx="2"/>
          </p:nvPr>
        </p:nvSpPr>
        <p:spPr>
          <a:xfrm>
            <a:off x="6095607" y="2171769"/>
            <a:ext cx="4645152" cy="3287094"/>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750"/>
              </a:spcBef>
              <a:spcAft>
                <a:spcPts val="0"/>
              </a:spcAft>
              <a:buSzPts val="1800"/>
              <a:buChar char="•"/>
              <a:defRPr/>
            </a:lvl1pPr>
            <a:lvl2pPr marL="914400" lvl="1" indent="-342900" algn="l">
              <a:lnSpc>
                <a:spcPct val="120000"/>
              </a:lnSpc>
              <a:spcBef>
                <a:spcPts val="375"/>
              </a:spcBef>
              <a:spcAft>
                <a:spcPts val="0"/>
              </a:spcAft>
              <a:buSzPts val="1800"/>
              <a:buChar char="•"/>
              <a:defRPr/>
            </a:lvl2pPr>
            <a:lvl3pPr marL="1371600" lvl="2" indent="-342900" algn="l">
              <a:lnSpc>
                <a:spcPct val="120000"/>
              </a:lnSpc>
              <a:spcBef>
                <a:spcPts val="375"/>
              </a:spcBef>
              <a:spcAft>
                <a:spcPts val="0"/>
              </a:spcAft>
              <a:buSzPts val="1800"/>
              <a:buChar char="•"/>
              <a:defRPr/>
            </a:lvl3pPr>
            <a:lvl4pPr marL="1828800" lvl="3" indent="-342900" algn="l">
              <a:lnSpc>
                <a:spcPct val="120000"/>
              </a:lnSpc>
              <a:spcBef>
                <a:spcPts val="375"/>
              </a:spcBef>
              <a:spcAft>
                <a:spcPts val="0"/>
              </a:spcAft>
              <a:buSzPts val="1800"/>
              <a:buChar char="•"/>
              <a:defRPr/>
            </a:lvl4pPr>
            <a:lvl5pPr marL="2286000" lvl="4" indent="-342900" algn="l">
              <a:lnSpc>
                <a:spcPct val="120000"/>
              </a:lnSpc>
              <a:spcBef>
                <a:spcPts val="375"/>
              </a:spcBef>
              <a:spcAft>
                <a:spcPts val="0"/>
              </a:spcAft>
              <a:buSzPts val="1800"/>
              <a:buChar char="•"/>
              <a:defRPr/>
            </a:lvl5pPr>
            <a:lvl6pPr marL="2743200" lvl="5" indent="-342900" algn="l">
              <a:lnSpc>
                <a:spcPct val="120000"/>
              </a:lnSpc>
              <a:spcBef>
                <a:spcPts val="375"/>
              </a:spcBef>
              <a:spcAft>
                <a:spcPts val="0"/>
              </a:spcAft>
              <a:buSzPts val="1800"/>
              <a:buChar char="•"/>
              <a:defRPr/>
            </a:lvl6pPr>
            <a:lvl7pPr marL="3200400" lvl="6" indent="-342900" algn="l">
              <a:lnSpc>
                <a:spcPct val="120000"/>
              </a:lnSpc>
              <a:spcBef>
                <a:spcPts val="375"/>
              </a:spcBef>
              <a:spcAft>
                <a:spcPts val="0"/>
              </a:spcAft>
              <a:buSzPts val="1800"/>
              <a:buChar char="•"/>
              <a:defRPr/>
            </a:lvl7pPr>
            <a:lvl8pPr marL="3657600" lvl="7" indent="-342900" algn="l">
              <a:lnSpc>
                <a:spcPct val="120000"/>
              </a:lnSpc>
              <a:spcBef>
                <a:spcPts val="375"/>
              </a:spcBef>
              <a:spcAft>
                <a:spcPts val="0"/>
              </a:spcAft>
              <a:buSzPts val="1800"/>
              <a:buChar char="•"/>
              <a:defRPr/>
            </a:lvl8pPr>
            <a:lvl9pPr marL="4114800" lvl="8" indent="-342900" algn="l">
              <a:lnSpc>
                <a:spcPct val="120000"/>
              </a:lnSpc>
              <a:spcBef>
                <a:spcPts val="375"/>
              </a:spcBef>
              <a:spcAft>
                <a:spcPts val="0"/>
              </a:spcAft>
              <a:buSzPts val="1800"/>
              <a:buChar char="•"/>
              <a:defRPr/>
            </a:lvl9pPr>
          </a:lstStyle>
          <a:p>
            <a:endParaRPr/>
          </a:p>
        </p:txBody>
      </p:sp>
      <p:sp>
        <p:nvSpPr>
          <p:cNvPr id="44" name="Google Shape;44;p62"/>
          <p:cNvSpPr txBox="1">
            <a:spLocks noGrp="1"/>
          </p:cNvSpPr>
          <p:nvPr>
            <p:ph type="dt" idx="10"/>
          </p:nvPr>
        </p:nvSpPr>
        <p:spPr>
          <a:xfrm>
            <a:off x="7232831" y="330370"/>
            <a:ext cx="2515396"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62"/>
          <p:cNvSpPr txBox="1">
            <a:spLocks noGrp="1"/>
          </p:cNvSpPr>
          <p:nvPr>
            <p:ph type="ftr" idx="11"/>
          </p:nvPr>
        </p:nvSpPr>
        <p:spPr>
          <a:xfrm>
            <a:off x="1130271" y="329309"/>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62"/>
          <p:cNvSpPr txBox="1">
            <a:spLocks noGrp="1"/>
          </p:cNvSpPr>
          <p:nvPr>
            <p:ph type="sldNum" idx="12"/>
          </p:nvPr>
        </p:nvSpPr>
        <p:spPr>
          <a:xfrm>
            <a:off x="9918077" y="137408"/>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47" name="Google Shape;47;p62" descr="RedHashing.emf"/>
          <p:cNvPicPr preferRelativeResize="0"/>
          <p:nvPr/>
        </p:nvPicPr>
        <p:blipFill rotWithShape="1">
          <a:blip r:embed="rId2">
            <a:alphaModFix/>
          </a:blip>
          <a:srcRect l="-115" r="15827" b="36435"/>
          <a:stretch/>
        </p:blipFill>
        <p:spPr>
          <a:xfrm>
            <a:off x="1125460" y="643464"/>
            <a:ext cx="9610344" cy="155448"/>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8"/>
        <p:cNvGrpSpPr/>
        <p:nvPr/>
      </p:nvGrpSpPr>
      <p:grpSpPr>
        <a:xfrm>
          <a:off x="0" y="0"/>
          <a:ext cx="0" cy="0"/>
          <a:chOff x="0" y="0"/>
          <a:chExt cx="0" cy="0"/>
        </a:xfrm>
      </p:grpSpPr>
      <p:sp>
        <p:nvSpPr>
          <p:cNvPr id="49" name="Google Shape;49;p63"/>
          <p:cNvSpPr txBox="1">
            <a:spLocks noGrp="1"/>
          </p:cNvSpPr>
          <p:nvPr>
            <p:ph type="title"/>
          </p:nvPr>
        </p:nvSpPr>
        <p:spPr>
          <a:xfrm>
            <a:off x="1129167" y="953338"/>
            <a:ext cx="9607661" cy="1056319"/>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63"/>
          <p:cNvSpPr txBox="1">
            <a:spLocks noGrp="1"/>
          </p:cNvSpPr>
          <p:nvPr>
            <p:ph type="body" idx="1"/>
          </p:nvPr>
        </p:nvSpPr>
        <p:spPr>
          <a:xfrm>
            <a:off x="1129167" y="2169729"/>
            <a:ext cx="4645152" cy="801943"/>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750"/>
              </a:spcBef>
              <a:spcAft>
                <a:spcPts val="0"/>
              </a:spcAft>
              <a:buSzPts val="2100"/>
              <a:buNone/>
              <a:defRPr sz="2100" b="0" cap="none">
                <a:solidFill>
                  <a:schemeClr val="accent1"/>
                </a:solidFill>
              </a:defRPr>
            </a:lvl1pPr>
            <a:lvl2pPr marL="914400" lvl="1" indent="-228600" algn="l">
              <a:lnSpc>
                <a:spcPct val="120000"/>
              </a:lnSpc>
              <a:spcBef>
                <a:spcPts val="375"/>
              </a:spcBef>
              <a:spcAft>
                <a:spcPts val="0"/>
              </a:spcAft>
              <a:buSzPts val="1500"/>
              <a:buNone/>
              <a:defRPr sz="1500" b="1"/>
            </a:lvl2pPr>
            <a:lvl3pPr marL="1371600" lvl="2" indent="-228600" algn="l">
              <a:lnSpc>
                <a:spcPct val="120000"/>
              </a:lnSpc>
              <a:spcBef>
                <a:spcPts val="375"/>
              </a:spcBef>
              <a:spcAft>
                <a:spcPts val="0"/>
              </a:spcAft>
              <a:buSzPts val="1350"/>
              <a:buNone/>
              <a:defRPr sz="1350" b="1"/>
            </a:lvl3pPr>
            <a:lvl4pPr marL="1828800" lvl="3" indent="-228600" algn="l">
              <a:lnSpc>
                <a:spcPct val="120000"/>
              </a:lnSpc>
              <a:spcBef>
                <a:spcPts val="375"/>
              </a:spcBef>
              <a:spcAft>
                <a:spcPts val="0"/>
              </a:spcAft>
              <a:buSzPts val="1200"/>
              <a:buNone/>
              <a:defRPr sz="1200" b="1"/>
            </a:lvl4pPr>
            <a:lvl5pPr marL="2286000" lvl="4" indent="-228600" algn="l">
              <a:lnSpc>
                <a:spcPct val="120000"/>
              </a:lnSpc>
              <a:spcBef>
                <a:spcPts val="375"/>
              </a:spcBef>
              <a:spcAft>
                <a:spcPts val="0"/>
              </a:spcAft>
              <a:buSzPts val="1200"/>
              <a:buNone/>
              <a:defRPr sz="1200" b="1"/>
            </a:lvl5pPr>
            <a:lvl6pPr marL="2743200" lvl="5" indent="-228600" algn="l">
              <a:lnSpc>
                <a:spcPct val="120000"/>
              </a:lnSpc>
              <a:spcBef>
                <a:spcPts val="375"/>
              </a:spcBef>
              <a:spcAft>
                <a:spcPts val="0"/>
              </a:spcAft>
              <a:buSzPts val="1200"/>
              <a:buNone/>
              <a:defRPr sz="1200" b="1"/>
            </a:lvl6pPr>
            <a:lvl7pPr marL="3200400" lvl="6" indent="-228600" algn="l">
              <a:lnSpc>
                <a:spcPct val="120000"/>
              </a:lnSpc>
              <a:spcBef>
                <a:spcPts val="375"/>
              </a:spcBef>
              <a:spcAft>
                <a:spcPts val="0"/>
              </a:spcAft>
              <a:buSzPts val="1200"/>
              <a:buNone/>
              <a:defRPr sz="1200" b="1"/>
            </a:lvl7pPr>
            <a:lvl8pPr marL="3657600" lvl="7" indent="-228600" algn="l">
              <a:lnSpc>
                <a:spcPct val="120000"/>
              </a:lnSpc>
              <a:spcBef>
                <a:spcPts val="375"/>
              </a:spcBef>
              <a:spcAft>
                <a:spcPts val="0"/>
              </a:spcAft>
              <a:buSzPts val="1200"/>
              <a:buNone/>
              <a:defRPr sz="1200" b="1"/>
            </a:lvl8pPr>
            <a:lvl9pPr marL="4114800" lvl="8" indent="-228600" algn="l">
              <a:lnSpc>
                <a:spcPct val="120000"/>
              </a:lnSpc>
              <a:spcBef>
                <a:spcPts val="375"/>
              </a:spcBef>
              <a:spcAft>
                <a:spcPts val="0"/>
              </a:spcAft>
              <a:buSzPts val="1200"/>
              <a:buNone/>
              <a:defRPr sz="1200" b="1"/>
            </a:lvl9pPr>
          </a:lstStyle>
          <a:p>
            <a:endParaRPr/>
          </a:p>
        </p:txBody>
      </p:sp>
      <p:sp>
        <p:nvSpPr>
          <p:cNvPr id="51" name="Google Shape;51;p63"/>
          <p:cNvSpPr txBox="1">
            <a:spLocks noGrp="1"/>
          </p:cNvSpPr>
          <p:nvPr>
            <p:ph type="body" idx="2"/>
          </p:nvPr>
        </p:nvSpPr>
        <p:spPr>
          <a:xfrm>
            <a:off x="1129167" y="2974448"/>
            <a:ext cx="4645152" cy="2493876"/>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750"/>
              </a:spcBef>
              <a:spcAft>
                <a:spcPts val="0"/>
              </a:spcAft>
              <a:buSzPts val="1800"/>
              <a:buChar char="•"/>
              <a:defRPr/>
            </a:lvl1pPr>
            <a:lvl2pPr marL="914400" lvl="1" indent="-342900" algn="l">
              <a:lnSpc>
                <a:spcPct val="120000"/>
              </a:lnSpc>
              <a:spcBef>
                <a:spcPts val="375"/>
              </a:spcBef>
              <a:spcAft>
                <a:spcPts val="0"/>
              </a:spcAft>
              <a:buSzPts val="1800"/>
              <a:buChar char="•"/>
              <a:defRPr/>
            </a:lvl2pPr>
            <a:lvl3pPr marL="1371600" lvl="2" indent="-342900" algn="l">
              <a:lnSpc>
                <a:spcPct val="120000"/>
              </a:lnSpc>
              <a:spcBef>
                <a:spcPts val="375"/>
              </a:spcBef>
              <a:spcAft>
                <a:spcPts val="0"/>
              </a:spcAft>
              <a:buSzPts val="1800"/>
              <a:buChar char="•"/>
              <a:defRPr/>
            </a:lvl3pPr>
            <a:lvl4pPr marL="1828800" lvl="3" indent="-342900" algn="l">
              <a:lnSpc>
                <a:spcPct val="120000"/>
              </a:lnSpc>
              <a:spcBef>
                <a:spcPts val="375"/>
              </a:spcBef>
              <a:spcAft>
                <a:spcPts val="0"/>
              </a:spcAft>
              <a:buSzPts val="1800"/>
              <a:buChar char="•"/>
              <a:defRPr/>
            </a:lvl4pPr>
            <a:lvl5pPr marL="2286000" lvl="4" indent="-342900" algn="l">
              <a:lnSpc>
                <a:spcPct val="120000"/>
              </a:lnSpc>
              <a:spcBef>
                <a:spcPts val="375"/>
              </a:spcBef>
              <a:spcAft>
                <a:spcPts val="0"/>
              </a:spcAft>
              <a:buSzPts val="1800"/>
              <a:buChar char="•"/>
              <a:defRPr/>
            </a:lvl5pPr>
            <a:lvl6pPr marL="2743200" lvl="5" indent="-342900" algn="l">
              <a:lnSpc>
                <a:spcPct val="120000"/>
              </a:lnSpc>
              <a:spcBef>
                <a:spcPts val="375"/>
              </a:spcBef>
              <a:spcAft>
                <a:spcPts val="0"/>
              </a:spcAft>
              <a:buSzPts val="1800"/>
              <a:buChar char="•"/>
              <a:defRPr/>
            </a:lvl6pPr>
            <a:lvl7pPr marL="3200400" lvl="6" indent="-342900" algn="l">
              <a:lnSpc>
                <a:spcPct val="120000"/>
              </a:lnSpc>
              <a:spcBef>
                <a:spcPts val="375"/>
              </a:spcBef>
              <a:spcAft>
                <a:spcPts val="0"/>
              </a:spcAft>
              <a:buSzPts val="1800"/>
              <a:buChar char="•"/>
              <a:defRPr/>
            </a:lvl7pPr>
            <a:lvl8pPr marL="3657600" lvl="7" indent="-342900" algn="l">
              <a:lnSpc>
                <a:spcPct val="120000"/>
              </a:lnSpc>
              <a:spcBef>
                <a:spcPts val="375"/>
              </a:spcBef>
              <a:spcAft>
                <a:spcPts val="0"/>
              </a:spcAft>
              <a:buSzPts val="1800"/>
              <a:buChar char="•"/>
              <a:defRPr/>
            </a:lvl8pPr>
            <a:lvl9pPr marL="4114800" lvl="8" indent="-342900" algn="l">
              <a:lnSpc>
                <a:spcPct val="120000"/>
              </a:lnSpc>
              <a:spcBef>
                <a:spcPts val="375"/>
              </a:spcBef>
              <a:spcAft>
                <a:spcPts val="0"/>
              </a:spcAft>
              <a:buSzPts val="1800"/>
              <a:buChar char="•"/>
              <a:defRPr/>
            </a:lvl9pPr>
          </a:lstStyle>
          <a:p>
            <a:endParaRPr/>
          </a:p>
        </p:txBody>
      </p:sp>
      <p:sp>
        <p:nvSpPr>
          <p:cNvPr id="52" name="Google Shape;52;p63"/>
          <p:cNvSpPr txBox="1">
            <a:spLocks noGrp="1"/>
          </p:cNvSpPr>
          <p:nvPr>
            <p:ph type="body" idx="3"/>
          </p:nvPr>
        </p:nvSpPr>
        <p:spPr>
          <a:xfrm>
            <a:off x="6094337" y="2173183"/>
            <a:ext cx="4645152" cy="802237"/>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750"/>
              </a:spcBef>
              <a:spcAft>
                <a:spcPts val="0"/>
              </a:spcAft>
              <a:buSzPts val="2100"/>
              <a:buNone/>
              <a:defRPr sz="2100" b="0" cap="none">
                <a:solidFill>
                  <a:schemeClr val="accent1"/>
                </a:solidFill>
              </a:defRPr>
            </a:lvl1pPr>
            <a:lvl2pPr marL="914400" lvl="1" indent="-228600" algn="l">
              <a:lnSpc>
                <a:spcPct val="120000"/>
              </a:lnSpc>
              <a:spcBef>
                <a:spcPts val="375"/>
              </a:spcBef>
              <a:spcAft>
                <a:spcPts val="0"/>
              </a:spcAft>
              <a:buSzPts val="1500"/>
              <a:buNone/>
              <a:defRPr sz="1500" b="1"/>
            </a:lvl2pPr>
            <a:lvl3pPr marL="1371600" lvl="2" indent="-228600" algn="l">
              <a:lnSpc>
                <a:spcPct val="120000"/>
              </a:lnSpc>
              <a:spcBef>
                <a:spcPts val="375"/>
              </a:spcBef>
              <a:spcAft>
                <a:spcPts val="0"/>
              </a:spcAft>
              <a:buSzPts val="1350"/>
              <a:buNone/>
              <a:defRPr sz="1350" b="1"/>
            </a:lvl3pPr>
            <a:lvl4pPr marL="1828800" lvl="3" indent="-228600" algn="l">
              <a:lnSpc>
                <a:spcPct val="120000"/>
              </a:lnSpc>
              <a:spcBef>
                <a:spcPts val="375"/>
              </a:spcBef>
              <a:spcAft>
                <a:spcPts val="0"/>
              </a:spcAft>
              <a:buSzPts val="1200"/>
              <a:buNone/>
              <a:defRPr sz="1200" b="1"/>
            </a:lvl4pPr>
            <a:lvl5pPr marL="2286000" lvl="4" indent="-228600" algn="l">
              <a:lnSpc>
                <a:spcPct val="120000"/>
              </a:lnSpc>
              <a:spcBef>
                <a:spcPts val="375"/>
              </a:spcBef>
              <a:spcAft>
                <a:spcPts val="0"/>
              </a:spcAft>
              <a:buSzPts val="1200"/>
              <a:buNone/>
              <a:defRPr sz="1200" b="1"/>
            </a:lvl5pPr>
            <a:lvl6pPr marL="2743200" lvl="5" indent="-228600" algn="l">
              <a:lnSpc>
                <a:spcPct val="120000"/>
              </a:lnSpc>
              <a:spcBef>
                <a:spcPts val="375"/>
              </a:spcBef>
              <a:spcAft>
                <a:spcPts val="0"/>
              </a:spcAft>
              <a:buSzPts val="1200"/>
              <a:buNone/>
              <a:defRPr sz="1200" b="1"/>
            </a:lvl6pPr>
            <a:lvl7pPr marL="3200400" lvl="6" indent="-228600" algn="l">
              <a:lnSpc>
                <a:spcPct val="120000"/>
              </a:lnSpc>
              <a:spcBef>
                <a:spcPts val="375"/>
              </a:spcBef>
              <a:spcAft>
                <a:spcPts val="0"/>
              </a:spcAft>
              <a:buSzPts val="1200"/>
              <a:buNone/>
              <a:defRPr sz="1200" b="1"/>
            </a:lvl7pPr>
            <a:lvl8pPr marL="3657600" lvl="7" indent="-228600" algn="l">
              <a:lnSpc>
                <a:spcPct val="120000"/>
              </a:lnSpc>
              <a:spcBef>
                <a:spcPts val="375"/>
              </a:spcBef>
              <a:spcAft>
                <a:spcPts val="0"/>
              </a:spcAft>
              <a:buSzPts val="1200"/>
              <a:buNone/>
              <a:defRPr sz="1200" b="1"/>
            </a:lvl8pPr>
            <a:lvl9pPr marL="4114800" lvl="8" indent="-228600" algn="l">
              <a:lnSpc>
                <a:spcPct val="120000"/>
              </a:lnSpc>
              <a:spcBef>
                <a:spcPts val="375"/>
              </a:spcBef>
              <a:spcAft>
                <a:spcPts val="0"/>
              </a:spcAft>
              <a:buSzPts val="1200"/>
              <a:buNone/>
              <a:defRPr sz="1200" b="1"/>
            </a:lvl9pPr>
          </a:lstStyle>
          <a:p>
            <a:endParaRPr/>
          </a:p>
        </p:txBody>
      </p:sp>
      <p:sp>
        <p:nvSpPr>
          <p:cNvPr id="53" name="Google Shape;53;p63"/>
          <p:cNvSpPr txBox="1">
            <a:spLocks noGrp="1"/>
          </p:cNvSpPr>
          <p:nvPr>
            <p:ph type="body" idx="4"/>
          </p:nvPr>
        </p:nvSpPr>
        <p:spPr>
          <a:xfrm>
            <a:off x="6094337" y="2971671"/>
            <a:ext cx="4645152" cy="2487193"/>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750"/>
              </a:spcBef>
              <a:spcAft>
                <a:spcPts val="0"/>
              </a:spcAft>
              <a:buSzPts val="1800"/>
              <a:buChar char="•"/>
              <a:defRPr/>
            </a:lvl1pPr>
            <a:lvl2pPr marL="914400" lvl="1" indent="-342900" algn="l">
              <a:lnSpc>
                <a:spcPct val="120000"/>
              </a:lnSpc>
              <a:spcBef>
                <a:spcPts val="375"/>
              </a:spcBef>
              <a:spcAft>
                <a:spcPts val="0"/>
              </a:spcAft>
              <a:buSzPts val="1800"/>
              <a:buChar char="•"/>
              <a:defRPr/>
            </a:lvl2pPr>
            <a:lvl3pPr marL="1371600" lvl="2" indent="-342900" algn="l">
              <a:lnSpc>
                <a:spcPct val="120000"/>
              </a:lnSpc>
              <a:spcBef>
                <a:spcPts val="375"/>
              </a:spcBef>
              <a:spcAft>
                <a:spcPts val="0"/>
              </a:spcAft>
              <a:buSzPts val="1800"/>
              <a:buChar char="•"/>
              <a:defRPr/>
            </a:lvl3pPr>
            <a:lvl4pPr marL="1828800" lvl="3" indent="-342900" algn="l">
              <a:lnSpc>
                <a:spcPct val="120000"/>
              </a:lnSpc>
              <a:spcBef>
                <a:spcPts val="375"/>
              </a:spcBef>
              <a:spcAft>
                <a:spcPts val="0"/>
              </a:spcAft>
              <a:buSzPts val="1800"/>
              <a:buChar char="•"/>
              <a:defRPr/>
            </a:lvl4pPr>
            <a:lvl5pPr marL="2286000" lvl="4" indent="-342900" algn="l">
              <a:lnSpc>
                <a:spcPct val="120000"/>
              </a:lnSpc>
              <a:spcBef>
                <a:spcPts val="375"/>
              </a:spcBef>
              <a:spcAft>
                <a:spcPts val="0"/>
              </a:spcAft>
              <a:buSzPts val="1800"/>
              <a:buChar char="•"/>
              <a:defRPr/>
            </a:lvl5pPr>
            <a:lvl6pPr marL="2743200" lvl="5" indent="-342900" algn="l">
              <a:lnSpc>
                <a:spcPct val="120000"/>
              </a:lnSpc>
              <a:spcBef>
                <a:spcPts val="375"/>
              </a:spcBef>
              <a:spcAft>
                <a:spcPts val="0"/>
              </a:spcAft>
              <a:buSzPts val="1800"/>
              <a:buChar char="•"/>
              <a:defRPr/>
            </a:lvl6pPr>
            <a:lvl7pPr marL="3200400" lvl="6" indent="-342900" algn="l">
              <a:lnSpc>
                <a:spcPct val="120000"/>
              </a:lnSpc>
              <a:spcBef>
                <a:spcPts val="375"/>
              </a:spcBef>
              <a:spcAft>
                <a:spcPts val="0"/>
              </a:spcAft>
              <a:buSzPts val="1800"/>
              <a:buChar char="•"/>
              <a:defRPr/>
            </a:lvl7pPr>
            <a:lvl8pPr marL="3657600" lvl="7" indent="-342900" algn="l">
              <a:lnSpc>
                <a:spcPct val="120000"/>
              </a:lnSpc>
              <a:spcBef>
                <a:spcPts val="375"/>
              </a:spcBef>
              <a:spcAft>
                <a:spcPts val="0"/>
              </a:spcAft>
              <a:buSzPts val="1800"/>
              <a:buChar char="•"/>
              <a:defRPr/>
            </a:lvl8pPr>
            <a:lvl9pPr marL="4114800" lvl="8" indent="-342900" algn="l">
              <a:lnSpc>
                <a:spcPct val="120000"/>
              </a:lnSpc>
              <a:spcBef>
                <a:spcPts val="375"/>
              </a:spcBef>
              <a:spcAft>
                <a:spcPts val="0"/>
              </a:spcAft>
              <a:buSzPts val="1800"/>
              <a:buChar char="•"/>
              <a:defRPr/>
            </a:lvl9pPr>
          </a:lstStyle>
          <a:p>
            <a:endParaRPr/>
          </a:p>
        </p:txBody>
      </p:sp>
      <p:sp>
        <p:nvSpPr>
          <p:cNvPr id="54" name="Google Shape;54;p63"/>
          <p:cNvSpPr txBox="1">
            <a:spLocks noGrp="1"/>
          </p:cNvSpPr>
          <p:nvPr>
            <p:ph type="dt" idx="10"/>
          </p:nvPr>
        </p:nvSpPr>
        <p:spPr>
          <a:xfrm>
            <a:off x="7232831" y="330370"/>
            <a:ext cx="2515396"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63"/>
          <p:cNvSpPr txBox="1">
            <a:spLocks noGrp="1"/>
          </p:cNvSpPr>
          <p:nvPr>
            <p:ph type="ftr" idx="11"/>
          </p:nvPr>
        </p:nvSpPr>
        <p:spPr>
          <a:xfrm>
            <a:off x="1130271" y="329309"/>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63"/>
          <p:cNvSpPr txBox="1">
            <a:spLocks noGrp="1"/>
          </p:cNvSpPr>
          <p:nvPr>
            <p:ph type="sldNum" idx="12"/>
          </p:nvPr>
        </p:nvSpPr>
        <p:spPr>
          <a:xfrm>
            <a:off x="9918077" y="137408"/>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57" name="Google Shape;57;p63" descr="RedHashing.emf"/>
          <p:cNvPicPr preferRelativeResize="0"/>
          <p:nvPr/>
        </p:nvPicPr>
        <p:blipFill rotWithShape="1">
          <a:blip r:embed="rId2">
            <a:alphaModFix/>
          </a:blip>
          <a:srcRect l="-115" r="15827" b="36435"/>
          <a:stretch/>
        </p:blipFill>
        <p:spPr>
          <a:xfrm>
            <a:off x="1125460" y="643464"/>
            <a:ext cx="9610344" cy="155448"/>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8"/>
        <p:cNvGrpSpPr/>
        <p:nvPr/>
      </p:nvGrpSpPr>
      <p:grpSpPr>
        <a:xfrm>
          <a:off x="0" y="0"/>
          <a:ext cx="0" cy="0"/>
          <a:chOff x="0" y="0"/>
          <a:chExt cx="0" cy="0"/>
        </a:xfrm>
      </p:grpSpPr>
      <p:sp>
        <p:nvSpPr>
          <p:cNvPr id="59" name="Google Shape;59;p64"/>
          <p:cNvSpPr txBox="1">
            <a:spLocks noGrp="1"/>
          </p:cNvSpPr>
          <p:nvPr>
            <p:ph type="title"/>
          </p:nvPr>
        </p:nvSpPr>
        <p:spPr>
          <a:xfrm>
            <a:off x="1130271" y="953326"/>
            <a:ext cx="9603275" cy="1049235"/>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64"/>
          <p:cNvSpPr txBox="1">
            <a:spLocks noGrp="1"/>
          </p:cNvSpPr>
          <p:nvPr>
            <p:ph type="dt" idx="10"/>
          </p:nvPr>
        </p:nvSpPr>
        <p:spPr>
          <a:xfrm>
            <a:off x="7232831" y="330370"/>
            <a:ext cx="2515396"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64"/>
          <p:cNvSpPr txBox="1">
            <a:spLocks noGrp="1"/>
          </p:cNvSpPr>
          <p:nvPr>
            <p:ph type="ftr" idx="11"/>
          </p:nvPr>
        </p:nvSpPr>
        <p:spPr>
          <a:xfrm>
            <a:off x="1130271" y="329309"/>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64"/>
          <p:cNvSpPr txBox="1">
            <a:spLocks noGrp="1"/>
          </p:cNvSpPr>
          <p:nvPr>
            <p:ph type="sldNum" idx="12"/>
          </p:nvPr>
        </p:nvSpPr>
        <p:spPr>
          <a:xfrm>
            <a:off x="9918077" y="137408"/>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63" name="Google Shape;63;p64" descr="RedHashing.emf"/>
          <p:cNvPicPr preferRelativeResize="0"/>
          <p:nvPr/>
        </p:nvPicPr>
        <p:blipFill rotWithShape="1">
          <a:blip r:embed="rId2">
            <a:alphaModFix/>
          </a:blip>
          <a:srcRect l="-115" r="15827" b="36435"/>
          <a:stretch/>
        </p:blipFill>
        <p:spPr>
          <a:xfrm>
            <a:off x="1125460" y="643464"/>
            <a:ext cx="9610344" cy="155448"/>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4"/>
        <p:cNvGrpSpPr/>
        <p:nvPr/>
      </p:nvGrpSpPr>
      <p:grpSpPr>
        <a:xfrm>
          <a:off x="0" y="0"/>
          <a:ext cx="0" cy="0"/>
          <a:chOff x="0" y="0"/>
          <a:chExt cx="0" cy="0"/>
        </a:xfrm>
      </p:grpSpPr>
      <p:sp>
        <p:nvSpPr>
          <p:cNvPr id="65" name="Google Shape;65;p65"/>
          <p:cNvSpPr txBox="1">
            <a:spLocks noGrp="1"/>
          </p:cNvSpPr>
          <p:nvPr>
            <p:ph type="dt" idx="10"/>
          </p:nvPr>
        </p:nvSpPr>
        <p:spPr>
          <a:xfrm>
            <a:off x="7232831" y="330370"/>
            <a:ext cx="2515396"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65"/>
          <p:cNvSpPr txBox="1">
            <a:spLocks noGrp="1"/>
          </p:cNvSpPr>
          <p:nvPr>
            <p:ph type="ftr" idx="11"/>
          </p:nvPr>
        </p:nvSpPr>
        <p:spPr>
          <a:xfrm>
            <a:off x="1130271" y="329309"/>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65"/>
          <p:cNvSpPr txBox="1">
            <a:spLocks noGrp="1"/>
          </p:cNvSpPr>
          <p:nvPr>
            <p:ph type="sldNum" idx="12"/>
          </p:nvPr>
        </p:nvSpPr>
        <p:spPr>
          <a:xfrm>
            <a:off x="9918077" y="137408"/>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8"/>
        <p:cNvGrpSpPr/>
        <p:nvPr/>
      </p:nvGrpSpPr>
      <p:grpSpPr>
        <a:xfrm>
          <a:off x="0" y="0"/>
          <a:ext cx="0" cy="0"/>
          <a:chOff x="0" y="0"/>
          <a:chExt cx="0" cy="0"/>
        </a:xfrm>
      </p:grpSpPr>
      <p:sp>
        <p:nvSpPr>
          <p:cNvPr id="69" name="Google Shape;69;p66"/>
          <p:cNvSpPr txBox="1">
            <a:spLocks noGrp="1"/>
          </p:cNvSpPr>
          <p:nvPr>
            <p:ph type="title"/>
          </p:nvPr>
        </p:nvSpPr>
        <p:spPr>
          <a:xfrm>
            <a:off x="1124292" y="952578"/>
            <a:ext cx="3275013" cy="232217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1800"/>
              <a:buFont typeface="Century Gothic"/>
              <a:buNone/>
              <a:defRPr sz="1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66"/>
          <p:cNvSpPr txBox="1">
            <a:spLocks noGrp="1"/>
          </p:cNvSpPr>
          <p:nvPr>
            <p:ph type="body" idx="1"/>
          </p:nvPr>
        </p:nvSpPr>
        <p:spPr>
          <a:xfrm>
            <a:off x="4723334" y="952580"/>
            <a:ext cx="6012471" cy="4505221"/>
          </a:xfrm>
          <a:prstGeom prst="rect">
            <a:avLst/>
          </a:prstGeom>
          <a:noFill/>
          <a:ln>
            <a:noFill/>
          </a:ln>
        </p:spPr>
        <p:txBody>
          <a:bodyPr spcFirstLastPara="1" wrap="square" lIns="91425" tIns="45700" rIns="91425" bIns="45700" anchor="ctr" anchorCtr="0">
            <a:normAutofit/>
          </a:bodyPr>
          <a:lstStyle>
            <a:lvl1pPr marL="457200" lvl="0" indent="-342900" algn="l">
              <a:lnSpc>
                <a:spcPct val="120000"/>
              </a:lnSpc>
              <a:spcBef>
                <a:spcPts val="750"/>
              </a:spcBef>
              <a:spcAft>
                <a:spcPts val="0"/>
              </a:spcAft>
              <a:buSzPts val="1800"/>
              <a:buChar char="•"/>
              <a:defRPr/>
            </a:lvl1pPr>
            <a:lvl2pPr marL="914400" lvl="1" indent="-342900" algn="l">
              <a:lnSpc>
                <a:spcPct val="120000"/>
              </a:lnSpc>
              <a:spcBef>
                <a:spcPts val="375"/>
              </a:spcBef>
              <a:spcAft>
                <a:spcPts val="0"/>
              </a:spcAft>
              <a:buSzPts val="1800"/>
              <a:buChar char="•"/>
              <a:defRPr/>
            </a:lvl2pPr>
            <a:lvl3pPr marL="1371600" lvl="2" indent="-342900" algn="l">
              <a:lnSpc>
                <a:spcPct val="120000"/>
              </a:lnSpc>
              <a:spcBef>
                <a:spcPts val="375"/>
              </a:spcBef>
              <a:spcAft>
                <a:spcPts val="0"/>
              </a:spcAft>
              <a:buSzPts val="1800"/>
              <a:buChar char="•"/>
              <a:defRPr/>
            </a:lvl3pPr>
            <a:lvl4pPr marL="1828800" lvl="3" indent="-342900" algn="l">
              <a:lnSpc>
                <a:spcPct val="120000"/>
              </a:lnSpc>
              <a:spcBef>
                <a:spcPts val="375"/>
              </a:spcBef>
              <a:spcAft>
                <a:spcPts val="0"/>
              </a:spcAft>
              <a:buSzPts val="1800"/>
              <a:buChar char="•"/>
              <a:defRPr/>
            </a:lvl4pPr>
            <a:lvl5pPr marL="2286000" lvl="4" indent="-342900" algn="l">
              <a:lnSpc>
                <a:spcPct val="120000"/>
              </a:lnSpc>
              <a:spcBef>
                <a:spcPts val="375"/>
              </a:spcBef>
              <a:spcAft>
                <a:spcPts val="0"/>
              </a:spcAft>
              <a:buSzPts val="1800"/>
              <a:buChar char="•"/>
              <a:defRPr/>
            </a:lvl5pPr>
            <a:lvl6pPr marL="2743200" lvl="5" indent="-342900" algn="l">
              <a:lnSpc>
                <a:spcPct val="120000"/>
              </a:lnSpc>
              <a:spcBef>
                <a:spcPts val="375"/>
              </a:spcBef>
              <a:spcAft>
                <a:spcPts val="0"/>
              </a:spcAft>
              <a:buSzPts val="1800"/>
              <a:buChar char="•"/>
              <a:defRPr/>
            </a:lvl6pPr>
            <a:lvl7pPr marL="3200400" lvl="6" indent="-342900" algn="l">
              <a:lnSpc>
                <a:spcPct val="120000"/>
              </a:lnSpc>
              <a:spcBef>
                <a:spcPts val="375"/>
              </a:spcBef>
              <a:spcAft>
                <a:spcPts val="0"/>
              </a:spcAft>
              <a:buSzPts val="1800"/>
              <a:buChar char="•"/>
              <a:defRPr/>
            </a:lvl7pPr>
            <a:lvl8pPr marL="3657600" lvl="7" indent="-342900" algn="l">
              <a:lnSpc>
                <a:spcPct val="120000"/>
              </a:lnSpc>
              <a:spcBef>
                <a:spcPts val="375"/>
              </a:spcBef>
              <a:spcAft>
                <a:spcPts val="0"/>
              </a:spcAft>
              <a:buSzPts val="1800"/>
              <a:buChar char="•"/>
              <a:defRPr/>
            </a:lvl8pPr>
            <a:lvl9pPr marL="4114800" lvl="8" indent="-342900" algn="l">
              <a:lnSpc>
                <a:spcPct val="120000"/>
              </a:lnSpc>
              <a:spcBef>
                <a:spcPts val="375"/>
              </a:spcBef>
              <a:spcAft>
                <a:spcPts val="0"/>
              </a:spcAft>
              <a:buSzPts val="1800"/>
              <a:buChar char="•"/>
              <a:defRPr/>
            </a:lvl9pPr>
          </a:lstStyle>
          <a:p>
            <a:endParaRPr/>
          </a:p>
        </p:txBody>
      </p:sp>
      <p:sp>
        <p:nvSpPr>
          <p:cNvPr id="71" name="Google Shape;71;p66"/>
          <p:cNvSpPr txBox="1">
            <a:spLocks noGrp="1"/>
          </p:cNvSpPr>
          <p:nvPr>
            <p:ph type="body" idx="2"/>
          </p:nvPr>
        </p:nvSpPr>
        <p:spPr>
          <a:xfrm>
            <a:off x="1124292" y="3274754"/>
            <a:ext cx="3275013" cy="2178918"/>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750"/>
              </a:spcBef>
              <a:spcAft>
                <a:spcPts val="0"/>
              </a:spcAft>
              <a:buSzPts val="1200"/>
              <a:buNone/>
              <a:defRPr sz="1200"/>
            </a:lvl1pPr>
            <a:lvl2pPr marL="914400" lvl="1" indent="-228600" algn="l">
              <a:lnSpc>
                <a:spcPct val="120000"/>
              </a:lnSpc>
              <a:spcBef>
                <a:spcPts val="375"/>
              </a:spcBef>
              <a:spcAft>
                <a:spcPts val="0"/>
              </a:spcAft>
              <a:buSzPts val="1050"/>
              <a:buNone/>
              <a:defRPr sz="1050"/>
            </a:lvl2pPr>
            <a:lvl3pPr marL="1371600" lvl="2" indent="-228600" algn="l">
              <a:lnSpc>
                <a:spcPct val="120000"/>
              </a:lnSpc>
              <a:spcBef>
                <a:spcPts val="375"/>
              </a:spcBef>
              <a:spcAft>
                <a:spcPts val="0"/>
              </a:spcAft>
              <a:buSzPts val="900"/>
              <a:buNone/>
              <a:defRPr sz="900"/>
            </a:lvl3pPr>
            <a:lvl4pPr marL="1828800" lvl="3" indent="-228600" algn="l">
              <a:lnSpc>
                <a:spcPct val="120000"/>
              </a:lnSpc>
              <a:spcBef>
                <a:spcPts val="375"/>
              </a:spcBef>
              <a:spcAft>
                <a:spcPts val="0"/>
              </a:spcAft>
              <a:buSzPts val="750"/>
              <a:buNone/>
              <a:defRPr sz="750"/>
            </a:lvl4pPr>
            <a:lvl5pPr marL="2286000" lvl="4" indent="-228600" algn="l">
              <a:lnSpc>
                <a:spcPct val="120000"/>
              </a:lnSpc>
              <a:spcBef>
                <a:spcPts val="375"/>
              </a:spcBef>
              <a:spcAft>
                <a:spcPts val="0"/>
              </a:spcAft>
              <a:buSzPts val="750"/>
              <a:buNone/>
              <a:defRPr sz="750"/>
            </a:lvl5pPr>
            <a:lvl6pPr marL="2743200" lvl="5" indent="-228600" algn="l">
              <a:lnSpc>
                <a:spcPct val="120000"/>
              </a:lnSpc>
              <a:spcBef>
                <a:spcPts val="375"/>
              </a:spcBef>
              <a:spcAft>
                <a:spcPts val="0"/>
              </a:spcAft>
              <a:buSzPts val="750"/>
              <a:buNone/>
              <a:defRPr sz="750"/>
            </a:lvl6pPr>
            <a:lvl7pPr marL="3200400" lvl="6" indent="-228600" algn="l">
              <a:lnSpc>
                <a:spcPct val="120000"/>
              </a:lnSpc>
              <a:spcBef>
                <a:spcPts val="375"/>
              </a:spcBef>
              <a:spcAft>
                <a:spcPts val="0"/>
              </a:spcAft>
              <a:buSzPts val="750"/>
              <a:buNone/>
              <a:defRPr sz="750"/>
            </a:lvl7pPr>
            <a:lvl8pPr marL="3657600" lvl="7" indent="-228600" algn="l">
              <a:lnSpc>
                <a:spcPct val="120000"/>
              </a:lnSpc>
              <a:spcBef>
                <a:spcPts val="375"/>
              </a:spcBef>
              <a:spcAft>
                <a:spcPts val="0"/>
              </a:spcAft>
              <a:buSzPts val="750"/>
              <a:buNone/>
              <a:defRPr sz="750"/>
            </a:lvl8pPr>
            <a:lvl9pPr marL="4114800" lvl="8" indent="-228600" algn="l">
              <a:lnSpc>
                <a:spcPct val="120000"/>
              </a:lnSpc>
              <a:spcBef>
                <a:spcPts val="375"/>
              </a:spcBef>
              <a:spcAft>
                <a:spcPts val="0"/>
              </a:spcAft>
              <a:buSzPts val="750"/>
              <a:buNone/>
              <a:defRPr sz="750"/>
            </a:lvl9pPr>
          </a:lstStyle>
          <a:p>
            <a:endParaRPr/>
          </a:p>
        </p:txBody>
      </p:sp>
      <p:sp>
        <p:nvSpPr>
          <p:cNvPr id="72" name="Google Shape;72;p66"/>
          <p:cNvSpPr txBox="1">
            <a:spLocks noGrp="1"/>
          </p:cNvSpPr>
          <p:nvPr>
            <p:ph type="dt" idx="10"/>
          </p:nvPr>
        </p:nvSpPr>
        <p:spPr>
          <a:xfrm>
            <a:off x="7232831" y="330370"/>
            <a:ext cx="2515396"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66"/>
          <p:cNvSpPr txBox="1">
            <a:spLocks noGrp="1"/>
          </p:cNvSpPr>
          <p:nvPr>
            <p:ph type="ftr" idx="11"/>
          </p:nvPr>
        </p:nvSpPr>
        <p:spPr>
          <a:xfrm>
            <a:off x="1130271" y="329309"/>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66"/>
          <p:cNvSpPr txBox="1">
            <a:spLocks noGrp="1"/>
          </p:cNvSpPr>
          <p:nvPr>
            <p:ph type="sldNum" idx="12"/>
          </p:nvPr>
        </p:nvSpPr>
        <p:spPr>
          <a:xfrm>
            <a:off x="9918077" y="137408"/>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75" name="Google Shape;75;p66" descr="RedHashing.emf"/>
          <p:cNvPicPr preferRelativeResize="0"/>
          <p:nvPr/>
        </p:nvPicPr>
        <p:blipFill rotWithShape="1">
          <a:blip r:embed="rId2">
            <a:alphaModFix/>
          </a:blip>
          <a:srcRect l="-115" r="15827" b="36435"/>
          <a:stretch/>
        </p:blipFill>
        <p:spPr>
          <a:xfrm>
            <a:off x="1125460" y="643464"/>
            <a:ext cx="9610344" cy="155448"/>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6"/>
        <p:cNvGrpSpPr/>
        <p:nvPr/>
      </p:nvGrpSpPr>
      <p:grpSpPr>
        <a:xfrm>
          <a:off x="0" y="0"/>
          <a:ext cx="0" cy="0"/>
          <a:chOff x="0" y="0"/>
          <a:chExt cx="0" cy="0"/>
        </a:xfrm>
      </p:grpSpPr>
      <p:grpSp>
        <p:nvGrpSpPr>
          <p:cNvPr id="77" name="Google Shape;77;p67"/>
          <p:cNvGrpSpPr/>
          <p:nvPr/>
        </p:nvGrpSpPr>
        <p:grpSpPr>
          <a:xfrm>
            <a:off x="7477388" y="482172"/>
            <a:ext cx="4074533" cy="5149101"/>
            <a:chOff x="7477387" y="482170"/>
            <a:chExt cx="4074533" cy="5149101"/>
          </a:xfrm>
        </p:grpSpPr>
        <p:sp>
          <p:nvSpPr>
            <p:cNvPr id="78" name="Google Shape;78;p67"/>
            <p:cNvSpPr/>
            <p:nvPr/>
          </p:nvSpPr>
          <p:spPr>
            <a:xfrm>
              <a:off x="7477387" y="482170"/>
              <a:ext cx="4074533" cy="5149101"/>
            </a:xfrm>
            <a:prstGeom prst="rect">
              <a:avLst/>
            </a:prstGeom>
            <a:gradFill>
              <a:gsLst>
                <a:gs pos="0">
                  <a:srgbClr val="262626"/>
                </a:gs>
                <a:gs pos="100000">
                  <a:srgbClr val="0C0C0C"/>
                </a:gs>
              </a:gsLst>
              <a:lin ang="5400000" scaled="0"/>
            </a:gradFill>
            <a:ln>
              <a:noFill/>
            </a:ln>
            <a:effectLst>
              <a:outerShdw blurRad="127000" dist="228600" dir="4740000" sx="98000" sy="98000" algn="tl" rotWithShape="0">
                <a:srgbClr val="000000">
                  <a:alpha val="3372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67"/>
            <p:cNvSpPr/>
            <p:nvPr/>
          </p:nvSpPr>
          <p:spPr>
            <a:xfrm>
              <a:off x="7790446" y="812506"/>
              <a:ext cx="3450289" cy="4466452"/>
            </a:xfrm>
            <a:prstGeom prst="rect">
              <a:avLst/>
            </a:prstGeom>
            <a:gradFill>
              <a:gsLst>
                <a:gs pos="0">
                  <a:srgbClr val="DADADA"/>
                </a:gs>
                <a:gs pos="100000">
                  <a:srgbClr val="FFFFFE"/>
                </a:gs>
              </a:gsLst>
              <a:lin ang="16200000" scaled="0"/>
            </a:gradFill>
            <a:ln w="50800" cap="flat" cmpd="sng">
              <a:solidFill>
                <a:srgbClr val="191919"/>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 name="Google Shape;80;p67"/>
          <p:cNvSpPr txBox="1">
            <a:spLocks noGrp="1"/>
          </p:cNvSpPr>
          <p:nvPr>
            <p:ph type="title"/>
          </p:nvPr>
        </p:nvSpPr>
        <p:spPr>
          <a:xfrm>
            <a:off x="1129124" y="1129513"/>
            <a:ext cx="5854872" cy="1924208"/>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2400"/>
              <a:buFont typeface="Century Gothic"/>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67"/>
          <p:cNvSpPr>
            <a:spLocks noGrp="1"/>
          </p:cNvSpPr>
          <p:nvPr>
            <p:ph type="pic" idx="2"/>
          </p:nvPr>
        </p:nvSpPr>
        <p:spPr>
          <a:xfrm>
            <a:off x="8124389" y="1122544"/>
            <a:ext cx="2791171" cy="3866327"/>
          </a:xfrm>
          <a:prstGeom prst="rect">
            <a:avLst/>
          </a:prstGeom>
          <a:solidFill>
            <a:srgbClr val="D8D8D8"/>
          </a:solidFill>
          <a:ln>
            <a:noFill/>
          </a:ln>
        </p:spPr>
      </p:sp>
      <p:sp>
        <p:nvSpPr>
          <p:cNvPr id="82" name="Google Shape;82;p67"/>
          <p:cNvSpPr txBox="1">
            <a:spLocks noGrp="1"/>
          </p:cNvSpPr>
          <p:nvPr>
            <p:ph type="body" idx="1"/>
          </p:nvPr>
        </p:nvSpPr>
        <p:spPr>
          <a:xfrm>
            <a:off x="1128247" y="3053723"/>
            <a:ext cx="5846487" cy="2096013"/>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750"/>
              </a:spcBef>
              <a:spcAft>
                <a:spcPts val="0"/>
              </a:spcAft>
              <a:buSzPts val="1350"/>
              <a:buNone/>
              <a:defRPr sz="1350"/>
            </a:lvl1pPr>
            <a:lvl2pPr marL="914400" lvl="1" indent="-228600" algn="l">
              <a:lnSpc>
                <a:spcPct val="120000"/>
              </a:lnSpc>
              <a:spcBef>
                <a:spcPts val="375"/>
              </a:spcBef>
              <a:spcAft>
                <a:spcPts val="0"/>
              </a:spcAft>
              <a:buSzPts val="1050"/>
              <a:buNone/>
              <a:defRPr sz="1050"/>
            </a:lvl2pPr>
            <a:lvl3pPr marL="1371600" lvl="2" indent="-228600" algn="l">
              <a:lnSpc>
                <a:spcPct val="120000"/>
              </a:lnSpc>
              <a:spcBef>
                <a:spcPts val="375"/>
              </a:spcBef>
              <a:spcAft>
                <a:spcPts val="0"/>
              </a:spcAft>
              <a:buSzPts val="900"/>
              <a:buNone/>
              <a:defRPr sz="900"/>
            </a:lvl3pPr>
            <a:lvl4pPr marL="1828800" lvl="3" indent="-228600" algn="l">
              <a:lnSpc>
                <a:spcPct val="120000"/>
              </a:lnSpc>
              <a:spcBef>
                <a:spcPts val="375"/>
              </a:spcBef>
              <a:spcAft>
                <a:spcPts val="0"/>
              </a:spcAft>
              <a:buSzPts val="750"/>
              <a:buNone/>
              <a:defRPr sz="750"/>
            </a:lvl4pPr>
            <a:lvl5pPr marL="2286000" lvl="4" indent="-228600" algn="l">
              <a:lnSpc>
                <a:spcPct val="120000"/>
              </a:lnSpc>
              <a:spcBef>
                <a:spcPts val="375"/>
              </a:spcBef>
              <a:spcAft>
                <a:spcPts val="0"/>
              </a:spcAft>
              <a:buSzPts val="750"/>
              <a:buNone/>
              <a:defRPr sz="750"/>
            </a:lvl5pPr>
            <a:lvl6pPr marL="2743200" lvl="5" indent="-228600" algn="l">
              <a:lnSpc>
                <a:spcPct val="120000"/>
              </a:lnSpc>
              <a:spcBef>
                <a:spcPts val="375"/>
              </a:spcBef>
              <a:spcAft>
                <a:spcPts val="0"/>
              </a:spcAft>
              <a:buSzPts val="750"/>
              <a:buNone/>
              <a:defRPr sz="750"/>
            </a:lvl6pPr>
            <a:lvl7pPr marL="3200400" lvl="6" indent="-228600" algn="l">
              <a:lnSpc>
                <a:spcPct val="120000"/>
              </a:lnSpc>
              <a:spcBef>
                <a:spcPts val="375"/>
              </a:spcBef>
              <a:spcAft>
                <a:spcPts val="0"/>
              </a:spcAft>
              <a:buSzPts val="750"/>
              <a:buNone/>
              <a:defRPr sz="750"/>
            </a:lvl7pPr>
            <a:lvl8pPr marL="3657600" lvl="7" indent="-228600" algn="l">
              <a:lnSpc>
                <a:spcPct val="120000"/>
              </a:lnSpc>
              <a:spcBef>
                <a:spcPts val="375"/>
              </a:spcBef>
              <a:spcAft>
                <a:spcPts val="0"/>
              </a:spcAft>
              <a:buSzPts val="750"/>
              <a:buNone/>
              <a:defRPr sz="750"/>
            </a:lvl8pPr>
            <a:lvl9pPr marL="4114800" lvl="8" indent="-228600" algn="l">
              <a:lnSpc>
                <a:spcPct val="120000"/>
              </a:lnSpc>
              <a:spcBef>
                <a:spcPts val="375"/>
              </a:spcBef>
              <a:spcAft>
                <a:spcPts val="0"/>
              </a:spcAft>
              <a:buSzPts val="750"/>
              <a:buNone/>
              <a:defRPr sz="750"/>
            </a:lvl9pPr>
          </a:lstStyle>
          <a:p>
            <a:endParaRPr/>
          </a:p>
        </p:txBody>
      </p:sp>
      <p:sp>
        <p:nvSpPr>
          <p:cNvPr id="83" name="Google Shape;83;p67"/>
          <p:cNvSpPr txBox="1">
            <a:spLocks noGrp="1"/>
          </p:cNvSpPr>
          <p:nvPr>
            <p:ph type="dt" idx="10"/>
          </p:nvPr>
        </p:nvSpPr>
        <p:spPr>
          <a:xfrm>
            <a:off x="1125300" y="5469858"/>
            <a:ext cx="5849605" cy="320123"/>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67"/>
          <p:cNvSpPr txBox="1">
            <a:spLocks noGrp="1"/>
          </p:cNvSpPr>
          <p:nvPr>
            <p:ph type="ftr" idx="11"/>
          </p:nvPr>
        </p:nvSpPr>
        <p:spPr>
          <a:xfrm>
            <a:off x="1125300" y="318642"/>
            <a:ext cx="4877819" cy="32093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67"/>
          <p:cNvSpPr txBox="1">
            <a:spLocks noGrp="1"/>
          </p:cNvSpPr>
          <p:nvPr>
            <p:ph type="sldNum" idx="12"/>
          </p:nvPr>
        </p:nvSpPr>
        <p:spPr>
          <a:xfrm>
            <a:off x="6176795" y="137408"/>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86" name="Google Shape;86;p67" descr="RedHashing.emf"/>
          <p:cNvPicPr preferRelativeResize="0"/>
          <p:nvPr/>
        </p:nvPicPr>
        <p:blipFill rotWithShape="1">
          <a:blip r:embed="rId2">
            <a:alphaModFix/>
          </a:blip>
          <a:srcRect l="-115" t="474" r="48548" b="36564"/>
          <a:stretch/>
        </p:blipFill>
        <p:spPr>
          <a:xfrm>
            <a:off x="1125460" y="643464"/>
            <a:ext cx="5879592" cy="155448"/>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7"/>
        <p:cNvGrpSpPr/>
        <p:nvPr/>
      </p:nvGrpSpPr>
      <p:grpSpPr>
        <a:xfrm>
          <a:off x="0" y="0"/>
          <a:ext cx="0" cy="0"/>
          <a:chOff x="0" y="0"/>
          <a:chExt cx="0" cy="0"/>
        </a:xfrm>
      </p:grpSpPr>
      <p:sp>
        <p:nvSpPr>
          <p:cNvPr id="88" name="Google Shape;88;p68"/>
          <p:cNvSpPr txBox="1">
            <a:spLocks noGrp="1"/>
          </p:cNvSpPr>
          <p:nvPr>
            <p:ph type="title"/>
          </p:nvPr>
        </p:nvSpPr>
        <p:spPr>
          <a:xfrm>
            <a:off x="1130271" y="953326"/>
            <a:ext cx="9603275" cy="1049235"/>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9" name="Google Shape;89;p68"/>
          <p:cNvSpPr txBox="1">
            <a:spLocks noGrp="1"/>
          </p:cNvSpPr>
          <p:nvPr>
            <p:ph type="body" idx="1"/>
          </p:nvPr>
        </p:nvSpPr>
        <p:spPr>
          <a:xfrm rot="5400000">
            <a:off x="4284620" y="-982580"/>
            <a:ext cx="3294576" cy="9603275"/>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750"/>
              </a:spcBef>
              <a:spcAft>
                <a:spcPts val="0"/>
              </a:spcAft>
              <a:buSzPts val="1800"/>
              <a:buChar char="•"/>
              <a:defRPr/>
            </a:lvl1pPr>
            <a:lvl2pPr marL="914400" lvl="1" indent="-342900" algn="l">
              <a:lnSpc>
                <a:spcPct val="120000"/>
              </a:lnSpc>
              <a:spcBef>
                <a:spcPts val="375"/>
              </a:spcBef>
              <a:spcAft>
                <a:spcPts val="0"/>
              </a:spcAft>
              <a:buSzPts val="1800"/>
              <a:buChar char="•"/>
              <a:defRPr/>
            </a:lvl2pPr>
            <a:lvl3pPr marL="1371600" lvl="2" indent="-342900" algn="l">
              <a:lnSpc>
                <a:spcPct val="120000"/>
              </a:lnSpc>
              <a:spcBef>
                <a:spcPts val="375"/>
              </a:spcBef>
              <a:spcAft>
                <a:spcPts val="0"/>
              </a:spcAft>
              <a:buSzPts val="1800"/>
              <a:buChar char="•"/>
              <a:defRPr/>
            </a:lvl3pPr>
            <a:lvl4pPr marL="1828800" lvl="3" indent="-342900" algn="l">
              <a:lnSpc>
                <a:spcPct val="120000"/>
              </a:lnSpc>
              <a:spcBef>
                <a:spcPts val="375"/>
              </a:spcBef>
              <a:spcAft>
                <a:spcPts val="0"/>
              </a:spcAft>
              <a:buSzPts val="1800"/>
              <a:buChar char="•"/>
              <a:defRPr/>
            </a:lvl4pPr>
            <a:lvl5pPr marL="2286000" lvl="4" indent="-342900" algn="l">
              <a:lnSpc>
                <a:spcPct val="120000"/>
              </a:lnSpc>
              <a:spcBef>
                <a:spcPts val="375"/>
              </a:spcBef>
              <a:spcAft>
                <a:spcPts val="0"/>
              </a:spcAft>
              <a:buSzPts val="1800"/>
              <a:buChar char="•"/>
              <a:defRPr/>
            </a:lvl5pPr>
            <a:lvl6pPr marL="2743200" lvl="5" indent="-342900" algn="l">
              <a:lnSpc>
                <a:spcPct val="120000"/>
              </a:lnSpc>
              <a:spcBef>
                <a:spcPts val="375"/>
              </a:spcBef>
              <a:spcAft>
                <a:spcPts val="0"/>
              </a:spcAft>
              <a:buSzPts val="1800"/>
              <a:buChar char="•"/>
              <a:defRPr/>
            </a:lvl6pPr>
            <a:lvl7pPr marL="3200400" lvl="6" indent="-342900" algn="l">
              <a:lnSpc>
                <a:spcPct val="120000"/>
              </a:lnSpc>
              <a:spcBef>
                <a:spcPts val="375"/>
              </a:spcBef>
              <a:spcAft>
                <a:spcPts val="0"/>
              </a:spcAft>
              <a:buSzPts val="1800"/>
              <a:buChar char="•"/>
              <a:defRPr/>
            </a:lvl7pPr>
            <a:lvl8pPr marL="3657600" lvl="7" indent="-342900" algn="l">
              <a:lnSpc>
                <a:spcPct val="120000"/>
              </a:lnSpc>
              <a:spcBef>
                <a:spcPts val="375"/>
              </a:spcBef>
              <a:spcAft>
                <a:spcPts val="0"/>
              </a:spcAft>
              <a:buSzPts val="1800"/>
              <a:buChar char="•"/>
              <a:defRPr/>
            </a:lvl8pPr>
            <a:lvl9pPr marL="4114800" lvl="8" indent="-342900" algn="l">
              <a:lnSpc>
                <a:spcPct val="120000"/>
              </a:lnSpc>
              <a:spcBef>
                <a:spcPts val="375"/>
              </a:spcBef>
              <a:spcAft>
                <a:spcPts val="0"/>
              </a:spcAft>
              <a:buSzPts val="1800"/>
              <a:buChar char="•"/>
              <a:defRPr/>
            </a:lvl9pPr>
          </a:lstStyle>
          <a:p>
            <a:endParaRPr/>
          </a:p>
        </p:txBody>
      </p:sp>
      <p:sp>
        <p:nvSpPr>
          <p:cNvPr id="90" name="Google Shape;90;p68"/>
          <p:cNvSpPr txBox="1">
            <a:spLocks noGrp="1"/>
          </p:cNvSpPr>
          <p:nvPr>
            <p:ph type="dt" idx="10"/>
          </p:nvPr>
        </p:nvSpPr>
        <p:spPr>
          <a:xfrm>
            <a:off x="7232831" y="330370"/>
            <a:ext cx="2515396"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68"/>
          <p:cNvSpPr txBox="1">
            <a:spLocks noGrp="1"/>
          </p:cNvSpPr>
          <p:nvPr>
            <p:ph type="ftr" idx="11"/>
          </p:nvPr>
        </p:nvSpPr>
        <p:spPr>
          <a:xfrm>
            <a:off x="1130271" y="329309"/>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68"/>
          <p:cNvSpPr txBox="1">
            <a:spLocks noGrp="1"/>
          </p:cNvSpPr>
          <p:nvPr>
            <p:ph type="sldNum" idx="12"/>
          </p:nvPr>
        </p:nvSpPr>
        <p:spPr>
          <a:xfrm>
            <a:off x="9918077" y="137408"/>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93" name="Google Shape;93;p68" descr="RedHashing.emf"/>
          <p:cNvPicPr preferRelativeResize="0"/>
          <p:nvPr/>
        </p:nvPicPr>
        <p:blipFill rotWithShape="1">
          <a:blip r:embed="rId2">
            <a:alphaModFix/>
          </a:blip>
          <a:srcRect l="-115" r="15827" b="36435"/>
          <a:stretch/>
        </p:blipFill>
        <p:spPr>
          <a:xfrm>
            <a:off x="1125460" y="643464"/>
            <a:ext cx="9610344" cy="155448"/>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4"/>
        <p:cNvGrpSpPr/>
        <p:nvPr/>
      </p:nvGrpSpPr>
      <p:grpSpPr>
        <a:xfrm>
          <a:off x="0" y="0"/>
          <a:ext cx="0" cy="0"/>
          <a:chOff x="0" y="0"/>
          <a:chExt cx="0" cy="0"/>
        </a:xfrm>
      </p:grpSpPr>
      <p:sp>
        <p:nvSpPr>
          <p:cNvPr id="95" name="Google Shape;95;p69"/>
          <p:cNvSpPr txBox="1">
            <a:spLocks noGrp="1"/>
          </p:cNvSpPr>
          <p:nvPr>
            <p:ph type="title"/>
          </p:nvPr>
        </p:nvSpPr>
        <p:spPr>
          <a:xfrm rot="5400000">
            <a:off x="7602637" y="2321048"/>
            <a:ext cx="4659889" cy="1615743"/>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2400"/>
              <a:buFont typeface="Century Gothic"/>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6" name="Google Shape;96;p69"/>
          <p:cNvSpPr txBox="1">
            <a:spLocks noGrp="1"/>
          </p:cNvSpPr>
          <p:nvPr>
            <p:ph type="body" idx="1"/>
          </p:nvPr>
        </p:nvSpPr>
        <p:spPr>
          <a:xfrm rot="5400000">
            <a:off x="2714741" y="-785496"/>
            <a:ext cx="4659889" cy="7828831"/>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750"/>
              </a:spcBef>
              <a:spcAft>
                <a:spcPts val="0"/>
              </a:spcAft>
              <a:buSzPts val="1800"/>
              <a:buChar char="•"/>
              <a:defRPr/>
            </a:lvl1pPr>
            <a:lvl2pPr marL="914400" lvl="1" indent="-342900" algn="l">
              <a:lnSpc>
                <a:spcPct val="120000"/>
              </a:lnSpc>
              <a:spcBef>
                <a:spcPts val="375"/>
              </a:spcBef>
              <a:spcAft>
                <a:spcPts val="0"/>
              </a:spcAft>
              <a:buSzPts val="1800"/>
              <a:buChar char="•"/>
              <a:defRPr/>
            </a:lvl2pPr>
            <a:lvl3pPr marL="1371600" lvl="2" indent="-342900" algn="l">
              <a:lnSpc>
                <a:spcPct val="120000"/>
              </a:lnSpc>
              <a:spcBef>
                <a:spcPts val="375"/>
              </a:spcBef>
              <a:spcAft>
                <a:spcPts val="0"/>
              </a:spcAft>
              <a:buSzPts val="1800"/>
              <a:buChar char="•"/>
              <a:defRPr/>
            </a:lvl3pPr>
            <a:lvl4pPr marL="1828800" lvl="3" indent="-342900" algn="l">
              <a:lnSpc>
                <a:spcPct val="120000"/>
              </a:lnSpc>
              <a:spcBef>
                <a:spcPts val="375"/>
              </a:spcBef>
              <a:spcAft>
                <a:spcPts val="0"/>
              </a:spcAft>
              <a:buSzPts val="1800"/>
              <a:buChar char="•"/>
              <a:defRPr/>
            </a:lvl4pPr>
            <a:lvl5pPr marL="2286000" lvl="4" indent="-342900" algn="l">
              <a:lnSpc>
                <a:spcPct val="120000"/>
              </a:lnSpc>
              <a:spcBef>
                <a:spcPts val="375"/>
              </a:spcBef>
              <a:spcAft>
                <a:spcPts val="0"/>
              </a:spcAft>
              <a:buSzPts val="1800"/>
              <a:buChar char="•"/>
              <a:defRPr/>
            </a:lvl5pPr>
            <a:lvl6pPr marL="2743200" lvl="5" indent="-342900" algn="l">
              <a:lnSpc>
                <a:spcPct val="120000"/>
              </a:lnSpc>
              <a:spcBef>
                <a:spcPts val="375"/>
              </a:spcBef>
              <a:spcAft>
                <a:spcPts val="0"/>
              </a:spcAft>
              <a:buSzPts val="1800"/>
              <a:buChar char="•"/>
              <a:defRPr/>
            </a:lvl6pPr>
            <a:lvl7pPr marL="3200400" lvl="6" indent="-342900" algn="l">
              <a:lnSpc>
                <a:spcPct val="120000"/>
              </a:lnSpc>
              <a:spcBef>
                <a:spcPts val="375"/>
              </a:spcBef>
              <a:spcAft>
                <a:spcPts val="0"/>
              </a:spcAft>
              <a:buSzPts val="1800"/>
              <a:buChar char="•"/>
              <a:defRPr/>
            </a:lvl7pPr>
            <a:lvl8pPr marL="3657600" lvl="7" indent="-342900" algn="l">
              <a:lnSpc>
                <a:spcPct val="120000"/>
              </a:lnSpc>
              <a:spcBef>
                <a:spcPts val="375"/>
              </a:spcBef>
              <a:spcAft>
                <a:spcPts val="0"/>
              </a:spcAft>
              <a:buSzPts val="1800"/>
              <a:buChar char="•"/>
              <a:defRPr/>
            </a:lvl8pPr>
            <a:lvl9pPr marL="4114800" lvl="8" indent="-342900" algn="l">
              <a:lnSpc>
                <a:spcPct val="120000"/>
              </a:lnSpc>
              <a:spcBef>
                <a:spcPts val="375"/>
              </a:spcBef>
              <a:spcAft>
                <a:spcPts val="0"/>
              </a:spcAft>
              <a:buSzPts val="1800"/>
              <a:buChar char="•"/>
              <a:defRPr/>
            </a:lvl9pPr>
          </a:lstStyle>
          <a:p>
            <a:endParaRPr/>
          </a:p>
        </p:txBody>
      </p:sp>
      <p:sp>
        <p:nvSpPr>
          <p:cNvPr id="97" name="Google Shape;97;p69"/>
          <p:cNvSpPr txBox="1">
            <a:spLocks noGrp="1"/>
          </p:cNvSpPr>
          <p:nvPr>
            <p:ph type="dt" idx="10"/>
          </p:nvPr>
        </p:nvSpPr>
        <p:spPr>
          <a:xfrm>
            <a:off x="7232831" y="330370"/>
            <a:ext cx="2515396"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69"/>
          <p:cNvSpPr txBox="1">
            <a:spLocks noGrp="1"/>
          </p:cNvSpPr>
          <p:nvPr>
            <p:ph type="ftr" idx="11"/>
          </p:nvPr>
        </p:nvSpPr>
        <p:spPr>
          <a:xfrm>
            <a:off x="1130271" y="329309"/>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69"/>
          <p:cNvSpPr txBox="1">
            <a:spLocks noGrp="1"/>
          </p:cNvSpPr>
          <p:nvPr>
            <p:ph type="sldNum" idx="12"/>
          </p:nvPr>
        </p:nvSpPr>
        <p:spPr>
          <a:xfrm>
            <a:off x="9918077" y="137408"/>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100" name="Google Shape;100;p69" descr="RedHashing.emf"/>
          <p:cNvPicPr preferRelativeResize="0"/>
          <p:nvPr/>
        </p:nvPicPr>
        <p:blipFill rotWithShape="1">
          <a:blip r:embed="rId2">
            <a:alphaModFix/>
          </a:blip>
          <a:srcRect l="-115" r="59214" b="36435"/>
          <a:stretch/>
        </p:blipFill>
        <p:spPr>
          <a:xfrm rot="5400000">
            <a:off x="8642279" y="3046916"/>
            <a:ext cx="4663440" cy="155448"/>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ABB7D6"/>
        </a:solidFill>
        <a:effectLst/>
      </p:bgPr>
    </p:bg>
    <p:spTree>
      <p:nvGrpSpPr>
        <p:cNvPr id="1" name="Shape 9"/>
        <p:cNvGrpSpPr/>
        <p:nvPr/>
      </p:nvGrpSpPr>
      <p:grpSpPr>
        <a:xfrm>
          <a:off x="0" y="0"/>
          <a:ext cx="0" cy="0"/>
          <a:chOff x="0" y="0"/>
          <a:chExt cx="0" cy="0"/>
        </a:xfrm>
      </p:grpSpPr>
      <p:pic>
        <p:nvPicPr>
          <p:cNvPr id="10" name="Google Shape;10;p58"/>
          <p:cNvPicPr preferRelativeResize="0"/>
          <p:nvPr/>
        </p:nvPicPr>
        <p:blipFill rotWithShape="1">
          <a:blip r:embed="rId13">
            <a:alphaModFix/>
          </a:blip>
          <a:srcRect t="1538" b="-1538"/>
          <a:stretch/>
        </p:blipFill>
        <p:spPr>
          <a:xfrm>
            <a:off x="0" y="6119336"/>
            <a:ext cx="12192000" cy="742950"/>
          </a:xfrm>
          <a:prstGeom prst="rect">
            <a:avLst/>
          </a:prstGeom>
          <a:noFill/>
          <a:ln>
            <a:noFill/>
          </a:ln>
        </p:spPr>
      </p:pic>
      <p:sp>
        <p:nvSpPr>
          <p:cNvPr id="11" name="Google Shape;11;p58"/>
          <p:cNvSpPr/>
          <p:nvPr/>
        </p:nvSpPr>
        <p:spPr>
          <a:xfrm>
            <a:off x="0" y="468769"/>
            <a:ext cx="12192000" cy="5647024"/>
          </a:xfrm>
          <a:prstGeom prst="rect">
            <a:avLst/>
          </a:prstGeom>
          <a:gradFill>
            <a:gsLst>
              <a:gs pos="0">
                <a:srgbClr val="DCDCE0">
                  <a:alpha val="0"/>
                </a:srgbClr>
              </a:gs>
              <a:gs pos="100000">
                <a:srgbClr val="DDDDE1"/>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2" name="Google Shape;12;p58"/>
          <p:cNvCxnSpPr/>
          <p:nvPr/>
        </p:nvCxnSpPr>
        <p:spPr>
          <a:xfrm>
            <a:off x="0" y="6121269"/>
            <a:ext cx="12192000" cy="0"/>
          </a:xfrm>
          <a:prstGeom prst="straightConnector1">
            <a:avLst/>
          </a:prstGeom>
          <a:noFill/>
          <a:ln w="12700" cap="flat" cmpd="sng">
            <a:solidFill>
              <a:srgbClr val="000001">
                <a:alpha val="20000"/>
              </a:srgbClr>
            </a:solidFill>
            <a:prstDash val="solid"/>
            <a:round/>
            <a:headEnd type="none" w="sm" len="sm"/>
            <a:tailEnd type="none" w="sm" len="sm"/>
          </a:ln>
        </p:spPr>
      </p:cxnSp>
      <p:sp>
        <p:nvSpPr>
          <p:cNvPr id="13" name="Google Shape;13;p58"/>
          <p:cNvSpPr txBox="1">
            <a:spLocks noGrp="1"/>
          </p:cNvSpPr>
          <p:nvPr>
            <p:ph type="title"/>
          </p:nvPr>
        </p:nvSpPr>
        <p:spPr>
          <a:xfrm>
            <a:off x="1130271" y="953326"/>
            <a:ext cx="9603275" cy="1049235"/>
          </a:xfrm>
          <a:prstGeom prst="rect">
            <a:avLst/>
          </a:prstGeom>
          <a:noFill/>
          <a:ln>
            <a:noFill/>
          </a:ln>
        </p:spPr>
        <p:txBody>
          <a:bodyPr spcFirstLastPara="1" wrap="square" lIns="91425" tIns="45700" rIns="91425" bIns="45700" anchor="t" anchorCtr="0">
            <a:normAutofit/>
          </a:bodyPr>
          <a:lstStyle>
            <a:lvl1pPr marR="0" lvl="0" algn="l" rtl="0">
              <a:lnSpc>
                <a:spcPct val="90000"/>
              </a:lnSpc>
              <a:spcBef>
                <a:spcPts val="0"/>
              </a:spcBef>
              <a:spcAft>
                <a:spcPts val="0"/>
              </a:spcAft>
              <a:buClr>
                <a:schemeClr val="dk1"/>
              </a:buClr>
              <a:buSzPts val="2400"/>
              <a:buFont typeface="Century Gothic"/>
              <a:buNone/>
              <a:defRPr sz="2400" b="0" i="0" u="none" strike="noStrike" cap="none">
                <a:solidFill>
                  <a:schemeClr val="dk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4" name="Google Shape;14;p58"/>
          <p:cNvSpPr txBox="1">
            <a:spLocks noGrp="1"/>
          </p:cNvSpPr>
          <p:nvPr>
            <p:ph type="body" idx="1"/>
          </p:nvPr>
        </p:nvSpPr>
        <p:spPr>
          <a:xfrm>
            <a:off x="1130271" y="2171769"/>
            <a:ext cx="9603275" cy="3294576"/>
          </a:xfrm>
          <a:prstGeom prst="rect">
            <a:avLst/>
          </a:prstGeom>
          <a:noFill/>
          <a:ln>
            <a:noFill/>
          </a:ln>
        </p:spPr>
        <p:txBody>
          <a:bodyPr spcFirstLastPara="1" wrap="square" lIns="91425" tIns="45700" rIns="91425" bIns="45700" anchor="t" anchorCtr="0">
            <a:normAutofit/>
          </a:bodyPr>
          <a:lstStyle>
            <a:lvl1pPr marL="457200" marR="0" lvl="0" indent="-323850" algn="l" rtl="0">
              <a:lnSpc>
                <a:spcPct val="120000"/>
              </a:lnSpc>
              <a:spcBef>
                <a:spcPts val="750"/>
              </a:spcBef>
              <a:spcAft>
                <a:spcPts val="0"/>
              </a:spcAft>
              <a:buClr>
                <a:schemeClr val="accent1"/>
              </a:buClr>
              <a:buSzPts val="1500"/>
              <a:buFont typeface="Arial"/>
              <a:buChar char="•"/>
              <a:defRPr sz="1500" b="0" i="0" u="none" strike="noStrike" cap="none">
                <a:solidFill>
                  <a:schemeClr val="dk1"/>
                </a:solidFill>
                <a:latin typeface="Century Gothic"/>
                <a:ea typeface="Century Gothic"/>
                <a:cs typeface="Century Gothic"/>
                <a:sym typeface="Century Gothic"/>
              </a:defRPr>
            </a:lvl1pPr>
            <a:lvl2pPr marL="914400" marR="0" lvl="1" indent="-314325" algn="l" rtl="0">
              <a:lnSpc>
                <a:spcPct val="120000"/>
              </a:lnSpc>
              <a:spcBef>
                <a:spcPts val="375"/>
              </a:spcBef>
              <a:spcAft>
                <a:spcPts val="0"/>
              </a:spcAft>
              <a:buClr>
                <a:schemeClr val="accent1"/>
              </a:buClr>
              <a:buSzPts val="1350"/>
              <a:buFont typeface="Arial"/>
              <a:buChar char="•"/>
              <a:defRPr sz="1350" b="0" i="0" u="none" strike="noStrike" cap="none">
                <a:solidFill>
                  <a:schemeClr val="dk1"/>
                </a:solidFill>
                <a:latin typeface="Century Gothic"/>
                <a:ea typeface="Century Gothic"/>
                <a:cs typeface="Century Gothic"/>
                <a:sym typeface="Century Gothic"/>
              </a:defRPr>
            </a:lvl2pPr>
            <a:lvl3pPr marL="1371600" marR="0" lvl="2" indent="-304800" algn="l" rtl="0">
              <a:lnSpc>
                <a:spcPct val="120000"/>
              </a:lnSpc>
              <a:spcBef>
                <a:spcPts val="375"/>
              </a:spcBef>
              <a:spcAft>
                <a:spcPts val="0"/>
              </a:spcAft>
              <a:buClr>
                <a:schemeClr val="accent1"/>
              </a:buClr>
              <a:buSzPts val="1200"/>
              <a:buFont typeface="Arial"/>
              <a:buChar char="•"/>
              <a:defRPr sz="1200" b="0" i="0" u="none" strike="noStrike" cap="none">
                <a:solidFill>
                  <a:schemeClr val="dk1"/>
                </a:solidFill>
                <a:latin typeface="Century Gothic"/>
                <a:ea typeface="Century Gothic"/>
                <a:cs typeface="Century Gothic"/>
                <a:sym typeface="Century Gothic"/>
              </a:defRPr>
            </a:lvl3pPr>
            <a:lvl4pPr marL="1828800" marR="0" lvl="3" indent="-295275" algn="l" rtl="0">
              <a:lnSpc>
                <a:spcPct val="120000"/>
              </a:lnSpc>
              <a:spcBef>
                <a:spcPts val="375"/>
              </a:spcBef>
              <a:spcAft>
                <a:spcPts val="0"/>
              </a:spcAft>
              <a:buClr>
                <a:schemeClr val="accent1"/>
              </a:buClr>
              <a:buSzPts val="1050"/>
              <a:buFont typeface="Arial"/>
              <a:buChar char="•"/>
              <a:defRPr sz="1050" b="0" i="0" u="none" strike="noStrike" cap="none">
                <a:solidFill>
                  <a:schemeClr val="dk1"/>
                </a:solidFill>
                <a:latin typeface="Century Gothic"/>
                <a:ea typeface="Century Gothic"/>
                <a:cs typeface="Century Gothic"/>
                <a:sym typeface="Century Gothic"/>
              </a:defRPr>
            </a:lvl4pPr>
            <a:lvl5pPr marL="2286000" marR="0" lvl="4" indent="-285750" algn="l" rtl="0">
              <a:lnSpc>
                <a:spcPct val="120000"/>
              </a:lnSpc>
              <a:spcBef>
                <a:spcPts val="375"/>
              </a:spcBef>
              <a:spcAft>
                <a:spcPts val="0"/>
              </a:spcAft>
              <a:buClr>
                <a:schemeClr val="accent1"/>
              </a:buClr>
              <a:buSzPts val="900"/>
              <a:buFont typeface="Arial"/>
              <a:buChar char="•"/>
              <a:defRPr sz="900" b="0" i="0" u="none" strike="noStrike" cap="none">
                <a:solidFill>
                  <a:schemeClr val="dk1"/>
                </a:solidFill>
                <a:latin typeface="Century Gothic"/>
                <a:ea typeface="Century Gothic"/>
                <a:cs typeface="Century Gothic"/>
                <a:sym typeface="Century Gothic"/>
              </a:defRPr>
            </a:lvl5pPr>
            <a:lvl6pPr marL="2743200" marR="0" lvl="5" indent="-285750" algn="l" rtl="0">
              <a:lnSpc>
                <a:spcPct val="120000"/>
              </a:lnSpc>
              <a:spcBef>
                <a:spcPts val="375"/>
              </a:spcBef>
              <a:spcAft>
                <a:spcPts val="0"/>
              </a:spcAft>
              <a:buClr>
                <a:schemeClr val="accent1"/>
              </a:buClr>
              <a:buSzPts val="900"/>
              <a:buFont typeface="Arial"/>
              <a:buChar char="•"/>
              <a:defRPr sz="900" b="0" i="0" u="none" strike="noStrike" cap="none">
                <a:solidFill>
                  <a:schemeClr val="dk1"/>
                </a:solidFill>
                <a:latin typeface="Century Gothic"/>
                <a:ea typeface="Century Gothic"/>
                <a:cs typeface="Century Gothic"/>
                <a:sym typeface="Century Gothic"/>
              </a:defRPr>
            </a:lvl6pPr>
            <a:lvl7pPr marL="3200400" marR="0" lvl="6" indent="-285750" algn="l" rtl="0">
              <a:lnSpc>
                <a:spcPct val="120000"/>
              </a:lnSpc>
              <a:spcBef>
                <a:spcPts val="375"/>
              </a:spcBef>
              <a:spcAft>
                <a:spcPts val="0"/>
              </a:spcAft>
              <a:buClr>
                <a:schemeClr val="accent1"/>
              </a:buClr>
              <a:buSzPts val="900"/>
              <a:buFont typeface="Arial"/>
              <a:buChar char="•"/>
              <a:defRPr sz="900" b="0" i="0" u="none" strike="noStrike" cap="none">
                <a:solidFill>
                  <a:schemeClr val="dk1"/>
                </a:solidFill>
                <a:latin typeface="Century Gothic"/>
                <a:ea typeface="Century Gothic"/>
                <a:cs typeface="Century Gothic"/>
                <a:sym typeface="Century Gothic"/>
              </a:defRPr>
            </a:lvl7pPr>
            <a:lvl8pPr marL="3657600" marR="0" lvl="7" indent="-285750" algn="l" rtl="0">
              <a:lnSpc>
                <a:spcPct val="120000"/>
              </a:lnSpc>
              <a:spcBef>
                <a:spcPts val="375"/>
              </a:spcBef>
              <a:spcAft>
                <a:spcPts val="0"/>
              </a:spcAft>
              <a:buClr>
                <a:schemeClr val="accent1"/>
              </a:buClr>
              <a:buSzPts val="900"/>
              <a:buFont typeface="Arial"/>
              <a:buChar char="•"/>
              <a:defRPr sz="900" b="0" i="0" u="none" strike="noStrike" cap="none">
                <a:solidFill>
                  <a:schemeClr val="dk1"/>
                </a:solidFill>
                <a:latin typeface="Century Gothic"/>
                <a:ea typeface="Century Gothic"/>
                <a:cs typeface="Century Gothic"/>
                <a:sym typeface="Century Gothic"/>
              </a:defRPr>
            </a:lvl8pPr>
            <a:lvl9pPr marL="4114800" marR="0" lvl="8" indent="-285750" algn="l" rtl="0">
              <a:lnSpc>
                <a:spcPct val="120000"/>
              </a:lnSpc>
              <a:spcBef>
                <a:spcPts val="375"/>
              </a:spcBef>
              <a:spcAft>
                <a:spcPts val="0"/>
              </a:spcAft>
              <a:buClr>
                <a:schemeClr val="accent1"/>
              </a:buClr>
              <a:buSzPts val="900"/>
              <a:buFont typeface="Arial"/>
              <a:buChar char="•"/>
              <a:defRPr sz="900" b="0" i="0" u="none" strike="noStrike" cap="none">
                <a:solidFill>
                  <a:schemeClr val="dk1"/>
                </a:solidFill>
                <a:latin typeface="Century Gothic"/>
                <a:ea typeface="Century Gothic"/>
                <a:cs typeface="Century Gothic"/>
                <a:sym typeface="Century Gothic"/>
              </a:defRPr>
            </a:lvl9pPr>
          </a:lstStyle>
          <a:p>
            <a:endParaRPr/>
          </a:p>
        </p:txBody>
      </p:sp>
      <p:sp>
        <p:nvSpPr>
          <p:cNvPr id="15" name="Google Shape;15;p58"/>
          <p:cNvSpPr txBox="1">
            <a:spLocks noGrp="1"/>
          </p:cNvSpPr>
          <p:nvPr>
            <p:ph type="dt" idx="10"/>
          </p:nvPr>
        </p:nvSpPr>
        <p:spPr>
          <a:xfrm>
            <a:off x="7232831" y="330370"/>
            <a:ext cx="2515396" cy="309201"/>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75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6" name="Google Shape;16;p58"/>
          <p:cNvSpPr txBox="1">
            <a:spLocks noGrp="1"/>
          </p:cNvSpPr>
          <p:nvPr>
            <p:ph type="ftr" idx="11"/>
          </p:nvPr>
        </p:nvSpPr>
        <p:spPr>
          <a:xfrm>
            <a:off x="1130271" y="329309"/>
            <a:ext cx="5938836" cy="309201"/>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75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7" name="Google Shape;17;p58"/>
          <p:cNvSpPr txBox="1">
            <a:spLocks noGrp="1"/>
          </p:cNvSpPr>
          <p:nvPr>
            <p:ph type="sldNum" idx="12"/>
          </p:nvPr>
        </p:nvSpPr>
        <p:spPr>
          <a:xfrm>
            <a:off x="9918077" y="137408"/>
            <a:ext cx="811019" cy="503578"/>
          </a:xfrm>
          <a:prstGeom prst="rect">
            <a:avLst/>
          </a:prstGeom>
          <a:noFill/>
          <a:ln>
            <a:noFill/>
          </a:ln>
        </p:spPr>
        <p:txBody>
          <a:bodyPr spcFirstLastPara="1" wrap="square" lIns="91425" tIns="45700" rIns="91425" bIns="45700" anchor="t" anchorCtr="0">
            <a:noAutofit/>
          </a:bodyPr>
          <a:lstStyle>
            <a:lvl1pPr marL="0" marR="0" lvl="0" indent="0" algn="r" rtl="0">
              <a:spcBef>
                <a:spcPts val="0"/>
              </a:spcBef>
              <a:buNone/>
              <a:defRPr sz="2100" b="0" i="0" u="none" strike="noStrike" cap="none">
                <a:solidFill>
                  <a:schemeClr val="accent1"/>
                </a:solidFill>
                <a:latin typeface="Century Gothic"/>
                <a:ea typeface="Century Gothic"/>
                <a:cs typeface="Century Gothic"/>
                <a:sym typeface="Century Gothic"/>
              </a:defRPr>
            </a:lvl1pPr>
            <a:lvl2pPr marL="0" marR="0" lvl="1" indent="0" algn="r" rtl="0">
              <a:spcBef>
                <a:spcPts val="0"/>
              </a:spcBef>
              <a:buNone/>
              <a:defRPr sz="2100" b="0" i="0" u="none" strike="noStrike" cap="none">
                <a:solidFill>
                  <a:schemeClr val="accent1"/>
                </a:solidFill>
                <a:latin typeface="Century Gothic"/>
                <a:ea typeface="Century Gothic"/>
                <a:cs typeface="Century Gothic"/>
                <a:sym typeface="Century Gothic"/>
              </a:defRPr>
            </a:lvl2pPr>
            <a:lvl3pPr marL="0" marR="0" lvl="2" indent="0" algn="r" rtl="0">
              <a:spcBef>
                <a:spcPts val="0"/>
              </a:spcBef>
              <a:buNone/>
              <a:defRPr sz="2100" b="0" i="0" u="none" strike="noStrike" cap="none">
                <a:solidFill>
                  <a:schemeClr val="accent1"/>
                </a:solidFill>
                <a:latin typeface="Century Gothic"/>
                <a:ea typeface="Century Gothic"/>
                <a:cs typeface="Century Gothic"/>
                <a:sym typeface="Century Gothic"/>
              </a:defRPr>
            </a:lvl3pPr>
            <a:lvl4pPr marL="0" marR="0" lvl="3" indent="0" algn="r" rtl="0">
              <a:spcBef>
                <a:spcPts val="0"/>
              </a:spcBef>
              <a:buNone/>
              <a:defRPr sz="2100" b="0" i="0" u="none" strike="noStrike" cap="none">
                <a:solidFill>
                  <a:schemeClr val="accent1"/>
                </a:solidFill>
                <a:latin typeface="Century Gothic"/>
                <a:ea typeface="Century Gothic"/>
                <a:cs typeface="Century Gothic"/>
                <a:sym typeface="Century Gothic"/>
              </a:defRPr>
            </a:lvl4pPr>
            <a:lvl5pPr marL="0" marR="0" lvl="4" indent="0" algn="r" rtl="0">
              <a:spcBef>
                <a:spcPts val="0"/>
              </a:spcBef>
              <a:buNone/>
              <a:defRPr sz="2100" b="0" i="0" u="none" strike="noStrike" cap="none">
                <a:solidFill>
                  <a:schemeClr val="accent1"/>
                </a:solidFill>
                <a:latin typeface="Century Gothic"/>
                <a:ea typeface="Century Gothic"/>
                <a:cs typeface="Century Gothic"/>
                <a:sym typeface="Century Gothic"/>
              </a:defRPr>
            </a:lvl5pPr>
            <a:lvl6pPr marL="0" marR="0" lvl="5" indent="0" algn="r" rtl="0">
              <a:spcBef>
                <a:spcPts val="0"/>
              </a:spcBef>
              <a:buNone/>
              <a:defRPr sz="2100" b="0" i="0" u="none" strike="noStrike" cap="none">
                <a:solidFill>
                  <a:schemeClr val="accent1"/>
                </a:solidFill>
                <a:latin typeface="Century Gothic"/>
                <a:ea typeface="Century Gothic"/>
                <a:cs typeface="Century Gothic"/>
                <a:sym typeface="Century Gothic"/>
              </a:defRPr>
            </a:lvl6pPr>
            <a:lvl7pPr marL="0" marR="0" lvl="6" indent="0" algn="r" rtl="0">
              <a:spcBef>
                <a:spcPts val="0"/>
              </a:spcBef>
              <a:buNone/>
              <a:defRPr sz="2100" b="0" i="0" u="none" strike="noStrike" cap="none">
                <a:solidFill>
                  <a:schemeClr val="accent1"/>
                </a:solidFill>
                <a:latin typeface="Century Gothic"/>
                <a:ea typeface="Century Gothic"/>
                <a:cs typeface="Century Gothic"/>
                <a:sym typeface="Century Gothic"/>
              </a:defRPr>
            </a:lvl7pPr>
            <a:lvl8pPr marL="0" marR="0" lvl="7" indent="0" algn="r" rtl="0">
              <a:spcBef>
                <a:spcPts val="0"/>
              </a:spcBef>
              <a:buNone/>
              <a:defRPr sz="2100" b="0" i="0" u="none" strike="noStrike" cap="none">
                <a:solidFill>
                  <a:schemeClr val="accent1"/>
                </a:solidFill>
                <a:latin typeface="Century Gothic"/>
                <a:ea typeface="Century Gothic"/>
                <a:cs typeface="Century Gothic"/>
                <a:sym typeface="Century Gothic"/>
              </a:defRPr>
            </a:lvl8pPr>
            <a:lvl9pPr marL="0" marR="0" lvl="8" indent="0" algn="r" rtl="0">
              <a:spcBef>
                <a:spcPts val="0"/>
              </a:spcBef>
              <a:buNone/>
              <a:defRPr sz="2100" b="0" i="0" u="none" strike="noStrike" cap="none">
                <a:solidFill>
                  <a:schemeClr val="accent1"/>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
          <p:cNvSpPr txBox="1">
            <a:spLocks noGrp="1"/>
          </p:cNvSpPr>
          <p:nvPr>
            <p:ph type="ctrTitle"/>
          </p:nvPr>
        </p:nvSpPr>
        <p:spPr>
          <a:xfrm>
            <a:off x="1128405" y="945913"/>
            <a:ext cx="8637073" cy="1936340"/>
          </a:xfrm>
          <a:prstGeom prst="rect">
            <a:avLst/>
          </a:prstGeom>
          <a:noFill/>
          <a:ln>
            <a:noFill/>
          </a:ln>
        </p:spPr>
        <p:txBody>
          <a:bodyPr spcFirstLastPara="1" wrap="square" lIns="91425" tIns="45700" rIns="91425" bIns="0" anchor="b" anchorCtr="0">
            <a:normAutofit/>
          </a:bodyPr>
          <a:lstStyle/>
          <a:p>
            <a:pPr marL="0" lvl="0" indent="0" algn="l" rtl="0">
              <a:lnSpc>
                <a:spcPct val="90000"/>
              </a:lnSpc>
              <a:spcBef>
                <a:spcPts val="0"/>
              </a:spcBef>
              <a:spcAft>
                <a:spcPts val="0"/>
              </a:spcAft>
              <a:buClr>
                <a:schemeClr val="dk1"/>
              </a:buClr>
              <a:buSzPts val="4900"/>
              <a:buFont typeface="Century Gothic"/>
              <a:buNone/>
            </a:pPr>
            <a:r>
              <a:rPr lang="en-US"/>
              <a:t>State Agency Panel</a:t>
            </a:r>
            <a:endParaRPr/>
          </a:p>
        </p:txBody>
      </p:sp>
      <p:sp>
        <p:nvSpPr>
          <p:cNvPr id="107" name="Google Shape;107;p1"/>
          <p:cNvSpPr txBox="1">
            <a:spLocks noGrp="1"/>
          </p:cNvSpPr>
          <p:nvPr>
            <p:ph type="subTitle" idx="1"/>
          </p:nvPr>
        </p:nvSpPr>
        <p:spPr>
          <a:xfrm>
            <a:off x="2679906" y="3300761"/>
            <a:ext cx="6831673" cy="2062809"/>
          </a:xfrm>
          <a:prstGeom prst="rect">
            <a:avLst/>
          </a:prstGeom>
          <a:noFill/>
          <a:ln>
            <a:noFill/>
          </a:ln>
        </p:spPr>
        <p:txBody>
          <a:bodyPr spcFirstLastPara="1" wrap="square" lIns="91425" tIns="91425" rIns="91425" bIns="91425" anchor="t" anchorCtr="0">
            <a:normAutofit/>
          </a:bodyPr>
          <a:lstStyle/>
          <a:p>
            <a:pPr marL="0" lvl="0" indent="0" algn="l" rtl="0">
              <a:lnSpc>
                <a:spcPct val="120000"/>
              </a:lnSpc>
              <a:spcBef>
                <a:spcPts val="0"/>
              </a:spcBef>
              <a:spcAft>
                <a:spcPts val="0"/>
              </a:spcAft>
              <a:buSzPts val="2000"/>
              <a:buNone/>
            </a:pPr>
            <a:r>
              <a:rPr lang="en-US" sz="2000"/>
              <a:t>MPAAA Spring Conference – May 2024</a:t>
            </a:r>
            <a:endParaRPr/>
          </a:p>
        </p:txBody>
      </p:sp>
      <p:pic>
        <p:nvPicPr>
          <p:cNvPr id="108" name="Google Shape;108;p1" descr="Text&#10;&#10;Description automatically generated"/>
          <p:cNvPicPr preferRelativeResize="0"/>
          <p:nvPr/>
        </p:nvPicPr>
        <p:blipFill rotWithShape="1">
          <a:blip r:embed="rId3">
            <a:alphaModFix/>
          </a:blip>
          <a:srcRect/>
          <a:stretch/>
        </p:blipFill>
        <p:spPr>
          <a:xfrm>
            <a:off x="331120" y="4773319"/>
            <a:ext cx="3168526" cy="1664277"/>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2"/>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Data Collection</a:t>
            </a:r>
            <a:endParaRPr/>
          </a:p>
        </p:txBody>
      </p:sp>
      <p:sp>
        <p:nvSpPr>
          <p:cNvPr id="115" name="Google Shape;115;p2"/>
          <p:cNvSpPr txBox="1">
            <a:spLocks noGrp="1"/>
          </p:cNvSpPr>
          <p:nvPr>
            <p:ph type="body" idx="1"/>
          </p:nvPr>
        </p:nvSpPr>
        <p:spPr>
          <a:xfrm>
            <a:off x="1371600" y="1393902"/>
            <a:ext cx="9601200" cy="4665185"/>
          </a:xfrm>
          <a:prstGeom prst="rect">
            <a:avLst/>
          </a:prstGeom>
          <a:noFill/>
          <a:ln>
            <a:noFill/>
          </a:ln>
        </p:spPr>
        <p:txBody>
          <a:bodyPr spcFirstLastPara="1" wrap="square" lIns="91425" tIns="45700" rIns="91425" bIns="45700" anchor="t" anchorCtr="0">
            <a:normAutofit/>
          </a:bodyPr>
          <a:lstStyle/>
          <a:p>
            <a:pPr marL="514350" lvl="0" indent="-514350" algn="l" rtl="0">
              <a:lnSpc>
                <a:spcPct val="120000"/>
              </a:lnSpc>
              <a:spcBef>
                <a:spcPts val="0"/>
              </a:spcBef>
              <a:spcAft>
                <a:spcPts val="0"/>
              </a:spcAft>
              <a:buSzPts val="2800"/>
              <a:buAutoNum type="arabicPeriod"/>
            </a:pPr>
            <a:r>
              <a:rPr lang="en-US" sz="2800"/>
              <a:t>Is there a state requirement for what data is collected on the enrollment forms? </a:t>
            </a:r>
            <a:endParaRPr sz="2800"/>
          </a:p>
          <a:p>
            <a:pPr marL="514350" lvl="0" indent="-514350" algn="l" rtl="0">
              <a:lnSpc>
                <a:spcPct val="120000"/>
              </a:lnSpc>
              <a:spcBef>
                <a:spcPts val="750"/>
              </a:spcBef>
              <a:spcAft>
                <a:spcPts val="0"/>
              </a:spcAft>
              <a:buSzPts val="2800"/>
              <a:buAutoNum type="arabicPeriod"/>
            </a:pPr>
            <a:r>
              <a:rPr lang="en-US" sz="2800"/>
              <a:t>Directory Information (FERPA) - are there state guidelines on what is or isn't directory or is this interpreted per District?</a:t>
            </a:r>
            <a:endParaRPr/>
          </a:p>
          <a:p>
            <a:pPr marL="514350" lvl="0" indent="-514350" algn="l" rtl="0">
              <a:lnSpc>
                <a:spcPct val="120000"/>
              </a:lnSpc>
              <a:spcBef>
                <a:spcPts val="750"/>
              </a:spcBef>
              <a:spcAft>
                <a:spcPts val="0"/>
              </a:spcAft>
              <a:buSzPts val="2800"/>
              <a:buAutoNum type="arabicPeriod"/>
            </a:pPr>
            <a:r>
              <a:rPr lang="en-US" sz="2800"/>
              <a:t>Can the opt-out for directory information be one-and-done, or does it need to be updated annually?</a:t>
            </a:r>
            <a:endParaRPr sz="28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3"/>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Foster Students</a:t>
            </a:r>
            <a:endParaRPr/>
          </a:p>
        </p:txBody>
      </p:sp>
      <p:sp>
        <p:nvSpPr>
          <p:cNvPr id="122" name="Google Shape;122;p3"/>
          <p:cNvSpPr txBox="1">
            <a:spLocks noGrp="1"/>
          </p:cNvSpPr>
          <p:nvPr>
            <p:ph type="body" idx="1"/>
          </p:nvPr>
        </p:nvSpPr>
        <p:spPr>
          <a:xfrm>
            <a:off x="1371600" y="1393902"/>
            <a:ext cx="9601200" cy="4665185"/>
          </a:xfrm>
          <a:prstGeom prst="rect">
            <a:avLst/>
          </a:prstGeom>
          <a:noFill/>
          <a:ln>
            <a:noFill/>
          </a:ln>
        </p:spPr>
        <p:txBody>
          <a:bodyPr spcFirstLastPara="1" wrap="square" lIns="91425" tIns="45700" rIns="91425" bIns="45700" anchor="t" anchorCtr="0">
            <a:normAutofit fontScale="92500" lnSpcReduction="20000"/>
          </a:bodyPr>
          <a:lstStyle/>
          <a:p>
            <a:pPr marL="0" lvl="0" indent="0" algn="l" rtl="0">
              <a:lnSpc>
                <a:spcPct val="120000"/>
              </a:lnSpc>
              <a:spcBef>
                <a:spcPts val="0"/>
              </a:spcBef>
              <a:spcAft>
                <a:spcPts val="0"/>
              </a:spcAft>
              <a:buSzPct val="100000"/>
              <a:buNone/>
            </a:pPr>
            <a:r>
              <a:rPr lang="en-US" sz="2800"/>
              <a:t>When a foster student is enrolled, The student is marked as foster in our SIS (Synergy). Our questions are: </a:t>
            </a:r>
            <a:endParaRPr/>
          </a:p>
          <a:p>
            <a:pPr marL="514350" lvl="0" indent="-514350" algn="l" rtl="0">
              <a:lnSpc>
                <a:spcPct val="120000"/>
              </a:lnSpc>
              <a:spcBef>
                <a:spcPts val="750"/>
              </a:spcBef>
              <a:spcAft>
                <a:spcPts val="0"/>
              </a:spcAft>
              <a:buSzPct val="100000"/>
              <a:buAutoNum type="arabicPeriod"/>
            </a:pPr>
            <a:r>
              <a:rPr lang="en-US" sz="2800"/>
              <a:t>When they are adopted does that box get unchecked? </a:t>
            </a:r>
            <a:endParaRPr/>
          </a:p>
          <a:p>
            <a:pPr marL="514350" lvl="0" indent="-514350" algn="l" rtl="0">
              <a:lnSpc>
                <a:spcPct val="120000"/>
              </a:lnSpc>
              <a:spcBef>
                <a:spcPts val="750"/>
              </a:spcBef>
              <a:spcAft>
                <a:spcPts val="0"/>
              </a:spcAft>
              <a:buSzPct val="100000"/>
              <a:buAutoNum type="arabicPeriod"/>
            </a:pPr>
            <a:r>
              <a:rPr lang="en-US" sz="2800"/>
              <a:t>If it gets unchecked, when? At the time of adoption or At the end of the academic year? </a:t>
            </a:r>
            <a:endParaRPr/>
          </a:p>
          <a:p>
            <a:pPr marL="514350" lvl="0" indent="-514350" algn="l" rtl="0">
              <a:lnSpc>
                <a:spcPct val="120000"/>
              </a:lnSpc>
              <a:spcBef>
                <a:spcPts val="750"/>
              </a:spcBef>
              <a:spcAft>
                <a:spcPts val="0"/>
              </a:spcAft>
              <a:buSzPct val="100000"/>
              <a:buAutoNum type="arabicPeriod"/>
            </a:pPr>
            <a:r>
              <a:rPr lang="en-US" sz="2800"/>
              <a:t>If change is made to the foster Status is an SRM required?</a:t>
            </a:r>
            <a:endParaRPr/>
          </a:p>
          <a:p>
            <a:pPr marL="514350" lvl="0" indent="-514350" algn="l" rtl="0">
              <a:lnSpc>
                <a:spcPct val="120000"/>
              </a:lnSpc>
              <a:spcBef>
                <a:spcPts val="750"/>
              </a:spcBef>
              <a:spcAft>
                <a:spcPts val="0"/>
              </a:spcAft>
              <a:buSzPct val="100000"/>
              <a:buAutoNum type="arabicPeriod"/>
            </a:pPr>
            <a:r>
              <a:rPr lang="en-US" sz="2800"/>
              <a:t>Or do we do nothing, and student will always be marked Foster?</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4"/>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i="1"/>
              <a:t>Early On</a:t>
            </a:r>
            <a:endParaRPr/>
          </a:p>
        </p:txBody>
      </p:sp>
      <p:sp>
        <p:nvSpPr>
          <p:cNvPr id="129" name="Google Shape;129;p4"/>
          <p:cNvSpPr txBox="1">
            <a:spLocks noGrp="1"/>
          </p:cNvSpPr>
          <p:nvPr>
            <p:ph type="body" idx="1"/>
          </p:nvPr>
        </p:nvSpPr>
        <p:spPr>
          <a:xfrm>
            <a:off x="1371600" y="1393902"/>
            <a:ext cx="9601200" cy="4665185"/>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1862 is a year-long program - what if the provider has a scheduled vacation during a week (or more) of the count period, but still provided 72 hours throughout the year? how would that FTE be calculated or is it only calculated by total services provided during count period compared to total services scheduled during count period - can they show that time was "made up" or extended a week?</a:t>
            </a:r>
            <a:endParaRPr/>
          </a:p>
          <a:p>
            <a:pPr marL="0" lvl="0" indent="0" algn="l" rtl="0">
              <a:lnSpc>
                <a:spcPct val="120000"/>
              </a:lnSpc>
              <a:spcBef>
                <a:spcPts val="750"/>
              </a:spcBef>
              <a:spcAft>
                <a:spcPts val="0"/>
              </a:spcAft>
              <a:buSzPts val="2800"/>
              <a:buNone/>
            </a:pPr>
            <a:endParaRPr sz="2800"/>
          </a:p>
          <a:p>
            <a:pPr marL="0" lvl="0" indent="0" algn="l" rtl="0">
              <a:lnSpc>
                <a:spcPct val="120000"/>
              </a:lnSpc>
              <a:spcBef>
                <a:spcPts val="750"/>
              </a:spcBef>
              <a:spcAft>
                <a:spcPts val="0"/>
              </a:spcAft>
              <a:buSzPts val="2800"/>
              <a:buNone/>
            </a:pPr>
            <a:endParaRPr sz="28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5"/>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i="1"/>
              <a:t>Early On</a:t>
            </a:r>
            <a:endParaRPr/>
          </a:p>
        </p:txBody>
      </p:sp>
      <p:sp>
        <p:nvSpPr>
          <p:cNvPr id="137" name="Google Shape;137;p5"/>
          <p:cNvSpPr txBox="1">
            <a:spLocks noGrp="1"/>
          </p:cNvSpPr>
          <p:nvPr>
            <p:ph type="body" idx="1"/>
          </p:nvPr>
        </p:nvSpPr>
        <p:spPr>
          <a:xfrm>
            <a:off x="1371600" y="2217685"/>
            <a:ext cx="9601200" cy="3841402"/>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For 1862 Students:</a:t>
            </a:r>
            <a:endParaRPr/>
          </a:p>
          <a:p>
            <a:pPr marL="0" lvl="0" indent="0" algn="l" rtl="0">
              <a:lnSpc>
                <a:spcPct val="120000"/>
              </a:lnSpc>
              <a:spcBef>
                <a:spcPts val="750"/>
              </a:spcBef>
              <a:spcAft>
                <a:spcPts val="0"/>
              </a:spcAft>
              <a:buSzPts val="2800"/>
              <a:buNone/>
            </a:pPr>
            <a:r>
              <a:rPr lang="en-US" sz="2800"/>
              <a:t>They still have 10/30 days to return to same day...will that be in the PAM manual?</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6"/>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Early Childhood and </a:t>
            </a:r>
            <a:r>
              <a:rPr lang="en-US" sz="4000" b="0" i="1"/>
              <a:t>Early On</a:t>
            </a:r>
            <a:endParaRPr/>
          </a:p>
        </p:txBody>
      </p:sp>
      <p:sp>
        <p:nvSpPr>
          <p:cNvPr id="144" name="Google Shape;144;p6"/>
          <p:cNvSpPr txBox="1">
            <a:spLocks noGrp="1"/>
          </p:cNvSpPr>
          <p:nvPr>
            <p:ph type="body" idx="1"/>
          </p:nvPr>
        </p:nvSpPr>
        <p:spPr>
          <a:xfrm>
            <a:off x="1371600" y="1393902"/>
            <a:ext cx="9601200" cy="4665185"/>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For the 340.1755 and 340.1862 programs are there any repercussions if the pupil is educated for more than the maximum hours written into the IEP/IFSP? For example IEP states 12 hours max a week, but they are receiving 16 hours of service a week.</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7"/>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Early Childhood</a:t>
            </a:r>
            <a:endParaRPr/>
          </a:p>
        </p:txBody>
      </p:sp>
      <p:sp>
        <p:nvSpPr>
          <p:cNvPr id="151" name="Google Shape;151;p7"/>
          <p:cNvSpPr txBox="1">
            <a:spLocks noGrp="1"/>
          </p:cNvSpPr>
          <p:nvPr>
            <p:ph type="body" idx="1"/>
          </p:nvPr>
        </p:nvSpPr>
        <p:spPr>
          <a:xfrm>
            <a:off x="1371600" y="1393902"/>
            <a:ext cx="9601200" cy="4665185"/>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A GSRP program is run by a school district, and services students from all areas. Who is responsible for providing special education services, the LEA where the GSRP program is located or the student's resident LEA? Also, which district would write the IEP?</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8"/>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Shared Time</a:t>
            </a:r>
            <a:endParaRPr/>
          </a:p>
        </p:txBody>
      </p:sp>
      <p:sp>
        <p:nvSpPr>
          <p:cNvPr id="158" name="Google Shape;158;p8"/>
          <p:cNvSpPr txBox="1">
            <a:spLocks noGrp="1"/>
          </p:cNvSpPr>
          <p:nvPr>
            <p:ph type="body" idx="1"/>
          </p:nvPr>
        </p:nvSpPr>
        <p:spPr>
          <a:xfrm>
            <a:off x="1371600" y="1393902"/>
            <a:ext cx="9601200" cy="4665185"/>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The law states that courses with 'Optional Learning Experiences (OLE) need to be available to the majority of students in the grade level. </a:t>
            </a:r>
            <a:endParaRPr/>
          </a:p>
          <a:p>
            <a:pPr marL="0" lvl="0" indent="0" algn="l" rtl="0">
              <a:lnSpc>
                <a:spcPct val="120000"/>
              </a:lnSpc>
              <a:spcBef>
                <a:spcPts val="750"/>
              </a:spcBef>
              <a:spcAft>
                <a:spcPts val="0"/>
              </a:spcAft>
              <a:buSzPts val="2800"/>
              <a:buNone/>
            </a:pPr>
            <a:r>
              <a:rPr lang="en-US" sz="2800"/>
              <a:t>For classes without OLE, the standard is 'offered and available' to full-time pupils.</a:t>
            </a:r>
            <a:endParaRPr/>
          </a:p>
          <a:p>
            <a:pPr marL="0" lvl="0" indent="0" algn="l" rtl="0">
              <a:lnSpc>
                <a:spcPct val="120000"/>
              </a:lnSpc>
              <a:spcBef>
                <a:spcPts val="750"/>
              </a:spcBef>
              <a:spcAft>
                <a:spcPts val="0"/>
              </a:spcAft>
              <a:buSzPts val="2800"/>
              <a:buNone/>
            </a:pPr>
            <a:r>
              <a:rPr lang="en-US" sz="2800"/>
              <a:t>Can you explain the difference between the two standards, or given an example of where each line lays?</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9"/>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Homebound</a:t>
            </a:r>
            <a:endParaRPr/>
          </a:p>
        </p:txBody>
      </p:sp>
      <p:sp>
        <p:nvSpPr>
          <p:cNvPr id="165" name="Google Shape;165;p9"/>
          <p:cNvSpPr txBox="1">
            <a:spLocks noGrp="1"/>
          </p:cNvSpPr>
          <p:nvPr>
            <p:ph type="body" idx="1"/>
          </p:nvPr>
        </p:nvSpPr>
        <p:spPr>
          <a:xfrm>
            <a:off x="1371600" y="1732776"/>
            <a:ext cx="9601200" cy="4326311"/>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To verify...Special Education if they miss a week of instruction during count, no pro ration..</a:t>
            </a:r>
            <a:endParaRPr/>
          </a:p>
          <a:p>
            <a:pPr marL="0" lvl="0" indent="0" algn="l" rtl="0">
              <a:lnSpc>
                <a:spcPct val="120000"/>
              </a:lnSpc>
              <a:spcBef>
                <a:spcPts val="750"/>
              </a:spcBef>
              <a:spcAft>
                <a:spcPts val="0"/>
              </a:spcAft>
              <a:buSzPts val="2800"/>
              <a:buNone/>
            </a:pPr>
            <a:r>
              <a:rPr lang="en-US" sz="2800"/>
              <a:t>Gen Ed can be but not Special Ed?</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10"/>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Homebound</a:t>
            </a:r>
            <a:endParaRPr/>
          </a:p>
        </p:txBody>
      </p:sp>
      <p:sp>
        <p:nvSpPr>
          <p:cNvPr id="172" name="Google Shape;172;p10"/>
          <p:cNvSpPr txBox="1">
            <a:spLocks noGrp="1"/>
          </p:cNvSpPr>
          <p:nvPr>
            <p:ph type="body" idx="1"/>
          </p:nvPr>
        </p:nvSpPr>
        <p:spPr>
          <a:xfrm>
            <a:off x="1129695" y="1504066"/>
            <a:ext cx="9601200" cy="3841402"/>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IF the IEP says Homebound must have 4 hours...</a:t>
            </a:r>
            <a:endParaRPr/>
          </a:p>
          <a:p>
            <a:pPr marL="0" lvl="0" indent="0" algn="l" rtl="0">
              <a:lnSpc>
                <a:spcPct val="120000"/>
              </a:lnSpc>
              <a:spcBef>
                <a:spcPts val="750"/>
              </a:spcBef>
              <a:spcAft>
                <a:spcPts val="0"/>
              </a:spcAft>
              <a:buSzPts val="2800"/>
              <a:buNone/>
            </a:pPr>
            <a:r>
              <a:rPr lang="en-US" sz="2800"/>
              <a:t>Does that mean even if they have the 2 one-hour contacts, they are still not eligible for a full FTE?</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11"/>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Homebound</a:t>
            </a:r>
            <a:endParaRPr/>
          </a:p>
        </p:txBody>
      </p:sp>
      <p:sp>
        <p:nvSpPr>
          <p:cNvPr id="179" name="Google Shape;179;p11"/>
          <p:cNvSpPr txBox="1">
            <a:spLocks noGrp="1"/>
          </p:cNvSpPr>
          <p:nvPr>
            <p:ph type="body" idx="1"/>
          </p:nvPr>
        </p:nvSpPr>
        <p:spPr>
          <a:xfrm>
            <a:off x="1371600" y="2217685"/>
            <a:ext cx="9601200" cy="3841402"/>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The week for reporting Homebound students is Wednesday-Tuesday like with 5-O-D. Can this be changed to Monday-Friday?</a:t>
            </a:r>
            <a:endParaRPr/>
          </a:p>
          <a:p>
            <a:pPr marL="0" lvl="0" indent="0" algn="l" rtl="0">
              <a:lnSpc>
                <a:spcPct val="120000"/>
              </a:lnSpc>
              <a:spcBef>
                <a:spcPts val="750"/>
              </a:spcBef>
              <a:spcAft>
                <a:spcPts val="0"/>
              </a:spcAft>
              <a:buSzPts val="2800"/>
              <a:buNone/>
            </a:pPr>
            <a:r>
              <a:rPr lang="en-US" sz="2800"/>
              <a:t>(To cut down on confusion)</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p12"/>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Homebased</a:t>
            </a:r>
            <a:endParaRPr/>
          </a:p>
        </p:txBody>
      </p:sp>
      <p:sp>
        <p:nvSpPr>
          <p:cNvPr id="186" name="Google Shape;186;p12"/>
          <p:cNvSpPr txBox="1">
            <a:spLocks noGrp="1"/>
          </p:cNvSpPr>
          <p:nvPr>
            <p:ph type="body" idx="1"/>
          </p:nvPr>
        </p:nvSpPr>
        <p:spPr>
          <a:xfrm>
            <a:off x="1371600" y="2217685"/>
            <a:ext cx="9601200" cy="3841402"/>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Can you verify that homebased must meet each week of the count period to be eligible for ANY FTE?</a:t>
            </a:r>
            <a:endParaRPr/>
          </a:p>
          <a:p>
            <a:pPr marL="0" lvl="0" indent="0" algn="l" rtl="0">
              <a:lnSpc>
                <a:spcPct val="120000"/>
              </a:lnSpc>
              <a:spcBef>
                <a:spcPts val="750"/>
              </a:spcBef>
              <a:spcAft>
                <a:spcPts val="0"/>
              </a:spcAft>
              <a:buSzPts val="2800"/>
              <a:buNone/>
            </a:pPr>
            <a:r>
              <a:rPr lang="en-US" sz="2800"/>
              <a:t>If there is an absence during a week of count, 0 FTE claimed? No proration?</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13"/>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Section 23a-SE Funding</a:t>
            </a:r>
            <a:endParaRPr/>
          </a:p>
        </p:txBody>
      </p:sp>
      <p:sp>
        <p:nvSpPr>
          <p:cNvPr id="193" name="Google Shape;193;p13"/>
          <p:cNvSpPr txBox="1">
            <a:spLocks noGrp="1"/>
          </p:cNvSpPr>
          <p:nvPr>
            <p:ph type="body" idx="1"/>
          </p:nvPr>
        </p:nvSpPr>
        <p:spPr>
          <a:xfrm>
            <a:off x="1371600" y="2217685"/>
            <a:ext cx="9601200" cy="3841402"/>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Is there best practice or guidance on how districts should be claiming or collection SE funding/FTE for pupils in a Section 23a dropout recovery program? Could an example be added to the pam FOR 24-25?</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14"/>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Non-Public SE</a:t>
            </a:r>
            <a:endParaRPr/>
          </a:p>
        </p:txBody>
      </p:sp>
      <p:sp>
        <p:nvSpPr>
          <p:cNvPr id="200" name="Google Shape;200;p14"/>
          <p:cNvSpPr txBox="1">
            <a:spLocks noGrp="1"/>
          </p:cNvSpPr>
          <p:nvPr>
            <p:ph type="body" idx="1"/>
          </p:nvPr>
        </p:nvSpPr>
        <p:spPr>
          <a:xfrm>
            <a:off x="1371600" y="1404199"/>
            <a:ext cx="9601200" cy="4654888"/>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IF a student is a non-public student who is eligible for Special Ed and requires a program but we do not provide programs to the non-publics, how do we report this?</a:t>
            </a:r>
            <a:endParaRPr/>
          </a:p>
          <a:p>
            <a:pPr marL="0" lvl="0" indent="0" algn="l" rtl="0">
              <a:lnSpc>
                <a:spcPct val="120000"/>
              </a:lnSpc>
              <a:spcBef>
                <a:spcPts val="750"/>
              </a:spcBef>
              <a:spcAft>
                <a:spcPts val="0"/>
              </a:spcAft>
              <a:buSzPts val="2800"/>
              <a:buNone/>
            </a:pPr>
            <a:r>
              <a:rPr lang="en-US" sz="2800"/>
              <a:t>We are required to re-evaluate the students every 3 years...if their eligibility and program stays the same, how do we report the data? Do we need to report the data? (Our RESA said to not report this data.)</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15"/>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MSDS</a:t>
            </a:r>
            <a:endParaRPr/>
          </a:p>
        </p:txBody>
      </p:sp>
      <p:sp>
        <p:nvSpPr>
          <p:cNvPr id="207" name="Google Shape;207;p15"/>
          <p:cNvSpPr txBox="1">
            <a:spLocks noGrp="1"/>
          </p:cNvSpPr>
          <p:nvPr>
            <p:ph type="body" idx="1"/>
          </p:nvPr>
        </p:nvSpPr>
        <p:spPr>
          <a:xfrm>
            <a:off x="1371600" y="1393902"/>
            <a:ext cx="9601200" cy="4665185"/>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When should the 3500 Program participation code be used for students in EMC programs, and when is it allowable to do MSDS submission on these students WITHOUT submitting the program code?</a:t>
            </a:r>
            <a:endParaRPr/>
          </a:p>
          <a:p>
            <a:pPr marL="0" lvl="0" indent="0" algn="l" rtl="0">
              <a:lnSpc>
                <a:spcPct val="120000"/>
              </a:lnSpc>
              <a:spcBef>
                <a:spcPts val="750"/>
              </a:spcBef>
              <a:spcAft>
                <a:spcPts val="0"/>
              </a:spcAft>
              <a:buSzPts val="2800"/>
              <a:buNone/>
            </a:pPr>
            <a:r>
              <a:rPr lang="en-US" sz="2800"/>
              <a:t>If a student drops out of the program, is removing that code enough to tell MDE/CEPI that the student is no longer EMC?</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16"/>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MSDS</a:t>
            </a:r>
            <a:endParaRPr/>
          </a:p>
        </p:txBody>
      </p:sp>
      <p:sp>
        <p:nvSpPr>
          <p:cNvPr id="214" name="Google Shape;214;p16"/>
          <p:cNvSpPr txBox="1">
            <a:spLocks noGrp="1"/>
          </p:cNvSpPr>
          <p:nvPr>
            <p:ph type="body" idx="1"/>
          </p:nvPr>
        </p:nvSpPr>
        <p:spPr>
          <a:xfrm>
            <a:off x="1371600" y="1393902"/>
            <a:ext cx="9601200" cy="4665185"/>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If a class has no permanent teacher, and uses a daily sub, should this be reported in TSDL any differently than a class with a typically certified teacher?</a:t>
            </a:r>
            <a:endParaRPr/>
          </a:p>
          <a:p>
            <a:pPr marL="0" lvl="0" indent="0" algn="l" rtl="0">
              <a:lnSpc>
                <a:spcPct val="120000"/>
              </a:lnSpc>
              <a:spcBef>
                <a:spcPts val="750"/>
              </a:spcBef>
              <a:spcAft>
                <a:spcPts val="0"/>
              </a:spcAft>
              <a:buSzPts val="2800"/>
              <a:buNone/>
            </a:pPr>
            <a:r>
              <a:rPr lang="en-US" sz="2800"/>
              <a:t>If we are not holding a class due to staff vacancies, should THAT class be reported in TSDL, or should the vacancy only be reported in REP?</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p17"/>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MSDS</a:t>
            </a:r>
            <a:endParaRPr/>
          </a:p>
        </p:txBody>
      </p:sp>
      <p:sp>
        <p:nvSpPr>
          <p:cNvPr id="221" name="Google Shape;221;p17"/>
          <p:cNvSpPr txBox="1">
            <a:spLocks noGrp="1"/>
          </p:cNvSpPr>
          <p:nvPr>
            <p:ph type="body" idx="1"/>
          </p:nvPr>
        </p:nvSpPr>
        <p:spPr>
          <a:xfrm>
            <a:off x="1371600" y="1393902"/>
            <a:ext cx="9601200" cy="4665185"/>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Reporting Vacancies in TSDL</a:t>
            </a:r>
            <a:endParaRPr/>
          </a:p>
          <a:p>
            <a:pPr marL="0" lvl="0" indent="0" algn="l" rtl="0">
              <a:lnSpc>
                <a:spcPct val="120000"/>
              </a:lnSpc>
              <a:spcBef>
                <a:spcPts val="750"/>
              </a:spcBef>
              <a:spcAft>
                <a:spcPts val="0"/>
              </a:spcAft>
              <a:buSzPts val="2800"/>
              <a:buNone/>
            </a:pPr>
            <a:r>
              <a:rPr lang="en-US" sz="2800"/>
              <a:t>Vacancies can be reported in REP but not TSDL, will that change?</a:t>
            </a:r>
            <a:endParaRPr/>
          </a:p>
          <a:p>
            <a:pPr marL="0" lvl="0" indent="0" algn="l" rtl="0">
              <a:lnSpc>
                <a:spcPct val="120000"/>
              </a:lnSpc>
              <a:spcBef>
                <a:spcPts val="750"/>
              </a:spcBef>
              <a:spcAft>
                <a:spcPts val="0"/>
              </a:spcAft>
              <a:buSzPts val="2800"/>
              <a:buNone/>
            </a:pPr>
            <a:r>
              <a:rPr lang="en-US" sz="2800"/>
              <a:t>Instead of reporting a PIC you can select another option.</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Google Shape;227;p18"/>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MSDS</a:t>
            </a:r>
            <a:endParaRPr/>
          </a:p>
        </p:txBody>
      </p:sp>
      <p:sp>
        <p:nvSpPr>
          <p:cNvPr id="228" name="Google Shape;228;p18"/>
          <p:cNvSpPr txBox="1">
            <a:spLocks noGrp="1"/>
          </p:cNvSpPr>
          <p:nvPr>
            <p:ph type="body" idx="1"/>
          </p:nvPr>
        </p:nvSpPr>
        <p:spPr>
          <a:xfrm>
            <a:off x="1371600" y="1393902"/>
            <a:ext cx="9601200" cy="4665185"/>
          </a:xfrm>
          <a:prstGeom prst="rect">
            <a:avLst/>
          </a:prstGeom>
          <a:noFill/>
          <a:ln>
            <a:noFill/>
          </a:ln>
        </p:spPr>
        <p:txBody>
          <a:bodyPr spcFirstLastPara="1" wrap="square" lIns="91425" tIns="45700" rIns="91425" bIns="45700" anchor="t" anchorCtr="0">
            <a:normAutofit lnSpcReduction="10000"/>
          </a:bodyPr>
          <a:lstStyle/>
          <a:p>
            <a:pPr marL="0" lvl="0" indent="0" algn="l" rtl="0">
              <a:lnSpc>
                <a:spcPct val="120000"/>
              </a:lnSpc>
              <a:spcBef>
                <a:spcPts val="0"/>
              </a:spcBef>
              <a:spcAft>
                <a:spcPts val="0"/>
              </a:spcAft>
              <a:buSzPts val="2800"/>
              <a:buNone/>
            </a:pPr>
            <a:r>
              <a:rPr lang="en-US" sz="2800"/>
              <a:t>REP &amp; TSDL Bootcamps</a:t>
            </a:r>
            <a:endParaRPr/>
          </a:p>
          <a:p>
            <a:pPr marL="0" lvl="0" indent="0" algn="l" rtl="0">
              <a:lnSpc>
                <a:spcPct val="120000"/>
              </a:lnSpc>
              <a:spcBef>
                <a:spcPts val="750"/>
              </a:spcBef>
              <a:spcAft>
                <a:spcPts val="0"/>
              </a:spcAft>
              <a:buSzPts val="2800"/>
              <a:buNone/>
            </a:pPr>
            <a:r>
              <a:rPr lang="en-US" sz="2800"/>
              <a:t>There is very limited beginner training for REP &amp; TSDL other than a manual. MDE did a training about a month ago...so helpful! How do we get more of this? The chat on the webinar flooded with agreement when I asked. It is a strong need. The PA Bootcamp is so helpful for newbies, maybe broaden something like that.</a:t>
            </a:r>
            <a:endParaRPr/>
          </a:p>
          <a:p>
            <a:pPr marL="0" lvl="0" indent="0" algn="l" rtl="0">
              <a:lnSpc>
                <a:spcPct val="120000"/>
              </a:lnSpc>
              <a:spcBef>
                <a:spcPts val="750"/>
              </a:spcBef>
              <a:spcAft>
                <a:spcPts val="0"/>
              </a:spcAft>
              <a:buSzPts val="2800"/>
              <a:buNone/>
            </a:pPr>
            <a:r>
              <a:rPr lang="en-US" sz="2800"/>
              <a:t>Thank you for considering.</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19"/>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MSDS</a:t>
            </a:r>
            <a:endParaRPr/>
          </a:p>
        </p:txBody>
      </p:sp>
      <p:sp>
        <p:nvSpPr>
          <p:cNvPr id="235" name="Google Shape;235;p19"/>
          <p:cNvSpPr txBox="1">
            <a:spLocks noGrp="1"/>
          </p:cNvSpPr>
          <p:nvPr>
            <p:ph type="body" idx="1"/>
          </p:nvPr>
        </p:nvSpPr>
        <p:spPr>
          <a:xfrm>
            <a:off x="1371600" y="1393902"/>
            <a:ext cx="9601200" cy="4665185"/>
          </a:xfrm>
          <a:prstGeom prst="rect">
            <a:avLst/>
          </a:prstGeom>
          <a:noFill/>
          <a:ln>
            <a:noFill/>
          </a:ln>
        </p:spPr>
        <p:txBody>
          <a:bodyPr spcFirstLastPara="1" wrap="square" lIns="91425" tIns="45700" rIns="91425" bIns="45700" anchor="t" anchorCtr="0">
            <a:normAutofit/>
          </a:bodyPr>
          <a:lstStyle/>
          <a:p>
            <a:pPr marL="171450" lvl="0" indent="-171450" algn="l" rtl="0">
              <a:lnSpc>
                <a:spcPct val="120000"/>
              </a:lnSpc>
              <a:spcBef>
                <a:spcPts val="0"/>
              </a:spcBef>
              <a:spcAft>
                <a:spcPts val="0"/>
              </a:spcAft>
              <a:buSzPts val="2800"/>
              <a:buNone/>
            </a:pPr>
            <a:r>
              <a:rPr lang="en-US" sz="2800"/>
              <a:t>"Why do we have to report gender?"</a:t>
            </a:r>
            <a:endParaRPr/>
          </a:p>
          <a:p>
            <a:pPr marL="171450" lvl="0" indent="-171450" algn="l" rtl="0">
              <a:lnSpc>
                <a:spcPct val="120000"/>
              </a:lnSpc>
              <a:spcBef>
                <a:spcPts val="750"/>
              </a:spcBef>
              <a:spcAft>
                <a:spcPts val="0"/>
              </a:spcAft>
              <a:buSzPts val="2800"/>
              <a:buNone/>
            </a:pPr>
            <a:r>
              <a:rPr lang="en-US" sz="2800"/>
              <a:t>I know because of federal and state requirements, but why.  </a:t>
            </a:r>
            <a:endParaRPr/>
          </a:p>
          <a:p>
            <a:pPr marL="171450" lvl="0" indent="-171450" algn="l" rtl="0">
              <a:lnSpc>
                <a:spcPct val="120000"/>
              </a:lnSpc>
              <a:spcBef>
                <a:spcPts val="750"/>
              </a:spcBef>
              <a:spcAft>
                <a:spcPts val="0"/>
              </a:spcAft>
              <a:buSzPts val="2800"/>
              <a:buNone/>
            </a:pPr>
            <a:endParaRPr sz="2800"/>
          </a:p>
          <a:p>
            <a:pPr marL="171450" lvl="0" indent="-171450" algn="l" rtl="0">
              <a:lnSpc>
                <a:spcPct val="120000"/>
              </a:lnSpc>
              <a:spcBef>
                <a:spcPts val="750"/>
              </a:spcBef>
              <a:spcAft>
                <a:spcPts val="0"/>
              </a:spcAft>
              <a:buSzPts val="2800"/>
              <a:buNone/>
            </a:pPr>
            <a:r>
              <a:rPr lang="en-US" sz="2800"/>
              <a:t>Maybe a quick clarification about what should be entered for CEPIs gender reporting requirements might be helpful. </a:t>
            </a:r>
            <a:endParaRPr/>
          </a:p>
          <a:p>
            <a:pPr marL="0" lvl="0" indent="0" algn="l" rtl="0">
              <a:lnSpc>
                <a:spcPct val="120000"/>
              </a:lnSpc>
              <a:spcBef>
                <a:spcPts val="750"/>
              </a:spcBef>
              <a:spcAft>
                <a:spcPts val="0"/>
              </a:spcAft>
              <a:buSzPts val="2800"/>
              <a:buNone/>
            </a:pPr>
            <a:endParaRPr sz="28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p20"/>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MSDS</a:t>
            </a:r>
            <a:endParaRPr/>
          </a:p>
        </p:txBody>
      </p:sp>
      <p:sp>
        <p:nvSpPr>
          <p:cNvPr id="242" name="Google Shape;242;p20"/>
          <p:cNvSpPr txBox="1">
            <a:spLocks noGrp="1"/>
          </p:cNvSpPr>
          <p:nvPr>
            <p:ph type="body" idx="1"/>
          </p:nvPr>
        </p:nvSpPr>
        <p:spPr>
          <a:xfrm>
            <a:off x="1371600" y="1393902"/>
            <a:ext cx="9601200" cy="4665185"/>
          </a:xfrm>
          <a:prstGeom prst="rect">
            <a:avLst/>
          </a:prstGeom>
          <a:noFill/>
          <a:ln>
            <a:noFill/>
          </a:ln>
        </p:spPr>
        <p:txBody>
          <a:bodyPr spcFirstLastPara="1" wrap="square" lIns="91425" tIns="45700" rIns="91425" bIns="45700" anchor="t" anchorCtr="0">
            <a:normAutofit/>
          </a:bodyPr>
          <a:lstStyle/>
          <a:p>
            <a:pPr marL="171450" lvl="0" indent="-171450" algn="l" rtl="0">
              <a:lnSpc>
                <a:spcPct val="120000"/>
              </a:lnSpc>
              <a:spcBef>
                <a:spcPts val="0"/>
              </a:spcBef>
              <a:spcAft>
                <a:spcPts val="0"/>
              </a:spcAft>
              <a:buSzPts val="2800"/>
              <a:buNone/>
            </a:pPr>
            <a:r>
              <a:rPr lang="en-US" sz="2800"/>
              <a:t>Is there a way to pull the snack pack report on a number of students at once? A batch process, I guess.</a:t>
            </a:r>
            <a:endParaRPr/>
          </a:p>
          <a:p>
            <a:pPr marL="0" lvl="0" indent="0" algn="l" rtl="0">
              <a:lnSpc>
                <a:spcPct val="120000"/>
              </a:lnSpc>
              <a:spcBef>
                <a:spcPts val="750"/>
              </a:spcBef>
              <a:spcAft>
                <a:spcPts val="0"/>
              </a:spcAft>
              <a:buSzPts val="2800"/>
              <a:buNone/>
            </a:pPr>
            <a:endParaRPr sz="28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21"/>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MSDS</a:t>
            </a:r>
            <a:endParaRPr/>
          </a:p>
        </p:txBody>
      </p:sp>
      <p:sp>
        <p:nvSpPr>
          <p:cNvPr id="249" name="Google Shape;249;p21"/>
          <p:cNvSpPr txBox="1">
            <a:spLocks noGrp="1"/>
          </p:cNvSpPr>
          <p:nvPr>
            <p:ph type="body" idx="1"/>
          </p:nvPr>
        </p:nvSpPr>
        <p:spPr>
          <a:xfrm>
            <a:off x="1371600" y="2166199"/>
            <a:ext cx="9601200" cy="3882591"/>
          </a:xfrm>
          <a:prstGeom prst="rect">
            <a:avLst/>
          </a:prstGeom>
          <a:noFill/>
          <a:ln>
            <a:noFill/>
          </a:ln>
        </p:spPr>
        <p:txBody>
          <a:bodyPr spcFirstLastPara="1" wrap="square" lIns="91425" tIns="45700" rIns="91425" bIns="45700" anchor="t" anchorCtr="0">
            <a:normAutofit/>
          </a:bodyPr>
          <a:lstStyle/>
          <a:p>
            <a:pPr marL="171450" lvl="0" indent="-171450" algn="l" rtl="0">
              <a:lnSpc>
                <a:spcPct val="120000"/>
              </a:lnSpc>
              <a:spcBef>
                <a:spcPts val="0"/>
              </a:spcBef>
              <a:spcAft>
                <a:spcPts val="0"/>
              </a:spcAft>
              <a:buSzPts val="2800"/>
              <a:buNone/>
            </a:pPr>
            <a:r>
              <a:rPr lang="en-US" sz="2800"/>
              <a:t>MSDS no longer shows the Exit Date for Special Education exits.</a:t>
            </a:r>
            <a:endParaRPr/>
          </a:p>
          <a:p>
            <a:pPr marL="171450" lvl="0" indent="-171450" algn="l" rtl="0">
              <a:lnSpc>
                <a:spcPct val="120000"/>
              </a:lnSpc>
              <a:spcBef>
                <a:spcPts val="750"/>
              </a:spcBef>
              <a:spcAft>
                <a:spcPts val="0"/>
              </a:spcAft>
              <a:buSzPts val="2800"/>
              <a:buNone/>
            </a:pPr>
            <a:r>
              <a:rPr lang="en-US" sz="2800"/>
              <a:t>Can that be brought back so we can do data quality/compliance?</a:t>
            </a:r>
            <a:endParaRPr/>
          </a:p>
          <a:p>
            <a:pPr marL="0" lvl="0" indent="0" algn="l" rtl="0">
              <a:lnSpc>
                <a:spcPct val="120000"/>
              </a:lnSpc>
              <a:spcBef>
                <a:spcPts val="750"/>
              </a:spcBef>
              <a:spcAft>
                <a:spcPts val="0"/>
              </a:spcAft>
              <a:buSzPts val="2800"/>
              <a:buNone/>
            </a:pPr>
            <a:endParaRPr sz="28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p22"/>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MSDS</a:t>
            </a:r>
            <a:endParaRPr/>
          </a:p>
        </p:txBody>
      </p:sp>
      <p:sp>
        <p:nvSpPr>
          <p:cNvPr id="256" name="Google Shape;256;p22"/>
          <p:cNvSpPr txBox="1">
            <a:spLocks noGrp="1"/>
          </p:cNvSpPr>
          <p:nvPr>
            <p:ph type="body" idx="1"/>
          </p:nvPr>
        </p:nvSpPr>
        <p:spPr>
          <a:xfrm>
            <a:off x="1371600" y="2166199"/>
            <a:ext cx="9601200" cy="3882591"/>
          </a:xfrm>
          <a:prstGeom prst="rect">
            <a:avLst/>
          </a:prstGeom>
          <a:noFill/>
          <a:ln>
            <a:noFill/>
          </a:ln>
        </p:spPr>
        <p:txBody>
          <a:bodyPr spcFirstLastPara="1" wrap="square" lIns="91425" tIns="45700" rIns="91425" bIns="45700" anchor="t" anchorCtr="0">
            <a:normAutofit/>
          </a:bodyPr>
          <a:lstStyle/>
          <a:p>
            <a:pPr marL="171450" lvl="0" indent="-171450" algn="l" rtl="0">
              <a:lnSpc>
                <a:spcPct val="120000"/>
              </a:lnSpc>
              <a:spcBef>
                <a:spcPts val="0"/>
              </a:spcBef>
              <a:spcAft>
                <a:spcPts val="0"/>
              </a:spcAft>
              <a:buSzPts val="2800"/>
              <a:buNone/>
            </a:pPr>
            <a:r>
              <a:rPr lang="en-US" sz="2800"/>
              <a:t>During the EMC session it was stated an auditor can change the exit and additional award now which is fine BUT</a:t>
            </a:r>
            <a:endParaRPr/>
          </a:p>
          <a:p>
            <a:pPr marL="171450" lvl="0" indent="-171450" algn="l" rtl="0">
              <a:lnSpc>
                <a:spcPct val="120000"/>
              </a:lnSpc>
              <a:spcBef>
                <a:spcPts val="750"/>
              </a:spcBef>
              <a:spcAft>
                <a:spcPts val="0"/>
              </a:spcAft>
              <a:buSzPts val="2800"/>
              <a:buNone/>
            </a:pPr>
            <a:r>
              <a:rPr lang="en-US" sz="2800"/>
              <a:t>Please note districts can change during the audit window for the current school year. Auditors only need to update if it is a prior year adjustment.</a:t>
            </a:r>
            <a:endParaRPr/>
          </a:p>
          <a:p>
            <a:pPr marL="0" lvl="0" indent="0" algn="l" rtl="0">
              <a:lnSpc>
                <a:spcPct val="120000"/>
              </a:lnSpc>
              <a:spcBef>
                <a:spcPts val="750"/>
              </a:spcBef>
              <a:spcAft>
                <a:spcPts val="0"/>
              </a:spcAft>
              <a:buSzPts val="2800"/>
              <a:buNone/>
            </a:pPr>
            <a:endParaRPr sz="28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23"/>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MSDS</a:t>
            </a:r>
            <a:endParaRPr/>
          </a:p>
        </p:txBody>
      </p:sp>
      <p:sp>
        <p:nvSpPr>
          <p:cNvPr id="263" name="Google Shape;263;p23"/>
          <p:cNvSpPr txBox="1">
            <a:spLocks noGrp="1"/>
          </p:cNvSpPr>
          <p:nvPr>
            <p:ph type="body" idx="1"/>
          </p:nvPr>
        </p:nvSpPr>
        <p:spPr>
          <a:xfrm>
            <a:off x="1132368" y="2166199"/>
            <a:ext cx="9840432" cy="3882591"/>
          </a:xfrm>
          <a:prstGeom prst="rect">
            <a:avLst/>
          </a:prstGeom>
          <a:noFill/>
          <a:ln>
            <a:noFill/>
          </a:ln>
        </p:spPr>
        <p:txBody>
          <a:bodyPr spcFirstLastPara="1" wrap="square" lIns="91425" tIns="45700" rIns="91425" bIns="45700" anchor="t" anchorCtr="0">
            <a:normAutofit/>
          </a:bodyPr>
          <a:lstStyle/>
          <a:p>
            <a:pPr marL="171450" lvl="0" indent="-171450" algn="l" rtl="0">
              <a:lnSpc>
                <a:spcPct val="120000"/>
              </a:lnSpc>
              <a:spcBef>
                <a:spcPts val="0"/>
              </a:spcBef>
              <a:spcAft>
                <a:spcPts val="0"/>
              </a:spcAft>
              <a:buSzPts val="2800"/>
              <a:buNone/>
            </a:pPr>
            <a:r>
              <a:rPr lang="en-US" sz="2800">
                <a:latin typeface="Century Gothic"/>
                <a:ea typeface="Century Gothic"/>
                <a:cs typeface="Century Gothic"/>
                <a:sym typeface="Century Gothic"/>
              </a:rPr>
              <a:t>Is the TSDL Collection needed for a center-based school since no grades are given?</a:t>
            </a:r>
            <a:endParaRPr sz="28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sp>
        <p:nvSpPr>
          <p:cNvPr id="269" name="Google Shape;269;p24"/>
          <p:cNvSpPr txBox="1">
            <a:spLocks noGrp="1"/>
          </p:cNvSpPr>
          <p:nvPr>
            <p:ph type="body" idx="1"/>
          </p:nvPr>
        </p:nvSpPr>
        <p:spPr>
          <a:xfrm>
            <a:off x="1371600" y="1414497"/>
            <a:ext cx="9601200" cy="4634293"/>
          </a:xfrm>
          <a:prstGeom prst="rect">
            <a:avLst/>
          </a:prstGeom>
          <a:noFill/>
          <a:ln>
            <a:noFill/>
          </a:ln>
        </p:spPr>
        <p:txBody>
          <a:bodyPr spcFirstLastPara="1" wrap="square" lIns="91425" tIns="45700" rIns="91425" bIns="45700" anchor="t" anchorCtr="0">
            <a:normAutofit fontScale="85000" lnSpcReduction="10000"/>
          </a:bodyPr>
          <a:lstStyle/>
          <a:p>
            <a:pPr marL="171450" lvl="0" indent="-171450" algn="l" rtl="0">
              <a:lnSpc>
                <a:spcPct val="120000"/>
              </a:lnSpc>
              <a:spcBef>
                <a:spcPts val="0"/>
              </a:spcBef>
              <a:spcAft>
                <a:spcPts val="0"/>
              </a:spcAft>
              <a:buSzPct val="100000"/>
              <a:buNone/>
            </a:pPr>
            <a:r>
              <a:rPr lang="en-US" sz="2800"/>
              <a:t>Do the summer school courses have to follow the same credential or endorsement requirements since the changes that were implemented.</a:t>
            </a:r>
            <a:endParaRPr/>
          </a:p>
          <a:p>
            <a:pPr marL="171450" lvl="0" indent="-171450" algn="l" rtl="0">
              <a:lnSpc>
                <a:spcPct val="120000"/>
              </a:lnSpc>
              <a:spcBef>
                <a:spcPts val="750"/>
              </a:spcBef>
              <a:spcAft>
                <a:spcPts val="0"/>
              </a:spcAft>
              <a:buSzPct val="100000"/>
              <a:buNone/>
            </a:pPr>
            <a:r>
              <a:rPr lang="en-US" sz="2800"/>
              <a:t>Our district has always had grade-level certified staff, but not necessarily subject endorsed staff for summer school credit recovery courses.</a:t>
            </a:r>
            <a:endParaRPr/>
          </a:p>
          <a:p>
            <a:pPr marL="171450" lvl="0" indent="-171450" algn="l" rtl="0">
              <a:lnSpc>
                <a:spcPct val="120000"/>
              </a:lnSpc>
              <a:spcBef>
                <a:spcPts val="750"/>
              </a:spcBef>
              <a:spcAft>
                <a:spcPts val="0"/>
              </a:spcAft>
              <a:buSzPct val="100000"/>
              <a:buNone/>
            </a:pPr>
            <a:r>
              <a:rPr lang="en-US" sz="2800"/>
              <a:t>We use an online platform to provide the curriculum for these classes. Must we also have subject level endorsements for the staff that run the program. The online platform has no live instruction or instructor, it is self-paced.</a:t>
            </a:r>
            <a:endParaRPr/>
          </a:p>
        </p:txBody>
      </p:sp>
      <p:sp>
        <p:nvSpPr>
          <p:cNvPr id="270" name="Google Shape;270;p24"/>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Summer School</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75"/>
        <p:cNvGrpSpPr/>
        <p:nvPr/>
      </p:nvGrpSpPr>
      <p:grpSpPr>
        <a:xfrm>
          <a:off x="0" y="0"/>
          <a:ext cx="0" cy="0"/>
          <a:chOff x="0" y="0"/>
          <a:chExt cx="0" cy="0"/>
        </a:xfrm>
      </p:grpSpPr>
      <p:sp>
        <p:nvSpPr>
          <p:cNvPr id="276" name="Google Shape;276;p25"/>
          <p:cNvSpPr txBox="1">
            <a:spLocks noGrp="1"/>
          </p:cNvSpPr>
          <p:nvPr>
            <p:ph type="body" idx="1"/>
          </p:nvPr>
        </p:nvSpPr>
        <p:spPr>
          <a:xfrm>
            <a:off x="1371600" y="1414497"/>
            <a:ext cx="9601200" cy="4634293"/>
          </a:xfrm>
          <a:prstGeom prst="rect">
            <a:avLst/>
          </a:prstGeom>
          <a:noFill/>
          <a:ln>
            <a:noFill/>
          </a:ln>
        </p:spPr>
        <p:txBody>
          <a:bodyPr spcFirstLastPara="1" wrap="square" lIns="91425" tIns="45700" rIns="91425" bIns="45700" anchor="t" anchorCtr="0">
            <a:normAutofit/>
          </a:bodyPr>
          <a:lstStyle/>
          <a:p>
            <a:pPr marL="171450" lvl="0" indent="-171450" algn="l" rtl="0">
              <a:lnSpc>
                <a:spcPct val="120000"/>
              </a:lnSpc>
              <a:spcBef>
                <a:spcPts val="0"/>
              </a:spcBef>
              <a:spcAft>
                <a:spcPts val="0"/>
              </a:spcAft>
              <a:buSzPts val="2800"/>
              <a:buNone/>
            </a:pPr>
            <a:r>
              <a:rPr lang="en-US" sz="2800"/>
              <a:t>Please consider adding additional findings codes that specify ADDITIONAL FTE being granted, rather than FTE being deducted.</a:t>
            </a:r>
            <a:endParaRPr/>
          </a:p>
          <a:p>
            <a:pPr marL="171450" lvl="0" indent="-171450" algn="l" rtl="0">
              <a:lnSpc>
                <a:spcPct val="120000"/>
              </a:lnSpc>
              <a:spcBef>
                <a:spcPts val="750"/>
              </a:spcBef>
              <a:spcAft>
                <a:spcPts val="0"/>
              </a:spcAft>
              <a:buSzPts val="2800"/>
              <a:buNone/>
            </a:pPr>
            <a:r>
              <a:rPr lang="en-US" sz="2800"/>
              <a:t>Or, at least alter some of the descriptions that specify a loss or FTE, which seems incorrect to use when we are adding FTE in that student group.</a:t>
            </a:r>
            <a:endParaRPr/>
          </a:p>
        </p:txBody>
      </p:sp>
      <p:sp>
        <p:nvSpPr>
          <p:cNvPr id="277" name="Google Shape;277;p25"/>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Audit findings codes</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26"/>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Developmental K</a:t>
            </a:r>
            <a:endParaRPr/>
          </a:p>
        </p:txBody>
      </p:sp>
      <p:sp>
        <p:nvSpPr>
          <p:cNvPr id="284" name="Google Shape;284;p26"/>
          <p:cNvSpPr txBox="1">
            <a:spLocks noGrp="1"/>
          </p:cNvSpPr>
          <p:nvPr>
            <p:ph type="body" idx="1"/>
          </p:nvPr>
        </p:nvSpPr>
        <p:spPr>
          <a:xfrm>
            <a:off x="1371600" y="1713118"/>
            <a:ext cx="9601200" cy="4345969"/>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Is there (for pupil accounting) a difference between Developmental K, and Young 5?</a:t>
            </a:r>
            <a:endParaRPr/>
          </a:p>
          <a:p>
            <a:pPr marL="0" lvl="0" indent="0" algn="l" rtl="0">
              <a:lnSpc>
                <a:spcPct val="120000"/>
              </a:lnSpc>
              <a:spcBef>
                <a:spcPts val="750"/>
              </a:spcBef>
              <a:spcAft>
                <a:spcPts val="0"/>
              </a:spcAft>
              <a:buSzPts val="2800"/>
              <a:buNone/>
            </a:pPr>
            <a:r>
              <a:rPr lang="en-US" sz="2800"/>
              <a:t>In our District, Y5 students are in standard K classrooms. Is there anything I should do to report these students other than the Program Participation code?  Are there codes in EEM I need to use to identify these buildings?</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sp>
        <p:nvSpPr>
          <p:cNvPr id="290" name="Google Shape;290;p27"/>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Schools of Choice</a:t>
            </a:r>
            <a:endParaRPr/>
          </a:p>
        </p:txBody>
      </p:sp>
      <p:sp>
        <p:nvSpPr>
          <p:cNvPr id="291" name="Google Shape;291;p27"/>
          <p:cNvSpPr txBox="1">
            <a:spLocks noGrp="1"/>
          </p:cNvSpPr>
          <p:nvPr>
            <p:ph type="body" idx="1"/>
          </p:nvPr>
        </p:nvSpPr>
        <p:spPr>
          <a:xfrm>
            <a:off x="1371600" y="1905870"/>
            <a:ext cx="9601200" cy="4153217"/>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 If a resident student moves out of the district and then applies for school of choice for the following year can we review "our" discipline records and consequently deny the SOC application based on "our" records? </a:t>
            </a:r>
            <a:endParaRPr/>
          </a:p>
          <a:p>
            <a:pPr marL="0" lvl="0" indent="0" algn="l" rtl="0">
              <a:lnSpc>
                <a:spcPct val="120000"/>
              </a:lnSpc>
              <a:spcBef>
                <a:spcPts val="750"/>
              </a:spcBef>
              <a:spcAft>
                <a:spcPts val="0"/>
              </a:spcAft>
              <a:buSzPts val="2800"/>
              <a:buNone/>
            </a:pPr>
            <a:endParaRPr sz="28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28"/>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Schools of Choice</a:t>
            </a:r>
            <a:endParaRPr/>
          </a:p>
        </p:txBody>
      </p:sp>
      <p:sp>
        <p:nvSpPr>
          <p:cNvPr id="298" name="Google Shape;298;p28"/>
          <p:cNvSpPr txBox="1">
            <a:spLocks noGrp="1"/>
          </p:cNvSpPr>
          <p:nvPr>
            <p:ph type="body" idx="1"/>
          </p:nvPr>
        </p:nvSpPr>
        <p:spPr>
          <a:xfrm>
            <a:off x="1371600" y="2307464"/>
            <a:ext cx="9601200" cy="3751623"/>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If a student is School of Choice (105c) and moves outside of contiguous ISD, should the residency code be left as 03 or changed to 06?</a:t>
            </a:r>
            <a:endParaRPr/>
          </a:p>
          <a:p>
            <a:pPr marL="0" lvl="0" indent="0" algn="l" rtl="0">
              <a:lnSpc>
                <a:spcPct val="120000"/>
              </a:lnSpc>
              <a:spcBef>
                <a:spcPts val="750"/>
              </a:spcBef>
              <a:spcAft>
                <a:spcPts val="0"/>
              </a:spcAft>
              <a:buSzPts val="2800"/>
              <a:buNone/>
            </a:pPr>
            <a:endParaRPr sz="28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04" name="Google Shape;304;p29"/>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Auditing Schools of Choice</a:t>
            </a:r>
            <a:endParaRPr/>
          </a:p>
        </p:txBody>
      </p:sp>
      <p:sp>
        <p:nvSpPr>
          <p:cNvPr id="305" name="Google Shape;305;p29"/>
          <p:cNvSpPr txBox="1">
            <a:spLocks noGrp="1"/>
          </p:cNvSpPr>
          <p:nvPr>
            <p:ph type="body" idx="1"/>
          </p:nvPr>
        </p:nvSpPr>
        <p:spPr>
          <a:xfrm>
            <a:off x="1371600" y="1917776"/>
            <a:ext cx="9601200" cy="4141311"/>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Will Gloria be asking for 105C agreements as part of her Quality Control Review (QCR)?</a:t>
            </a:r>
            <a:endParaRPr/>
          </a:p>
          <a:p>
            <a:pPr marL="0" lvl="0" indent="0" algn="l" rtl="0">
              <a:lnSpc>
                <a:spcPct val="120000"/>
              </a:lnSpc>
              <a:spcBef>
                <a:spcPts val="750"/>
              </a:spcBef>
              <a:spcAft>
                <a:spcPts val="0"/>
              </a:spcAft>
              <a:buSzPts val="2800"/>
              <a:buNone/>
            </a:pPr>
            <a:r>
              <a:rPr lang="en-US" sz="2800"/>
              <a:t>In this case, the student enrolled as general education, then the need for an IEP was determined later.</a:t>
            </a:r>
            <a:endParaRPr/>
          </a:p>
          <a:p>
            <a:pPr marL="0" lvl="0" indent="0" algn="l" rtl="0">
              <a:lnSpc>
                <a:spcPct val="120000"/>
              </a:lnSpc>
              <a:spcBef>
                <a:spcPts val="750"/>
              </a:spcBef>
              <a:spcAft>
                <a:spcPts val="0"/>
              </a:spcAft>
              <a:buSzPts val="2800"/>
              <a:buNone/>
            </a:pPr>
            <a:endParaRPr sz="28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10"/>
        <p:cNvGrpSpPr/>
        <p:nvPr/>
      </p:nvGrpSpPr>
      <p:grpSpPr>
        <a:xfrm>
          <a:off x="0" y="0"/>
          <a:ext cx="0" cy="0"/>
          <a:chOff x="0" y="0"/>
          <a:chExt cx="0" cy="0"/>
        </a:xfrm>
      </p:grpSpPr>
      <p:sp>
        <p:nvSpPr>
          <p:cNvPr id="311" name="Google Shape;311;p30"/>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Schools of Choice</a:t>
            </a:r>
            <a:endParaRPr/>
          </a:p>
        </p:txBody>
      </p:sp>
      <p:sp>
        <p:nvSpPr>
          <p:cNvPr id="312" name="Google Shape;312;p30"/>
          <p:cNvSpPr txBox="1">
            <a:spLocks noGrp="1"/>
          </p:cNvSpPr>
          <p:nvPr>
            <p:ph type="body" idx="1"/>
          </p:nvPr>
        </p:nvSpPr>
        <p:spPr>
          <a:xfrm>
            <a:off x="1371600" y="1493978"/>
            <a:ext cx="9601200" cy="4565109"/>
          </a:xfrm>
          <a:prstGeom prst="rect">
            <a:avLst/>
          </a:prstGeom>
          <a:noFill/>
          <a:ln>
            <a:noFill/>
          </a:ln>
        </p:spPr>
        <p:txBody>
          <a:bodyPr spcFirstLastPara="1" wrap="square" lIns="91425" tIns="45700" rIns="91425" bIns="45700" anchor="t" anchorCtr="0">
            <a:normAutofit lnSpcReduction="10000"/>
          </a:bodyPr>
          <a:lstStyle/>
          <a:p>
            <a:pPr marL="0" lvl="0" indent="0" algn="l" rtl="0">
              <a:lnSpc>
                <a:spcPct val="120000"/>
              </a:lnSpc>
              <a:spcBef>
                <a:spcPts val="0"/>
              </a:spcBef>
              <a:spcAft>
                <a:spcPts val="0"/>
              </a:spcAft>
              <a:buSzPts val="2800"/>
              <a:buNone/>
            </a:pPr>
            <a:r>
              <a:rPr lang="en-US" sz="2800"/>
              <a:t> ~If we open limited SOC early in April (to align with KDG registration) and fill all openings, can we open another limited widow (maybe August) or do we have to wait until 2nd semester?</a:t>
            </a:r>
            <a:endParaRPr/>
          </a:p>
          <a:p>
            <a:pPr marL="0" lvl="0" indent="0" algn="l" rtl="0">
              <a:lnSpc>
                <a:spcPct val="120000"/>
              </a:lnSpc>
              <a:spcBef>
                <a:spcPts val="750"/>
              </a:spcBef>
              <a:spcAft>
                <a:spcPts val="0"/>
              </a:spcAft>
              <a:buSzPts val="2800"/>
              <a:buNone/>
            </a:pPr>
            <a:r>
              <a:rPr lang="en-US" sz="2800"/>
              <a:t>~Incomplete applications – can we hold apps until they provide proof of discipline through district reports or an IEP? If not provided in time, can we deny? (Or should we simply ask for permission to request on the application?)</a:t>
            </a:r>
            <a:endParaRPr/>
          </a:p>
          <a:p>
            <a:pPr marL="0" lvl="0" indent="0" algn="l" rtl="0">
              <a:lnSpc>
                <a:spcPct val="120000"/>
              </a:lnSpc>
              <a:spcBef>
                <a:spcPts val="750"/>
              </a:spcBef>
              <a:spcAft>
                <a:spcPts val="0"/>
              </a:spcAft>
              <a:buSzPts val="2800"/>
              <a:buNone/>
            </a:pPr>
            <a:endParaRPr sz="28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17"/>
        <p:cNvGrpSpPr/>
        <p:nvPr/>
      </p:nvGrpSpPr>
      <p:grpSpPr>
        <a:xfrm>
          <a:off x="0" y="0"/>
          <a:ext cx="0" cy="0"/>
          <a:chOff x="0" y="0"/>
          <a:chExt cx="0" cy="0"/>
        </a:xfrm>
      </p:grpSpPr>
      <p:sp>
        <p:nvSpPr>
          <p:cNvPr id="318" name="Google Shape;318;p31"/>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Schools of Choice</a:t>
            </a:r>
            <a:endParaRPr/>
          </a:p>
        </p:txBody>
      </p:sp>
      <p:sp>
        <p:nvSpPr>
          <p:cNvPr id="319" name="Google Shape;319;p31"/>
          <p:cNvSpPr txBox="1">
            <a:spLocks noGrp="1"/>
          </p:cNvSpPr>
          <p:nvPr>
            <p:ph type="body" idx="1"/>
          </p:nvPr>
        </p:nvSpPr>
        <p:spPr>
          <a:xfrm>
            <a:off x="1371600" y="1977308"/>
            <a:ext cx="9601200" cy="4081779"/>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If a school of choice student moves into the district boundary, do they "lose" their school of choice status for the future if they move back out of the district?  I heard as long as they do not break enrollment they have "super residency" even if they move into the district.</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24"/>
        <p:cNvGrpSpPr/>
        <p:nvPr/>
      </p:nvGrpSpPr>
      <p:grpSpPr>
        <a:xfrm>
          <a:off x="0" y="0"/>
          <a:ext cx="0" cy="0"/>
          <a:chOff x="0" y="0"/>
          <a:chExt cx="0" cy="0"/>
        </a:xfrm>
      </p:grpSpPr>
      <p:sp>
        <p:nvSpPr>
          <p:cNvPr id="325" name="Google Shape;325;p32"/>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Schools of Choice</a:t>
            </a:r>
            <a:endParaRPr/>
          </a:p>
        </p:txBody>
      </p:sp>
      <p:sp>
        <p:nvSpPr>
          <p:cNvPr id="326" name="Google Shape;326;p32"/>
          <p:cNvSpPr txBox="1">
            <a:spLocks noGrp="1"/>
          </p:cNvSpPr>
          <p:nvPr>
            <p:ph type="body" idx="1"/>
          </p:nvPr>
        </p:nvSpPr>
        <p:spPr>
          <a:xfrm>
            <a:off x="1371600" y="1870151"/>
            <a:ext cx="9601200" cy="4188936"/>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Is it appropriate to have parents complete SOC applications during Kindergarten roundup, then hold them until the SOC window opens, then process the applications?</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33"/>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Schools of Choice</a:t>
            </a:r>
            <a:endParaRPr/>
          </a:p>
        </p:txBody>
      </p:sp>
      <p:sp>
        <p:nvSpPr>
          <p:cNvPr id="333" name="Google Shape;333;p33"/>
          <p:cNvSpPr txBox="1">
            <a:spLocks noGrp="1"/>
          </p:cNvSpPr>
          <p:nvPr>
            <p:ph type="body" idx="1"/>
          </p:nvPr>
        </p:nvSpPr>
        <p:spPr>
          <a:xfrm>
            <a:off x="1371600" y="1727276"/>
            <a:ext cx="9601200" cy="4343717"/>
          </a:xfrm>
          <a:prstGeom prst="rect">
            <a:avLst/>
          </a:prstGeom>
          <a:noFill/>
          <a:ln>
            <a:noFill/>
          </a:ln>
        </p:spPr>
        <p:txBody>
          <a:bodyPr spcFirstLastPara="1" wrap="square" lIns="91425" tIns="45700" rIns="91425" bIns="45700" anchor="t" anchorCtr="0">
            <a:normAutofit/>
          </a:bodyPr>
          <a:lstStyle/>
          <a:p>
            <a:pPr marL="514350" lvl="0" indent="-514350" algn="l" rtl="0">
              <a:lnSpc>
                <a:spcPct val="120000"/>
              </a:lnSpc>
              <a:spcBef>
                <a:spcPts val="0"/>
              </a:spcBef>
              <a:spcAft>
                <a:spcPts val="0"/>
              </a:spcAft>
              <a:buSzPts val="2800"/>
              <a:buAutoNum type="arabicPeriod"/>
            </a:pPr>
            <a:r>
              <a:rPr lang="en-US" sz="2800"/>
              <a:t>Does the SOC acceptance letter need to be dated?</a:t>
            </a:r>
            <a:endParaRPr/>
          </a:p>
          <a:p>
            <a:pPr marL="514350" lvl="0" indent="-514350" algn="l" rtl="0">
              <a:lnSpc>
                <a:spcPct val="120000"/>
              </a:lnSpc>
              <a:spcBef>
                <a:spcPts val="750"/>
              </a:spcBef>
              <a:spcAft>
                <a:spcPts val="0"/>
              </a:spcAft>
              <a:buSzPts val="2800"/>
              <a:buAutoNum type="arabicPeriod"/>
            </a:pPr>
            <a:r>
              <a:rPr lang="en-US" sz="2800"/>
              <a:t>If a SOC student is denied for disciplinary reasons, how long should that application and denial letter be retained?</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38"/>
        <p:cNvGrpSpPr/>
        <p:nvPr/>
      </p:nvGrpSpPr>
      <p:grpSpPr>
        <a:xfrm>
          <a:off x="0" y="0"/>
          <a:ext cx="0" cy="0"/>
          <a:chOff x="0" y="0"/>
          <a:chExt cx="0" cy="0"/>
        </a:xfrm>
      </p:grpSpPr>
      <p:sp>
        <p:nvSpPr>
          <p:cNvPr id="339" name="Google Shape;339;p34"/>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Teacher Endorsement</a:t>
            </a:r>
            <a:endParaRPr/>
          </a:p>
        </p:txBody>
      </p:sp>
      <p:sp>
        <p:nvSpPr>
          <p:cNvPr id="340" name="Google Shape;340;p34"/>
          <p:cNvSpPr txBox="1">
            <a:spLocks noGrp="1"/>
          </p:cNvSpPr>
          <p:nvPr>
            <p:ph type="body" idx="1"/>
          </p:nvPr>
        </p:nvSpPr>
        <p:spPr>
          <a:xfrm>
            <a:off x="1371600" y="1822526"/>
            <a:ext cx="9601200" cy="4236561"/>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The ZG endorsement (K-8 all subjects self-contained)allows teachers with that certification  to teach departmentalized courses in self-contained classrooms for grades K-8. Do you see this changing in the foreseeable future? It would affect our middle school staffing, and we’ll need lead time to find new staff.</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345"/>
        <p:cNvGrpSpPr/>
        <p:nvPr/>
      </p:nvGrpSpPr>
      <p:grpSpPr>
        <a:xfrm>
          <a:off x="0" y="0"/>
          <a:ext cx="0" cy="0"/>
          <a:chOff x="0" y="0"/>
          <a:chExt cx="0" cy="0"/>
        </a:xfrm>
      </p:grpSpPr>
      <p:sp>
        <p:nvSpPr>
          <p:cNvPr id="346" name="Google Shape;346;p35"/>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Sub Teachers</a:t>
            </a:r>
            <a:endParaRPr/>
          </a:p>
        </p:txBody>
      </p:sp>
      <p:sp>
        <p:nvSpPr>
          <p:cNvPr id="347" name="Google Shape;347;p35"/>
          <p:cNvSpPr txBox="1">
            <a:spLocks noGrp="1"/>
          </p:cNvSpPr>
          <p:nvPr>
            <p:ph type="body" idx="1"/>
          </p:nvPr>
        </p:nvSpPr>
        <p:spPr>
          <a:xfrm>
            <a:off x="1371600" y="2307464"/>
            <a:ext cx="9601200" cy="3751623"/>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Do all substitute teachers need to be reported in REP?</a:t>
            </a:r>
            <a:endParaRPr/>
          </a:p>
          <a:p>
            <a:pPr marL="0" lvl="0" indent="0" algn="l" rtl="0">
              <a:lnSpc>
                <a:spcPct val="120000"/>
              </a:lnSpc>
              <a:spcBef>
                <a:spcPts val="750"/>
              </a:spcBef>
              <a:spcAft>
                <a:spcPts val="0"/>
              </a:spcAft>
              <a:buSzPts val="2800"/>
              <a:buNone/>
            </a:pPr>
            <a:r>
              <a:rPr lang="en-US" sz="2800"/>
              <a:t>~A sub from a sub company is in the building for ½ day...should they be reported?</a:t>
            </a:r>
            <a:endParaRPr/>
          </a:p>
          <a:p>
            <a:pPr marL="0" lvl="0" indent="0" algn="l" rtl="0">
              <a:lnSpc>
                <a:spcPct val="120000"/>
              </a:lnSpc>
              <a:spcBef>
                <a:spcPts val="750"/>
              </a:spcBef>
              <a:spcAft>
                <a:spcPts val="0"/>
              </a:spcAft>
              <a:buSzPts val="2800"/>
              <a:buNone/>
            </a:pPr>
            <a:r>
              <a:rPr lang="en-US" sz="2800"/>
              <a:t>~Is there a threshold for number of hours/days?</a:t>
            </a:r>
            <a:endParaRPr/>
          </a:p>
          <a:p>
            <a:pPr marL="0" lvl="0" indent="0" algn="l" rtl="0">
              <a:lnSpc>
                <a:spcPct val="120000"/>
              </a:lnSpc>
              <a:spcBef>
                <a:spcPts val="750"/>
              </a:spcBef>
              <a:spcAft>
                <a:spcPts val="0"/>
              </a:spcAft>
              <a:buSzPts val="2800"/>
              <a:buNone/>
            </a:pPr>
            <a:endParaRPr sz="28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52"/>
        <p:cNvGrpSpPr/>
        <p:nvPr/>
      </p:nvGrpSpPr>
      <p:grpSpPr>
        <a:xfrm>
          <a:off x="0" y="0"/>
          <a:ext cx="0" cy="0"/>
          <a:chOff x="0" y="0"/>
          <a:chExt cx="0" cy="0"/>
        </a:xfrm>
      </p:grpSpPr>
      <p:sp>
        <p:nvSpPr>
          <p:cNvPr id="353" name="Google Shape;353;p36"/>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Sub Teacher Permit</a:t>
            </a:r>
            <a:endParaRPr/>
          </a:p>
        </p:txBody>
      </p:sp>
      <p:sp>
        <p:nvSpPr>
          <p:cNvPr id="354" name="Google Shape;354;p36"/>
          <p:cNvSpPr txBox="1">
            <a:spLocks noGrp="1"/>
          </p:cNvSpPr>
          <p:nvPr>
            <p:ph type="body" idx="1"/>
          </p:nvPr>
        </p:nvSpPr>
        <p:spPr>
          <a:xfrm>
            <a:off x="1371600" y="2307464"/>
            <a:ext cx="9601200" cy="3751623"/>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Sub permit for Special Ed parapro...</a:t>
            </a:r>
            <a:endParaRPr/>
          </a:p>
          <a:p>
            <a:pPr marL="0" lvl="0" indent="0" algn="l" rtl="0">
              <a:lnSpc>
                <a:spcPct val="120000"/>
              </a:lnSpc>
              <a:spcBef>
                <a:spcPts val="750"/>
              </a:spcBef>
              <a:spcAft>
                <a:spcPts val="0"/>
              </a:spcAft>
              <a:buSzPts val="2800"/>
              <a:buNone/>
            </a:pPr>
            <a:endParaRPr sz="2800"/>
          </a:p>
          <a:p>
            <a:pPr marL="0" lvl="0" indent="0" algn="l" rtl="0">
              <a:lnSpc>
                <a:spcPct val="120000"/>
              </a:lnSpc>
              <a:spcBef>
                <a:spcPts val="750"/>
              </a:spcBef>
              <a:spcAft>
                <a:spcPts val="0"/>
              </a:spcAft>
              <a:buSzPts val="2800"/>
              <a:buNone/>
            </a:pPr>
            <a:r>
              <a:rPr lang="en-US" sz="2800"/>
              <a:t>Can a Parapro working in Juvenile Justice get a sub permit to be TOR?</a:t>
            </a:r>
            <a:endParaRPr/>
          </a:p>
          <a:p>
            <a:pPr marL="0" lvl="0" indent="0" algn="l" rtl="0">
              <a:lnSpc>
                <a:spcPct val="120000"/>
              </a:lnSpc>
              <a:spcBef>
                <a:spcPts val="750"/>
              </a:spcBef>
              <a:spcAft>
                <a:spcPts val="0"/>
              </a:spcAft>
              <a:buSzPts val="2800"/>
              <a:buNone/>
            </a:pPr>
            <a:endParaRPr sz="28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359"/>
        <p:cNvGrpSpPr/>
        <p:nvPr/>
      </p:nvGrpSpPr>
      <p:grpSpPr>
        <a:xfrm>
          <a:off x="0" y="0"/>
          <a:ext cx="0" cy="0"/>
          <a:chOff x="0" y="0"/>
          <a:chExt cx="0" cy="0"/>
        </a:xfrm>
      </p:grpSpPr>
      <p:sp>
        <p:nvSpPr>
          <p:cNvPr id="360" name="Google Shape;360;p37"/>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Sub Teacher Permit</a:t>
            </a:r>
            <a:endParaRPr/>
          </a:p>
        </p:txBody>
      </p:sp>
      <p:sp>
        <p:nvSpPr>
          <p:cNvPr id="361" name="Google Shape;361;p37"/>
          <p:cNvSpPr txBox="1">
            <a:spLocks noGrp="1"/>
          </p:cNvSpPr>
          <p:nvPr>
            <p:ph type="body" idx="1"/>
          </p:nvPr>
        </p:nvSpPr>
        <p:spPr>
          <a:xfrm>
            <a:off x="1371600" y="2307464"/>
            <a:ext cx="9601200" cy="3751623"/>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How do I get a sub permit for a summer teacher since sub permits expire 6/30 ?</a:t>
            </a:r>
            <a:endParaRPr/>
          </a:p>
          <a:p>
            <a:pPr marL="0" lvl="0" indent="0" algn="l" rtl="0">
              <a:lnSpc>
                <a:spcPct val="120000"/>
              </a:lnSpc>
              <a:spcBef>
                <a:spcPts val="750"/>
              </a:spcBef>
              <a:spcAft>
                <a:spcPts val="0"/>
              </a:spcAft>
              <a:buSzPts val="2800"/>
              <a:buNone/>
            </a:pPr>
            <a:endParaRPr sz="28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366"/>
        <p:cNvGrpSpPr/>
        <p:nvPr/>
      </p:nvGrpSpPr>
      <p:grpSpPr>
        <a:xfrm>
          <a:off x="0" y="0"/>
          <a:ext cx="0" cy="0"/>
          <a:chOff x="0" y="0"/>
          <a:chExt cx="0" cy="0"/>
        </a:xfrm>
      </p:grpSpPr>
      <p:sp>
        <p:nvSpPr>
          <p:cNvPr id="367" name="Google Shape;367;p38"/>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Residency</a:t>
            </a:r>
            <a:endParaRPr/>
          </a:p>
        </p:txBody>
      </p:sp>
      <p:sp>
        <p:nvSpPr>
          <p:cNvPr id="368" name="Google Shape;368;p38"/>
          <p:cNvSpPr txBox="1">
            <a:spLocks noGrp="1"/>
          </p:cNvSpPr>
          <p:nvPr>
            <p:ph type="body" idx="1"/>
          </p:nvPr>
        </p:nvSpPr>
        <p:spPr>
          <a:xfrm>
            <a:off x="1371600" y="1393902"/>
            <a:ext cx="9601200" cy="4665185"/>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I understand that SOC students are yours once they are accepted and enrolled until they break enrollment, without the need for additional annual paperwork.</a:t>
            </a:r>
            <a:endParaRPr/>
          </a:p>
          <a:p>
            <a:pPr marL="0" lvl="0" indent="0" algn="l" rtl="0">
              <a:lnSpc>
                <a:spcPct val="120000"/>
              </a:lnSpc>
              <a:spcBef>
                <a:spcPts val="750"/>
              </a:spcBef>
              <a:spcAft>
                <a:spcPts val="0"/>
              </a:spcAft>
              <a:buSzPts val="2800"/>
              <a:buNone/>
            </a:pPr>
            <a:r>
              <a:rPr lang="en-US" sz="2800"/>
              <a:t>Does this also apply to children of employees, or  section 106 release students?</a:t>
            </a:r>
            <a:endParaRPr/>
          </a:p>
          <a:p>
            <a:pPr marL="0" lvl="0" indent="0" algn="l" rtl="0">
              <a:lnSpc>
                <a:spcPct val="120000"/>
              </a:lnSpc>
              <a:spcBef>
                <a:spcPts val="750"/>
              </a:spcBef>
              <a:spcAft>
                <a:spcPts val="0"/>
              </a:spcAft>
              <a:buSzPts val="2800"/>
              <a:buNone/>
            </a:pPr>
            <a:r>
              <a:rPr lang="en-US" sz="2800"/>
              <a:t>Which categories of non-resident students need annual permission, versus one-and-done?</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373"/>
        <p:cNvGrpSpPr/>
        <p:nvPr/>
      </p:nvGrpSpPr>
      <p:grpSpPr>
        <a:xfrm>
          <a:off x="0" y="0"/>
          <a:ext cx="0" cy="0"/>
          <a:chOff x="0" y="0"/>
          <a:chExt cx="0" cy="0"/>
        </a:xfrm>
      </p:grpSpPr>
      <p:sp>
        <p:nvSpPr>
          <p:cNvPr id="374" name="Google Shape;374;p39"/>
          <p:cNvSpPr txBox="1">
            <a:spLocks noGrp="1"/>
          </p:cNvSpPr>
          <p:nvPr>
            <p:ph type="title"/>
          </p:nvPr>
        </p:nvSpPr>
        <p:spPr>
          <a:xfrm>
            <a:off x="1147872"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Juvenile Justice Facilities</a:t>
            </a:r>
            <a:endParaRPr/>
          </a:p>
        </p:txBody>
      </p:sp>
      <p:sp>
        <p:nvSpPr>
          <p:cNvPr id="375" name="Google Shape;375;p39"/>
          <p:cNvSpPr txBox="1">
            <a:spLocks noGrp="1"/>
          </p:cNvSpPr>
          <p:nvPr>
            <p:ph type="body" idx="1"/>
          </p:nvPr>
        </p:nvSpPr>
        <p:spPr>
          <a:xfrm>
            <a:off x="1371600" y="1393902"/>
            <a:ext cx="9601200" cy="4665185"/>
          </a:xfrm>
          <a:prstGeom prst="rect">
            <a:avLst/>
          </a:prstGeom>
          <a:noFill/>
          <a:ln>
            <a:noFill/>
          </a:ln>
        </p:spPr>
        <p:txBody>
          <a:bodyPr spcFirstLastPara="1" wrap="square" lIns="91425" tIns="45700" rIns="91425" bIns="45700" anchor="t" anchorCtr="0">
            <a:normAutofit fontScale="85000" lnSpcReduction="20000"/>
          </a:bodyPr>
          <a:lstStyle/>
          <a:p>
            <a:pPr marL="0" lvl="0" indent="0" algn="l" rtl="0">
              <a:lnSpc>
                <a:spcPct val="120000"/>
              </a:lnSpc>
              <a:spcBef>
                <a:spcPts val="0"/>
              </a:spcBef>
              <a:spcAft>
                <a:spcPts val="0"/>
              </a:spcAft>
              <a:buSzPct val="100000"/>
              <a:buNone/>
            </a:pPr>
            <a:r>
              <a:rPr lang="en-US" sz="2800"/>
              <a:t>Is it mandatory that courses/attendance for a juvenile justice center be in the SIS or is manual tracking acceptable?</a:t>
            </a:r>
            <a:endParaRPr/>
          </a:p>
          <a:p>
            <a:pPr marL="171450" lvl="0" indent="-171450" algn="l" rtl="0">
              <a:lnSpc>
                <a:spcPct val="120000"/>
              </a:lnSpc>
              <a:spcBef>
                <a:spcPts val="750"/>
              </a:spcBef>
              <a:spcAft>
                <a:spcPts val="0"/>
              </a:spcAft>
              <a:buSzPct val="100000"/>
              <a:buChar char="•"/>
            </a:pPr>
            <a:r>
              <a:rPr lang="en-US" sz="2800"/>
              <a:t>The district is contracted to provide education.  It is not feasible for each student’s schedule to be in our SIS as most are short term with constant movement.</a:t>
            </a:r>
            <a:endParaRPr/>
          </a:p>
          <a:p>
            <a:pPr marL="171450" lvl="0" indent="-171450" algn="l" rtl="0">
              <a:lnSpc>
                <a:spcPct val="120000"/>
              </a:lnSpc>
              <a:spcBef>
                <a:spcPts val="750"/>
              </a:spcBef>
              <a:spcAft>
                <a:spcPts val="0"/>
              </a:spcAft>
              <a:buSzPct val="100000"/>
              <a:buChar char="•"/>
            </a:pPr>
            <a:r>
              <a:rPr lang="en-US" sz="2800"/>
              <a:t>Attendance is taken each period manually, teacher signs. Their home school is contacted for appropriate class placement.  A spreadsheet is maintained including adjustments based on county staff placements related to behavior.  Completed courses are in our SIS becoming part of their permanent record.</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381" name="Google Shape;381;p40"/>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Days &amp; Hours</a:t>
            </a:r>
            <a:endParaRPr/>
          </a:p>
        </p:txBody>
      </p:sp>
      <p:sp>
        <p:nvSpPr>
          <p:cNvPr id="382" name="Google Shape;382;p40"/>
          <p:cNvSpPr txBox="1">
            <a:spLocks noGrp="1"/>
          </p:cNvSpPr>
          <p:nvPr>
            <p:ph type="body" idx="1"/>
          </p:nvPr>
        </p:nvSpPr>
        <p:spPr>
          <a:xfrm>
            <a:off x="1371600" y="2013026"/>
            <a:ext cx="9601200" cy="4046061"/>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Passing time to/from the bus during the school day. Not at the beginning or end of day but to a TECH center program during the day. Is that passing time allowed to be counted?</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387"/>
        <p:cNvGrpSpPr/>
        <p:nvPr/>
      </p:nvGrpSpPr>
      <p:grpSpPr>
        <a:xfrm>
          <a:off x="0" y="0"/>
          <a:ext cx="0" cy="0"/>
          <a:chOff x="0" y="0"/>
          <a:chExt cx="0" cy="0"/>
        </a:xfrm>
      </p:grpSpPr>
      <p:sp>
        <p:nvSpPr>
          <p:cNvPr id="388" name="Google Shape;388;p41"/>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Days &amp; Hours</a:t>
            </a:r>
            <a:endParaRPr/>
          </a:p>
        </p:txBody>
      </p:sp>
      <p:sp>
        <p:nvSpPr>
          <p:cNvPr id="389" name="Google Shape;389;p41"/>
          <p:cNvSpPr txBox="1">
            <a:spLocks noGrp="1"/>
          </p:cNvSpPr>
          <p:nvPr>
            <p:ph type="body" idx="1"/>
          </p:nvPr>
        </p:nvSpPr>
        <p:spPr>
          <a:xfrm>
            <a:off x="1371600" y="2022037"/>
            <a:ext cx="9601200" cy="4037050"/>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PAM Page 71 says that the DS-4168 District must certify by July 15 unless arranged with ISD for later date. Does the system lock out district users after 7/15 so they are unable to input and certify after that date?</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394"/>
        <p:cNvGrpSpPr/>
        <p:nvPr/>
      </p:nvGrpSpPr>
      <p:grpSpPr>
        <a:xfrm>
          <a:off x="0" y="0"/>
          <a:ext cx="0" cy="0"/>
          <a:chOff x="0" y="0"/>
          <a:chExt cx="0" cy="0"/>
        </a:xfrm>
      </p:grpSpPr>
      <p:sp>
        <p:nvSpPr>
          <p:cNvPr id="395" name="Google Shape;395;p42"/>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Days &amp; Hours</a:t>
            </a:r>
            <a:endParaRPr/>
          </a:p>
        </p:txBody>
      </p:sp>
      <p:sp>
        <p:nvSpPr>
          <p:cNvPr id="396" name="Google Shape;396;p42"/>
          <p:cNvSpPr txBox="1">
            <a:spLocks noGrp="1"/>
          </p:cNvSpPr>
          <p:nvPr>
            <p:ph type="body" idx="1"/>
          </p:nvPr>
        </p:nvSpPr>
        <p:spPr>
          <a:xfrm>
            <a:off x="1371600" y="2166199"/>
            <a:ext cx="9601200" cy="3892888"/>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I have a district that has 175 days on their calendar. When asked, they said they are assuming 6 forgiven days, so will have 181.</a:t>
            </a:r>
            <a:endParaRPr/>
          </a:p>
          <a:p>
            <a:pPr marL="0" lvl="0" indent="0" algn="l" rtl="0">
              <a:lnSpc>
                <a:spcPct val="120000"/>
              </a:lnSpc>
              <a:spcBef>
                <a:spcPts val="750"/>
              </a:spcBef>
              <a:spcAft>
                <a:spcPts val="0"/>
              </a:spcAft>
              <a:buSzPts val="2800"/>
              <a:buNone/>
            </a:pPr>
            <a:r>
              <a:rPr lang="en-US" sz="2800"/>
              <a:t>Is this an appropriate way to report the District’s calendar?</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401"/>
        <p:cNvGrpSpPr/>
        <p:nvPr/>
      </p:nvGrpSpPr>
      <p:grpSpPr>
        <a:xfrm>
          <a:off x="0" y="0"/>
          <a:ext cx="0" cy="0"/>
          <a:chOff x="0" y="0"/>
          <a:chExt cx="0" cy="0"/>
        </a:xfrm>
      </p:grpSpPr>
      <p:sp>
        <p:nvSpPr>
          <p:cNvPr id="402" name="Google Shape;402;p43"/>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Attendance</a:t>
            </a:r>
            <a:endParaRPr/>
          </a:p>
        </p:txBody>
      </p:sp>
      <p:sp>
        <p:nvSpPr>
          <p:cNvPr id="403" name="Google Shape;403;p43"/>
          <p:cNvSpPr txBox="1">
            <a:spLocks noGrp="1"/>
          </p:cNvSpPr>
          <p:nvPr>
            <p:ph type="body" idx="1"/>
          </p:nvPr>
        </p:nvSpPr>
        <p:spPr>
          <a:xfrm>
            <a:off x="1371600" y="2166199"/>
            <a:ext cx="9601200" cy="3892888"/>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In a center-based Special Education center, what is an appropriate length of time for marking a student tardy versus absent (how long can a student be tardy before they become absent)?</a:t>
            </a:r>
            <a:endParaRPr/>
          </a:p>
          <a:p>
            <a:pPr marL="0" lvl="0" indent="0" algn="l" rtl="0">
              <a:lnSpc>
                <a:spcPct val="120000"/>
              </a:lnSpc>
              <a:spcBef>
                <a:spcPts val="750"/>
              </a:spcBef>
              <a:spcAft>
                <a:spcPts val="0"/>
              </a:spcAft>
              <a:buSzPts val="2400"/>
              <a:buNone/>
            </a:pP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408"/>
        <p:cNvGrpSpPr/>
        <p:nvPr/>
      </p:nvGrpSpPr>
      <p:grpSpPr>
        <a:xfrm>
          <a:off x="0" y="0"/>
          <a:ext cx="0" cy="0"/>
          <a:chOff x="0" y="0"/>
          <a:chExt cx="0" cy="0"/>
        </a:xfrm>
      </p:grpSpPr>
      <p:sp>
        <p:nvSpPr>
          <p:cNvPr id="409" name="Google Shape;409;p44"/>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Homeless Students</a:t>
            </a:r>
            <a:endParaRPr/>
          </a:p>
        </p:txBody>
      </p:sp>
      <p:sp>
        <p:nvSpPr>
          <p:cNvPr id="410" name="Google Shape;410;p44"/>
          <p:cNvSpPr txBox="1">
            <a:spLocks noGrp="1"/>
          </p:cNvSpPr>
          <p:nvPr>
            <p:ph type="body" idx="1"/>
          </p:nvPr>
        </p:nvSpPr>
        <p:spPr>
          <a:xfrm>
            <a:off x="1371600" y="2104415"/>
            <a:ext cx="9601200" cy="3954672"/>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If a student is marked homeless in August, but is then deemed to have suitable housing in January, when should we remove the homeless component?</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415"/>
        <p:cNvGrpSpPr/>
        <p:nvPr/>
      </p:nvGrpSpPr>
      <p:grpSpPr>
        <a:xfrm>
          <a:off x="0" y="0"/>
          <a:ext cx="0" cy="0"/>
          <a:chOff x="0" y="0"/>
          <a:chExt cx="0" cy="0"/>
        </a:xfrm>
      </p:grpSpPr>
      <p:sp>
        <p:nvSpPr>
          <p:cNvPr id="416" name="Google Shape;416;p45"/>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Virtual Learning</a:t>
            </a:r>
            <a:endParaRPr/>
          </a:p>
        </p:txBody>
      </p:sp>
      <p:sp>
        <p:nvSpPr>
          <p:cNvPr id="417" name="Google Shape;417;p45"/>
          <p:cNvSpPr txBox="1">
            <a:spLocks noGrp="1"/>
          </p:cNvSpPr>
          <p:nvPr>
            <p:ph type="body" idx="1"/>
          </p:nvPr>
        </p:nvSpPr>
        <p:spPr>
          <a:xfrm>
            <a:off x="1371600" y="1836685"/>
            <a:ext cx="9601200" cy="4222402"/>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Parental consent can be 1 time (as opposed to annual) as I understand it.</a:t>
            </a:r>
            <a:endParaRPr/>
          </a:p>
          <a:p>
            <a:pPr marL="171450" lvl="0" indent="-177800" algn="l" rtl="0">
              <a:lnSpc>
                <a:spcPct val="120000"/>
              </a:lnSpc>
              <a:spcBef>
                <a:spcPts val="750"/>
              </a:spcBef>
              <a:spcAft>
                <a:spcPts val="0"/>
              </a:spcAft>
              <a:buSzPts val="2800"/>
              <a:buChar char="•"/>
            </a:pPr>
            <a:r>
              <a:rPr lang="en-US" sz="2800"/>
              <a:t>Would that consent survive the student moving into a new building within the District?</a:t>
            </a:r>
            <a:endParaRPr/>
          </a:p>
          <a:p>
            <a:pPr marL="171450" lvl="0" indent="-177800" algn="l" rtl="0">
              <a:lnSpc>
                <a:spcPct val="120000"/>
              </a:lnSpc>
              <a:spcBef>
                <a:spcPts val="750"/>
              </a:spcBef>
              <a:spcAft>
                <a:spcPts val="0"/>
              </a:spcAft>
              <a:buSzPts val="2800"/>
              <a:buChar char="•"/>
            </a:pPr>
            <a:r>
              <a:rPr lang="en-US" sz="2800"/>
              <a:t>Would it survive a student changing districts if it’s included in the CA-60?</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422"/>
        <p:cNvGrpSpPr/>
        <p:nvPr/>
      </p:nvGrpSpPr>
      <p:grpSpPr>
        <a:xfrm>
          <a:off x="0" y="0"/>
          <a:ext cx="0" cy="0"/>
          <a:chOff x="0" y="0"/>
          <a:chExt cx="0" cy="0"/>
        </a:xfrm>
      </p:grpSpPr>
      <p:sp>
        <p:nvSpPr>
          <p:cNvPr id="423" name="Google Shape;423;p46"/>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Virtual Learning</a:t>
            </a:r>
            <a:endParaRPr/>
          </a:p>
        </p:txBody>
      </p:sp>
      <p:sp>
        <p:nvSpPr>
          <p:cNvPr id="424" name="Google Shape;424;p46"/>
          <p:cNvSpPr txBox="1">
            <a:spLocks noGrp="1"/>
          </p:cNvSpPr>
          <p:nvPr>
            <p:ph type="body" idx="1"/>
          </p:nvPr>
        </p:nvSpPr>
        <p:spPr>
          <a:xfrm>
            <a:off x="1371600" y="2495712"/>
            <a:ext cx="9601200" cy="3563375"/>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How many virtual courses can a virtual student have on their schedule that they are currently working on?</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429"/>
        <p:cNvGrpSpPr/>
        <p:nvPr/>
      </p:nvGrpSpPr>
      <p:grpSpPr>
        <a:xfrm>
          <a:off x="0" y="0"/>
          <a:ext cx="0" cy="0"/>
          <a:chOff x="0" y="0"/>
          <a:chExt cx="0" cy="0"/>
        </a:xfrm>
      </p:grpSpPr>
      <p:sp>
        <p:nvSpPr>
          <p:cNvPr id="430" name="Google Shape;430;p47"/>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Virtual Learning</a:t>
            </a:r>
            <a:endParaRPr/>
          </a:p>
        </p:txBody>
      </p:sp>
      <p:sp>
        <p:nvSpPr>
          <p:cNvPr id="431" name="Google Shape;431;p47"/>
          <p:cNvSpPr txBox="1">
            <a:spLocks noGrp="1"/>
          </p:cNvSpPr>
          <p:nvPr>
            <p:ph type="body" idx="1"/>
          </p:nvPr>
        </p:nvSpPr>
        <p:spPr>
          <a:xfrm>
            <a:off x="1371600" y="2495712"/>
            <a:ext cx="9601200" cy="3563375"/>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Can we use an Edustaff employee to sub for a mentor if they are out ill?</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436"/>
        <p:cNvGrpSpPr/>
        <p:nvPr/>
      </p:nvGrpSpPr>
      <p:grpSpPr>
        <a:xfrm>
          <a:off x="0" y="0"/>
          <a:ext cx="0" cy="0"/>
          <a:chOff x="0" y="0"/>
          <a:chExt cx="0" cy="0"/>
        </a:xfrm>
      </p:grpSpPr>
      <p:sp>
        <p:nvSpPr>
          <p:cNvPr id="437" name="Google Shape;437;p48"/>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Virtual Learning</a:t>
            </a:r>
            <a:endParaRPr/>
          </a:p>
        </p:txBody>
      </p:sp>
      <p:sp>
        <p:nvSpPr>
          <p:cNvPr id="438" name="Google Shape;438;p48"/>
          <p:cNvSpPr txBox="1">
            <a:spLocks noGrp="1"/>
          </p:cNvSpPr>
          <p:nvPr>
            <p:ph type="body" idx="1"/>
          </p:nvPr>
        </p:nvSpPr>
        <p:spPr>
          <a:xfrm>
            <a:off x="1371600" y="1393902"/>
            <a:ext cx="9601200" cy="4665185"/>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A District is starting a 100% virtual option at the high school.  Traditional students at that school attend 6 periods (5 classes and a homeroom).</a:t>
            </a:r>
            <a:endParaRPr/>
          </a:p>
          <a:p>
            <a:pPr marL="0" lvl="0" indent="0" algn="l" rtl="0">
              <a:lnSpc>
                <a:spcPct val="120000"/>
              </a:lnSpc>
              <a:spcBef>
                <a:spcPts val="750"/>
              </a:spcBef>
              <a:spcAft>
                <a:spcPts val="0"/>
              </a:spcAft>
              <a:buSzPts val="2800"/>
              <a:buNone/>
            </a:pPr>
            <a:r>
              <a:rPr lang="en-US" sz="2800"/>
              <a:t>Do the virtual students at this school ALSO need 6 classes, or is the 1,098 hours the only relevant measurement? </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443"/>
        <p:cNvGrpSpPr/>
        <p:nvPr/>
      </p:nvGrpSpPr>
      <p:grpSpPr>
        <a:xfrm>
          <a:off x="0" y="0"/>
          <a:ext cx="0" cy="0"/>
          <a:chOff x="0" y="0"/>
          <a:chExt cx="0" cy="0"/>
        </a:xfrm>
      </p:grpSpPr>
      <p:sp>
        <p:nvSpPr>
          <p:cNvPr id="444" name="Google Shape;444;p49"/>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Virtual Learning</a:t>
            </a:r>
            <a:endParaRPr/>
          </a:p>
        </p:txBody>
      </p:sp>
      <p:sp>
        <p:nvSpPr>
          <p:cNvPr id="445" name="Google Shape;445;p49"/>
          <p:cNvSpPr txBox="1">
            <a:spLocks noGrp="1"/>
          </p:cNvSpPr>
          <p:nvPr>
            <p:ph type="body" idx="1"/>
          </p:nvPr>
        </p:nvSpPr>
        <p:spPr>
          <a:xfrm>
            <a:off x="1371600" y="1393902"/>
            <a:ext cx="9601200" cy="4665185"/>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Our virtual program requires students to be physically in class for ½ of each school day.</a:t>
            </a:r>
            <a:endParaRPr/>
          </a:p>
          <a:p>
            <a:pPr marL="0" lvl="0" indent="0" algn="l" rtl="0">
              <a:lnSpc>
                <a:spcPct val="120000"/>
              </a:lnSpc>
              <a:spcBef>
                <a:spcPts val="750"/>
              </a:spcBef>
              <a:spcAft>
                <a:spcPts val="0"/>
              </a:spcAft>
              <a:buSzPts val="2800"/>
              <a:buNone/>
            </a:pPr>
            <a:r>
              <a:rPr lang="en-US" sz="2800"/>
              <a:t>What will we need to do in order to use attendance to satisfy participation requirements instead of 2-way interactions?</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450"/>
        <p:cNvGrpSpPr/>
        <p:nvPr/>
      </p:nvGrpSpPr>
      <p:grpSpPr>
        <a:xfrm>
          <a:off x="0" y="0"/>
          <a:ext cx="0" cy="0"/>
          <a:chOff x="0" y="0"/>
          <a:chExt cx="0" cy="0"/>
        </a:xfrm>
      </p:grpSpPr>
      <p:sp>
        <p:nvSpPr>
          <p:cNvPr id="451" name="Google Shape;451;p50"/>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Virtual Learning</a:t>
            </a:r>
            <a:endParaRPr/>
          </a:p>
        </p:txBody>
      </p:sp>
      <p:sp>
        <p:nvSpPr>
          <p:cNvPr id="452" name="Google Shape;452;p50"/>
          <p:cNvSpPr txBox="1">
            <a:spLocks noGrp="1"/>
          </p:cNvSpPr>
          <p:nvPr>
            <p:ph type="body" idx="1"/>
          </p:nvPr>
        </p:nvSpPr>
        <p:spPr>
          <a:xfrm>
            <a:off x="1371600" y="1393902"/>
            <a:ext cx="9601200" cy="4665185"/>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How many virtual classes does a student need to be taking before they need to be reported as virtual?</a:t>
            </a:r>
            <a:endParaRPr/>
          </a:p>
          <a:p>
            <a:pPr marL="0" lvl="0" indent="0" algn="l" rtl="0">
              <a:lnSpc>
                <a:spcPct val="120000"/>
              </a:lnSpc>
              <a:spcBef>
                <a:spcPts val="750"/>
              </a:spcBef>
              <a:spcAft>
                <a:spcPts val="0"/>
              </a:spcAft>
              <a:buSzPts val="2800"/>
              <a:buNone/>
            </a:pPr>
            <a:r>
              <a:rPr lang="en-US" sz="2800"/>
              <a:t>1 class?  Two? Half of their schedule?</a:t>
            </a:r>
            <a:endParaRPr/>
          </a:p>
          <a:p>
            <a:pPr marL="0" lvl="0" indent="0" algn="l" rtl="0">
              <a:lnSpc>
                <a:spcPct val="120000"/>
              </a:lnSpc>
              <a:spcBef>
                <a:spcPts val="750"/>
              </a:spcBef>
              <a:spcAft>
                <a:spcPts val="0"/>
              </a:spcAft>
              <a:buSzPts val="2800"/>
              <a:buNone/>
            </a:pPr>
            <a:r>
              <a:rPr lang="en-US" sz="2800"/>
              <a:t>If a student has all traditional non-virtual classes, but has a single virtual day during the year due to a snow day or professional development or spring testing (the new 15 days), does that student need to be reported as virtual?</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Google Shape;458;p51"/>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Virtual Learning</a:t>
            </a:r>
            <a:endParaRPr/>
          </a:p>
        </p:txBody>
      </p:sp>
      <p:sp>
        <p:nvSpPr>
          <p:cNvPr id="459" name="Google Shape;459;p51"/>
          <p:cNvSpPr txBox="1">
            <a:spLocks noGrp="1"/>
          </p:cNvSpPr>
          <p:nvPr>
            <p:ph type="body" idx="1"/>
          </p:nvPr>
        </p:nvSpPr>
        <p:spPr>
          <a:xfrm>
            <a:off x="1371600" y="2022037"/>
            <a:ext cx="9601200" cy="4037050"/>
          </a:xfrm>
          <a:prstGeom prst="rect">
            <a:avLst/>
          </a:prstGeom>
          <a:noFill/>
          <a:ln>
            <a:noFill/>
          </a:ln>
        </p:spPr>
        <p:txBody>
          <a:bodyPr spcFirstLastPara="1" wrap="square" lIns="91425" tIns="45700" rIns="91425" bIns="45700" anchor="t" anchorCtr="0">
            <a:normAutofit fontScale="92500"/>
          </a:bodyPr>
          <a:lstStyle/>
          <a:p>
            <a:pPr marL="0" lvl="0" indent="0" algn="l" rtl="0">
              <a:lnSpc>
                <a:spcPct val="120000"/>
              </a:lnSpc>
              <a:spcBef>
                <a:spcPts val="0"/>
              </a:spcBef>
              <a:spcAft>
                <a:spcPts val="0"/>
              </a:spcAft>
              <a:buSzPct val="100000"/>
              <a:buNone/>
            </a:pPr>
            <a:r>
              <a:rPr lang="en-US" sz="2800"/>
              <a:t>We have students that do well in virtual courses, but don't always work on all courses weekly and/or don't respond to their virtual mentor consistently. Being that actual attendance isn't taken for virtual school, so they aren't technically "unexcused" do they have 10 or 30 days, post count day, to submit an assignment for each course?</a:t>
            </a:r>
            <a:endParaRPr/>
          </a:p>
          <a:p>
            <a:pPr marL="0" lvl="0" indent="0" algn="l" rtl="0">
              <a:lnSpc>
                <a:spcPct val="120000"/>
              </a:lnSpc>
              <a:spcBef>
                <a:spcPts val="750"/>
              </a:spcBef>
              <a:spcAft>
                <a:spcPts val="0"/>
              </a:spcAft>
              <a:buSzPct val="100000"/>
              <a:buNone/>
            </a:pPr>
            <a:r>
              <a:rPr lang="en-US" sz="2800"/>
              <a:t>Or should mentors have 10 days, instead of 1 week, to make contact with these students?</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464"/>
        <p:cNvGrpSpPr/>
        <p:nvPr/>
      </p:nvGrpSpPr>
      <p:grpSpPr>
        <a:xfrm>
          <a:off x="0" y="0"/>
          <a:ext cx="0" cy="0"/>
          <a:chOff x="0" y="0"/>
          <a:chExt cx="0" cy="0"/>
        </a:xfrm>
      </p:grpSpPr>
      <p:sp>
        <p:nvSpPr>
          <p:cNvPr id="465" name="Google Shape;465;p52"/>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Work Based Learning</a:t>
            </a:r>
            <a:endParaRPr/>
          </a:p>
        </p:txBody>
      </p:sp>
      <p:sp>
        <p:nvSpPr>
          <p:cNvPr id="466" name="Google Shape;466;p52"/>
          <p:cNvSpPr txBox="1">
            <a:spLocks noGrp="1"/>
          </p:cNvSpPr>
          <p:nvPr>
            <p:ph type="body" idx="1"/>
          </p:nvPr>
        </p:nvSpPr>
        <p:spPr>
          <a:xfrm>
            <a:off x="1371600" y="1393902"/>
            <a:ext cx="9601200" cy="4665185"/>
          </a:xfrm>
          <a:prstGeom prst="rect">
            <a:avLst/>
          </a:prstGeom>
          <a:noFill/>
          <a:ln>
            <a:noFill/>
          </a:ln>
        </p:spPr>
        <p:txBody>
          <a:bodyPr spcFirstLastPara="1" wrap="square" lIns="91425" tIns="45700" rIns="91425" bIns="45700" anchor="t" anchorCtr="0">
            <a:normAutofit fontScale="92500" lnSpcReduction="20000"/>
          </a:bodyPr>
          <a:lstStyle/>
          <a:p>
            <a:pPr marL="0" lvl="0" indent="0" algn="l" rtl="0">
              <a:lnSpc>
                <a:spcPct val="120000"/>
              </a:lnSpc>
              <a:spcBef>
                <a:spcPts val="0"/>
              </a:spcBef>
              <a:spcAft>
                <a:spcPts val="0"/>
              </a:spcAft>
              <a:buSzPct val="100000"/>
              <a:buNone/>
            </a:pPr>
            <a:r>
              <a:rPr lang="en-US" sz="2800"/>
              <a:t>For Work Based Learning The PAM states that ”The pupil attends the internship or work experience at least 4 hours per week for the same number of weeks as are necessary to earn credit in a traditional course”.  However, the MDE – Work Based Learning Companion Document states the requirement for unpaid work experience is 45 hours per specific training experience.  For example a student could have an unpaid work based learning experience set up for 3 hours per week to reach the 45 hours per semester, however the PAM states the student must work at least 4 hours.  Please clarify.</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471"/>
        <p:cNvGrpSpPr/>
        <p:nvPr/>
      </p:nvGrpSpPr>
      <p:grpSpPr>
        <a:xfrm>
          <a:off x="0" y="0"/>
          <a:ext cx="0" cy="0"/>
          <a:chOff x="0" y="0"/>
          <a:chExt cx="0" cy="0"/>
        </a:xfrm>
      </p:grpSpPr>
      <p:sp>
        <p:nvSpPr>
          <p:cNvPr id="472" name="Google Shape;472;p53"/>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GAD</a:t>
            </a:r>
            <a:endParaRPr/>
          </a:p>
        </p:txBody>
      </p:sp>
      <p:sp>
        <p:nvSpPr>
          <p:cNvPr id="473" name="Google Shape;473;p53"/>
          <p:cNvSpPr txBox="1">
            <a:spLocks noGrp="1"/>
          </p:cNvSpPr>
          <p:nvPr>
            <p:ph type="body" idx="1"/>
          </p:nvPr>
        </p:nvSpPr>
        <p:spPr>
          <a:xfrm>
            <a:off x="1371600" y="1486578"/>
            <a:ext cx="9601200" cy="4572509"/>
          </a:xfrm>
          <a:prstGeom prst="rect">
            <a:avLst/>
          </a:prstGeom>
          <a:noFill/>
          <a:ln>
            <a:noFill/>
          </a:ln>
        </p:spPr>
        <p:txBody>
          <a:bodyPr spcFirstLastPara="1" wrap="square" lIns="91425" tIns="45700" rIns="91425" bIns="45700" anchor="t" anchorCtr="0">
            <a:normAutofit lnSpcReduction="10000"/>
          </a:bodyPr>
          <a:lstStyle/>
          <a:p>
            <a:pPr marL="0" lvl="0" indent="0" algn="l" rtl="0">
              <a:lnSpc>
                <a:spcPct val="120000"/>
              </a:lnSpc>
              <a:spcBef>
                <a:spcPts val="0"/>
              </a:spcBef>
              <a:spcAft>
                <a:spcPts val="0"/>
              </a:spcAft>
              <a:buSzPts val="2800"/>
              <a:buNone/>
            </a:pPr>
            <a:r>
              <a:rPr lang="en-US" sz="2800"/>
              <a:t>If a student is graduating with a certificate of completion but will continue to the RESA/ISD for continued services, what is the proper exit code? Is it 08 or 20?</a:t>
            </a:r>
            <a:endParaRPr/>
          </a:p>
          <a:p>
            <a:pPr marL="0" lvl="0" indent="0" algn="l" rtl="0">
              <a:lnSpc>
                <a:spcPct val="120000"/>
              </a:lnSpc>
              <a:spcBef>
                <a:spcPts val="750"/>
              </a:spcBef>
              <a:spcAft>
                <a:spcPts val="0"/>
              </a:spcAft>
              <a:buSzPts val="2800"/>
              <a:buNone/>
            </a:pPr>
            <a:r>
              <a:rPr lang="en-US" sz="2800"/>
              <a:t>If you exit the student with a 20, can they be picked up by your RESA/ISD?</a:t>
            </a:r>
            <a:endParaRPr/>
          </a:p>
          <a:p>
            <a:pPr marL="0" lvl="0" indent="0" algn="l" rtl="0">
              <a:lnSpc>
                <a:spcPct val="120000"/>
              </a:lnSpc>
              <a:spcBef>
                <a:spcPts val="750"/>
              </a:spcBef>
              <a:spcAft>
                <a:spcPts val="0"/>
              </a:spcAft>
              <a:buSzPts val="2800"/>
              <a:buNone/>
            </a:pPr>
            <a:r>
              <a:rPr lang="en-US" sz="2800"/>
              <a:t>We are using 08 per our RESA but then the students count against our GAD – which is the proper exit code.</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478"/>
        <p:cNvGrpSpPr/>
        <p:nvPr/>
      </p:nvGrpSpPr>
      <p:grpSpPr>
        <a:xfrm>
          <a:off x="0" y="0"/>
          <a:ext cx="0" cy="0"/>
          <a:chOff x="0" y="0"/>
          <a:chExt cx="0" cy="0"/>
        </a:xfrm>
      </p:grpSpPr>
      <p:sp>
        <p:nvSpPr>
          <p:cNvPr id="479" name="Google Shape;479;p54"/>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Enrollment</a:t>
            </a:r>
            <a:endParaRPr/>
          </a:p>
        </p:txBody>
      </p:sp>
      <p:sp>
        <p:nvSpPr>
          <p:cNvPr id="480" name="Google Shape;480;p54"/>
          <p:cNvSpPr txBox="1">
            <a:spLocks noGrp="1"/>
          </p:cNvSpPr>
          <p:nvPr>
            <p:ph type="body" idx="1"/>
          </p:nvPr>
        </p:nvSpPr>
        <p:spPr>
          <a:xfrm>
            <a:off x="1371600" y="1486578"/>
            <a:ext cx="9601200" cy="4572509"/>
          </a:xfrm>
          <a:prstGeom prst="rect">
            <a:avLst/>
          </a:prstGeom>
          <a:noFill/>
          <a:ln>
            <a:noFill/>
          </a:ln>
        </p:spPr>
        <p:txBody>
          <a:bodyPr spcFirstLastPara="1" wrap="square" lIns="91425" tIns="45700" rIns="91425" bIns="45700" anchor="t" anchorCtr="0">
            <a:normAutofit lnSpcReduction="10000"/>
          </a:bodyPr>
          <a:lstStyle/>
          <a:p>
            <a:pPr marL="0" lvl="0" indent="0" algn="l" rtl="0">
              <a:lnSpc>
                <a:spcPct val="120000"/>
              </a:lnSpc>
              <a:spcBef>
                <a:spcPts val="0"/>
              </a:spcBef>
              <a:spcAft>
                <a:spcPts val="0"/>
              </a:spcAft>
              <a:buSzPts val="2800"/>
              <a:buNone/>
            </a:pPr>
            <a:r>
              <a:rPr lang="en-US" sz="2800"/>
              <a:t>Are we required on the home language survey to ONLY ask the two questions in the State Board of Education approved home language survey?</a:t>
            </a:r>
            <a:endParaRPr/>
          </a:p>
          <a:p>
            <a:pPr marL="514350" lvl="0" indent="-514350" algn="l" rtl="0">
              <a:lnSpc>
                <a:spcPct val="120000"/>
              </a:lnSpc>
              <a:spcBef>
                <a:spcPts val="750"/>
              </a:spcBef>
              <a:spcAft>
                <a:spcPts val="0"/>
              </a:spcAft>
              <a:buSzPts val="2800"/>
              <a:buAutoNum type="arabicPeriod"/>
            </a:pPr>
            <a:r>
              <a:rPr lang="en-US" sz="2800"/>
              <a:t>"Is your child's native tongue a language other that English?"</a:t>
            </a:r>
            <a:endParaRPr/>
          </a:p>
          <a:p>
            <a:pPr marL="514350" lvl="0" indent="-514350" algn="l" rtl="0">
              <a:lnSpc>
                <a:spcPct val="120000"/>
              </a:lnSpc>
              <a:spcBef>
                <a:spcPts val="750"/>
              </a:spcBef>
              <a:spcAft>
                <a:spcPts val="0"/>
              </a:spcAft>
              <a:buSzPts val="2800"/>
              <a:buAutoNum type="arabicPeriod"/>
            </a:pPr>
            <a:r>
              <a:rPr lang="en-US" sz="2800"/>
              <a:t>"Is the primary language used in your child's home or environment a language other than English?"</a:t>
            </a:r>
            <a:endParaRPr/>
          </a:p>
          <a:p>
            <a:pPr marL="342900" lvl="1" indent="0" algn="l" rtl="0">
              <a:lnSpc>
                <a:spcPct val="120000"/>
              </a:lnSpc>
              <a:spcBef>
                <a:spcPts val="375"/>
              </a:spcBef>
              <a:spcAft>
                <a:spcPts val="0"/>
              </a:spcAft>
              <a:buSzPts val="2800"/>
              <a:buNone/>
            </a:pPr>
            <a:r>
              <a:rPr lang="en-US" sz="2800"/>
              <a:t>Can we paraphrase these questions? Or must they be exactly this?</a:t>
            </a:r>
            <a:endParaRPr/>
          </a:p>
          <a:p>
            <a:pPr marL="514350" lvl="0" indent="-336550" algn="l" rtl="0">
              <a:lnSpc>
                <a:spcPct val="120000"/>
              </a:lnSpc>
              <a:spcBef>
                <a:spcPts val="750"/>
              </a:spcBef>
              <a:spcAft>
                <a:spcPts val="0"/>
              </a:spcAft>
              <a:buSzPts val="2800"/>
              <a:buNone/>
            </a:pPr>
            <a:endParaRPr sz="28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485"/>
        <p:cNvGrpSpPr/>
        <p:nvPr/>
      </p:nvGrpSpPr>
      <p:grpSpPr>
        <a:xfrm>
          <a:off x="0" y="0"/>
          <a:ext cx="0" cy="0"/>
          <a:chOff x="0" y="0"/>
          <a:chExt cx="0" cy="0"/>
        </a:xfrm>
      </p:grpSpPr>
      <p:sp>
        <p:nvSpPr>
          <p:cNvPr id="486" name="Google Shape;486;p55"/>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Enrollment</a:t>
            </a:r>
            <a:endParaRPr/>
          </a:p>
        </p:txBody>
      </p:sp>
      <p:sp>
        <p:nvSpPr>
          <p:cNvPr id="487" name="Google Shape;487;p55"/>
          <p:cNvSpPr txBox="1">
            <a:spLocks noGrp="1"/>
          </p:cNvSpPr>
          <p:nvPr>
            <p:ph type="body" idx="1"/>
          </p:nvPr>
        </p:nvSpPr>
        <p:spPr>
          <a:xfrm>
            <a:off x="1371600" y="1486578"/>
            <a:ext cx="9601200" cy="4572509"/>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Is there anywhere that gives instruction on CA-60 Best Practices?</a:t>
            </a:r>
            <a:endParaRPr/>
          </a:p>
          <a:p>
            <a:pPr marL="0" lvl="0" indent="0" algn="l" rtl="0">
              <a:lnSpc>
                <a:spcPct val="120000"/>
              </a:lnSpc>
              <a:spcBef>
                <a:spcPts val="750"/>
              </a:spcBef>
              <a:spcAft>
                <a:spcPts val="0"/>
              </a:spcAft>
              <a:buSzPts val="2800"/>
              <a:buNone/>
            </a:pPr>
            <a:r>
              <a:rPr lang="en-US" sz="2800"/>
              <a:t>How do you mark that identity was verified?</a:t>
            </a:r>
            <a:endParaRPr/>
          </a:p>
          <a:p>
            <a:pPr marL="0" lvl="0" indent="0" algn="l" rtl="0">
              <a:lnSpc>
                <a:spcPct val="120000"/>
              </a:lnSpc>
              <a:spcBef>
                <a:spcPts val="750"/>
              </a:spcBef>
              <a:spcAft>
                <a:spcPts val="0"/>
              </a:spcAft>
              <a:buSzPts val="2800"/>
              <a:buNone/>
            </a:pPr>
            <a:r>
              <a:rPr lang="en-US" sz="2800"/>
              <a:t>What must be filled out on folders?</a:t>
            </a:r>
            <a:endParaRPr/>
          </a:p>
          <a:p>
            <a:pPr marL="0" lvl="0" indent="0" algn="l" rtl="0">
              <a:lnSpc>
                <a:spcPct val="120000"/>
              </a:lnSpc>
              <a:spcBef>
                <a:spcPts val="750"/>
              </a:spcBef>
              <a:spcAft>
                <a:spcPts val="0"/>
              </a:spcAft>
              <a:buSzPts val="2800"/>
              <a:buNone/>
            </a:pPr>
            <a:r>
              <a:rPr lang="en-US" sz="2800"/>
              <a:t>Records retention tells us what mut be in there, but what about the rest?</a:t>
            </a:r>
            <a:endParaRPr/>
          </a:p>
          <a:p>
            <a:pPr marL="514350" lvl="0" indent="-336550" algn="l" rtl="0">
              <a:lnSpc>
                <a:spcPct val="120000"/>
              </a:lnSpc>
              <a:spcBef>
                <a:spcPts val="750"/>
              </a:spcBef>
              <a:spcAft>
                <a:spcPts val="0"/>
              </a:spcAft>
              <a:buSzPts val="2800"/>
              <a:buNone/>
            </a:pPr>
            <a:endParaRPr sz="28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492"/>
        <p:cNvGrpSpPr/>
        <p:nvPr/>
      </p:nvGrpSpPr>
      <p:grpSpPr>
        <a:xfrm>
          <a:off x="0" y="0"/>
          <a:ext cx="0" cy="0"/>
          <a:chOff x="0" y="0"/>
          <a:chExt cx="0" cy="0"/>
        </a:xfrm>
      </p:grpSpPr>
      <p:sp>
        <p:nvSpPr>
          <p:cNvPr id="493" name="Google Shape;493;p56"/>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SOC (New question)</a:t>
            </a:r>
            <a:endParaRPr/>
          </a:p>
        </p:txBody>
      </p:sp>
      <p:sp>
        <p:nvSpPr>
          <p:cNvPr id="494" name="Google Shape;494;p56"/>
          <p:cNvSpPr txBox="1">
            <a:spLocks noGrp="1"/>
          </p:cNvSpPr>
          <p:nvPr>
            <p:ph type="body" idx="1"/>
          </p:nvPr>
        </p:nvSpPr>
        <p:spPr>
          <a:xfrm>
            <a:off x="1371600" y="1486578"/>
            <a:ext cx="9601200" cy="4572509"/>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800"/>
              <a:buNone/>
            </a:pPr>
            <a:r>
              <a:rPr lang="en-US" sz="2800"/>
              <a:t>The district is offering limited SOC, it’s my understanding the district should advertise</a:t>
            </a:r>
            <a:endParaRPr/>
          </a:p>
          <a:p>
            <a:pPr marL="0" lvl="0" indent="0" algn="l" rtl="0">
              <a:lnSpc>
                <a:spcPct val="120000"/>
              </a:lnSpc>
              <a:spcBef>
                <a:spcPts val="750"/>
              </a:spcBef>
              <a:spcAft>
                <a:spcPts val="0"/>
              </a:spcAft>
              <a:buSzPts val="2800"/>
              <a:buNone/>
            </a:pPr>
            <a:r>
              <a:rPr lang="en-US" sz="2800"/>
              <a:t>each grade and building available, this is done on the district website before the application window. How many days before the application window does this need to be posted?</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499"/>
        <p:cNvGrpSpPr/>
        <p:nvPr/>
      </p:nvGrpSpPr>
      <p:grpSpPr>
        <a:xfrm>
          <a:off x="0" y="0"/>
          <a:ext cx="0" cy="0"/>
          <a:chOff x="0" y="0"/>
          <a:chExt cx="0" cy="0"/>
        </a:xfrm>
      </p:grpSpPr>
      <p:sp>
        <p:nvSpPr>
          <p:cNvPr id="500" name="Google Shape;500;p57"/>
          <p:cNvSpPr txBox="1">
            <a:spLocks noGrp="1"/>
          </p:cNvSpPr>
          <p:nvPr>
            <p:ph type="title"/>
          </p:nvPr>
        </p:nvSpPr>
        <p:spPr>
          <a:xfrm>
            <a:off x="1125460" y="798913"/>
            <a:ext cx="9603275" cy="423058"/>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4000"/>
              <a:buFont typeface="Century Gothic"/>
              <a:buNone/>
            </a:pPr>
            <a:r>
              <a:rPr lang="en-US" sz="4000" b="0"/>
              <a:t>SOC (New question)</a:t>
            </a:r>
            <a:endParaRPr/>
          </a:p>
        </p:txBody>
      </p:sp>
      <p:sp>
        <p:nvSpPr>
          <p:cNvPr id="501" name="Google Shape;501;p57"/>
          <p:cNvSpPr txBox="1">
            <a:spLocks noGrp="1"/>
          </p:cNvSpPr>
          <p:nvPr>
            <p:ph type="body" idx="1"/>
          </p:nvPr>
        </p:nvSpPr>
        <p:spPr>
          <a:xfrm>
            <a:off x="1371600" y="1486578"/>
            <a:ext cx="9601200" cy="4572509"/>
          </a:xfrm>
          <a:prstGeom prst="rect">
            <a:avLst/>
          </a:prstGeom>
          <a:noFill/>
          <a:ln>
            <a:noFill/>
          </a:ln>
        </p:spPr>
        <p:txBody>
          <a:bodyPr spcFirstLastPara="1" wrap="square" lIns="91425" tIns="45700" rIns="91425" bIns="45700" anchor="t" anchorCtr="0">
            <a:normAutofit fontScale="70000" lnSpcReduction="20000"/>
          </a:bodyPr>
          <a:lstStyle/>
          <a:p>
            <a:pPr marL="0" lvl="0" indent="0" algn="l" rtl="0">
              <a:lnSpc>
                <a:spcPct val="120000"/>
              </a:lnSpc>
              <a:spcBef>
                <a:spcPts val="0"/>
              </a:spcBef>
              <a:spcAft>
                <a:spcPts val="0"/>
              </a:spcAft>
              <a:buSzPct val="100000"/>
              <a:buNone/>
            </a:pPr>
            <a:r>
              <a:rPr lang="en-US" sz="2800"/>
              <a:t>During the MPAAA State Panel, it was mentioned that applications could not be</a:t>
            </a:r>
            <a:endParaRPr/>
          </a:p>
          <a:p>
            <a:pPr marL="0" lvl="0" indent="0" algn="l" rtl="0">
              <a:lnSpc>
                <a:spcPct val="120000"/>
              </a:lnSpc>
              <a:spcBef>
                <a:spcPts val="750"/>
              </a:spcBef>
              <a:spcAft>
                <a:spcPts val="0"/>
              </a:spcAft>
              <a:buSzPct val="100000"/>
              <a:buNone/>
            </a:pPr>
            <a:r>
              <a:rPr lang="en-US" sz="2800"/>
              <a:t>accepted during the Kindergarten round-up, only during the one-time application window.</a:t>
            </a:r>
            <a:endParaRPr/>
          </a:p>
          <a:p>
            <a:pPr marL="0" lvl="0" indent="0" algn="l" rtl="0">
              <a:lnSpc>
                <a:spcPct val="120000"/>
              </a:lnSpc>
              <a:spcBef>
                <a:spcPts val="750"/>
              </a:spcBef>
              <a:spcAft>
                <a:spcPts val="0"/>
              </a:spcAft>
              <a:buSzPct val="100000"/>
              <a:buNone/>
            </a:pPr>
            <a:r>
              <a:rPr lang="en-US" sz="2800"/>
              <a:t>Typically Kindergarten round-ups are during the spring and the application window is in</a:t>
            </a:r>
            <a:endParaRPr/>
          </a:p>
          <a:p>
            <a:pPr marL="0" lvl="0" indent="0" algn="l" rtl="0">
              <a:lnSpc>
                <a:spcPct val="120000"/>
              </a:lnSpc>
              <a:spcBef>
                <a:spcPts val="750"/>
              </a:spcBef>
              <a:spcAft>
                <a:spcPts val="0"/>
              </a:spcAft>
              <a:buSzPct val="100000"/>
              <a:buNone/>
            </a:pPr>
            <a:r>
              <a:rPr lang="en-US" sz="2800"/>
              <a:t>May-June. If the district is limited, can the district still accept applications as long as the</a:t>
            </a:r>
            <a:endParaRPr/>
          </a:p>
          <a:p>
            <a:pPr marL="0" lvl="0" indent="0" algn="l" rtl="0">
              <a:lnSpc>
                <a:spcPct val="120000"/>
              </a:lnSpc>
              <a:spcBef>
                <a:spcPts val="750"/>
              </a:spcBef>
              <a:spcAft>
                <a:spcPts val="0"/>
              </a:spcAft>
              <a:buSzPct val="100000"/>
              <a:buNone/>
            </a:pPr>
            <a:r>
              <a:rPr lang="en-US" sz="2800"/>
              <a:t>lottery drawing is after the deadline? Our unlimited districts application window starts in</a:t>
            </a:r>
            <a:endParaRPr/>
          </a:p>
          <a:p>
            <a:pPr marL="0" lvl="0" indent="0" algn="l" rtl="0">
              <a:lnSpc>
                <a:spcPct val="120000"/>
              </a:lnSpc>
              <a:spcBef>
                <a:spcPts val="750"/>
              </a:spcBef>
              <a:spcAft>
                <a:spcPts val="0"/>
              </a:spcAft>
              <a:buSzPct val="100000"/>
              <a:buNone/>
            </a:pPr>
            <a:r>
              <a:rPr lang="en-US" sz="2800"/>
              <a:t>spring, is it ok to accept as long as the window is open before round-up?</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theme/theme1.xml><?xml version="1.0" encoding="utf-8"?>
<a:theme xmlns:a="http://schemas.openxmlformats.org/drawingml/2006/main" name="Gallery">
  <a:themeElements>
    <a:clrScheme name="Gallery">
      <a:dk1>
        <a:srgbClr val="000000"/>
      </a:dk1>
      <a:lt1>
        <a:srgbClr val="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31fc90-9ae9-40a5-b8b4-218ee39fc95f"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8DF0E5292A2F84AB34E883C2D0A1107" ma:contentTypeVersion="17" ma:contentTypeDescription="Create a new document." ma:contentTypeScope="" ma:versionID="dd58b536dc17ea915473753ad2654173">
  <xsd:schema xmlns:xsd="http://www.w3.org/2001/XMLSchema" xmlns:xs="http://www.w3.org/2001/XMLSchema" xmlns:p="http://schemas.microsoft.com/office/2006/metadata/properties" xmlns:ns3="46f7d52b-31e4-4818-a072-2f47b9bb9947" xmlns:ns4="0e31fc90-9ae9-40a5-b8b4-218ee39fc95f" targetNamespace="http://schemas.microsoft.com/office/2006/metadata/properties" ma:root="true" ma:fieldsID="6cba7bb8beb4f2dba9866ac5270c37c5" ns3:_="" ns4:_="">
    <xsd:import namespace="46f7d52b-31e4-4818-a072-2f47b9bb9947"/>
    <xsd:import namespace="0e31fc90-9ae9-40a5-b8b4-218ee39fc95f"/>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OCR" minOccurs="0"/>
                <xsd:element ref="ns4:MediaServiceGenerationTime" minOccurs="0"/>
                <xsd:element ref="ns4:MediaServiceEventHashCode" minOccurs="0"/>
                <xsd:element ref="ns4:MediaServiceObjectDetectorVersions" minOccurs="0"/>
                <xsd:element ref="ns4:_activity" minOccurs="0"/>
                <xsd:element ref="ns4:MediaServiceDateTaken" minOccurs="0"/>
                <xsd:element ref="ns4:MediaLengthInSeconds" minOccurs="0"/>
                <xsd:element ref="ns4:MediaServiceSystemTag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f7d52b-31e4-4818-a072-2f47b9bb9947"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31fc90-9ae9-40a5-b8b4-218ee39fc95f"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_activity" ma:index="20" nillable="true" ma:displayName="_activity" ma:hidden="true" ma:internalName="_activity">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SystemTags" ma:index="23" nillable="true" ma:displayName="MediaServiceSystemTags" ma:hidden="true" ma:internalName="MediaServiceSystemTags" ma:readOnly="true">
      <xsd:simpleType>
        <xsd:restriction base="dms:Note"/>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AC3FF7-3EB2-446A-97DD-EA2427B9C75C}">
  <ds:schemaRefs>
    <ds:schemaRef ds:uri="http://schemas.microsoft.com/office/2006/documentManagement/types"/>
    <ds:schemaRef ds:uri="0e31fc90-9ae9-40a5-b8b4-218ee39fc95f"/>
    <ds:schemaRef ds:uri="http://www.w3.org/XML/1998/namespace"/>
    <ds:schemaRef ds:uri="http://schemas.microsoft.com/office/2006/metadata/properties"/>
    <ds:schemaRef ds:uri="http://purl.org/dc/terms/"/>
    <ds:schemaRef ds:uri="http://purl.org/dc/dcmitype/"/>
    <ds:schemaRef ds:uri="46f7d52b-31e4-4818-a072-2f47b9bb9947"/>
    <ds:schemaRef ds:uri="http://purl.org/dc/elements/1.1/"/>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DA575D2F-571E-4FC7-B6E4-90EC7B8ABC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f7d52b-31e4-4818-a072-2f47b9bb9947"/>
    <ds:schemaRef ds:uri="0e31fc90-9ae9-40a5-b8b4-218ee39fc9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B22C05A-8C45-424B-B643-AEC19E0FE9B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9747</Words>
  <Application>Microsoft Office PowerPoint</Application>
  <PresentationFormat>Widescreen</PresentationFormat>
  <Paragraphs>452</Paragraphs>
  <Slides>57</Slides>
  <Notes>57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57</vt:i4>
      </vt:variant>
    </vt:vector>
  </HeadingPairs>
  <TitlesOfParts>
    <vt:vector size="62" baseType="lpstr">
      <vt:lpstr>Calibri</vt:lpstr>
      <vt:lpstr>Arial</vt:lpstr>
      <vt:lpstr>Helvetica Neue</vt:lpstr>
      <vt:lpstr>Century Gothic</vt:lpstr>
      <vt:lpstr>Gallery</vt:lpstr>
      <vt:lpstr>State Agency Panel</vt:lpstr>
      <vt:lpstr>Data Collection</vt:lpstr>
      <vt:lpstr>Foster Students</vt:lpstr>
      <vt:lpstr>Early On</vt:lpstr>
      <vt:lpstr>Early On</vt:lpstr>
      <vt:lpstr>Early Childhood and Early On</vt:lpstr>
      <vt:lpstr>Early Childhood</vt:lpstr>
      <vt:lpstr>Shared Time</vt:lpstr>
      <vt:lpstr>Homebound</vt:lpstr>
      <vt:lpstr>Homebound</vt:lpstr>
      <vt:lpstr>Homebound</vt:lpstr>
      <vt:lpstr>Homebased</vt:lpstr>
      <vt:lpstr>Section 23a-SE Funding</vt:lpstr>
      <vt:lpstr>Non-Public SE</vt:lpstr>
      <vt:lpstr>MSDS</vt:lpstr>
      <vt:lpstr>MSDS</vt:lpstr>
      <vt:lpstr>MSDS</vt:lpstr>
      <vt:lpstr>MSDS</vt:lpstr>
      <vt:lpstr>MSDS</vt:lpstr>
      <vt:lpstr>MSDS</vt:lpstr>
      <vt:lpstr>MSDS</vt:lpstr>
      <vt:lpstr>MSDS</vt:lpstr>
      <vt:lpstr>MSDS</vt:lpstr>
      <vt:lpstr>Summer School</vt:lpstr>
      <vt:lpstr>Audit findings codes</vt:lpstr>
      <vt:lpstr>Developmental K</vt:lpstr>
      <vt:lpstr>Schools of Choice</vt:lpstr>
      <vt:lpstr>Schools of Choice</vt:lpstr>
      <vt:lpstr>Auditing Schools of Choice</vt:lpstr>
      <vt:lpstr>Schools of Choice</vt:lpstr>
      <vt:lpstr>Schools of Choice</vt:lpstr>
      <vt:lpstr>Schools of Choice</vt:lpstr>
      <vt:lpstr>Schools of Choice</vt:lpstr>
      <vt:lpstr>Teacher Endorsement</vt:lpstr>
      <vt:lpstr>Sub Teachers</vt:lpstr>
      <vt:lpstr>Sub Teacher Permit</vt:lpstr>
      <vt:lpstr>Sub Teacher Permit</vt:lpstr>
      <vt:lpstr>Residency</vt:lpstr>
      <vt:lpstr>Juvenile Justice Facilities</vt:lpstr>
      <vt:lpstr>Days &amp; Hours</vt:lpstr>
      <vt:lpstr>Days &amp; Hours</vt:lpstr>
      <vt:lpstr>Days &amp; Hours</vt:lpstr>
      <vt:lpstr>Attendance</vt:lpstr>
      <vt:lpstr>Homeless Students</vt:lpstr>
      <vt:lpstr>Virtual Learning</vt:lpstr>
      <vt:lpstr>Virtual Learning</vt:lpstr>
      <vt:lpstr>Virtual Learning</vt:lpstr>
      <vt:lpstr>Virtual Learning</vt:lpstr>
      <vt:lpstr>Virtual Learning</vt:lpstr>
      <vt:lpstr>Virtual Learning</vt:lpstr>
      <vt:lpstr>Virtual Learning</vt:lpstr>
      <vt:lpstr>Work Based Learning</vt:lpstr>
      <vt:lpstr>GAD</vt:lpstr>
      <vt:lpstr>Enrollment</vt:lpstr>
      <vt:lpstr>Enrollment</vt:lpstr>
      <vt:lpstr>SOC (New question)</vt:lpstr>
      <vt:lpstr>SOC (New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State Agency Panel</dc:title>
  <dc:creator>Robert Dickinson</dc:creator>
  <cp:lastModifiedBy>Robert Dickinson</cp:lastModifiedBy>
  <cp:revision>1</cp:revision>
  <dcterms:created xsi:type="dcterms:W3CDTF">2016-02-04T15:01:42Z</dcterms:created>
  <dcterms:modified xsi:type="dcterms:W3CDTF">2024-05-23T13:20:58Z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0x010100E8DF0E5292A2F84AB34E883C2D0A1107</vt:lpwstr>
  </property>
  <property fmtid="{D5CDD505-2E9C-101B-9397-08002B2CF9AE}" pid="3" name="MSIP_Label_3a2fed65-62e7-46ea-af74-187e0c17143a_Enabled">
    <vt:lpwstr>true</vt:lpwstr>
  </property>
  <property fmtid="{D5CDD505-2E9C-101B-9397-08002B2CF9AE}" pid="4" name="MSIP_Label_3a2fed65-62e7-46ea-af74-187e0c17143a_SetDate">
    <vt:lpwstr>2024-05-06T21:07:09Z</vt:lpwstr>
  </property>
  <property fmtid="{D5CDD505-2E9C-101B-9397-08002B2CF9AE}" pid="5" name="MSIP_Label_3a2fed65-62e7-46ea-af74-187e0c17143a_Method">
    <vt:lpwstr>Privileged</vt:lpwstr>
  </property>
  <property fmtid="{D5CDD505-2E9C-101B-9397-08002B2CF9AE}" pid="6" name="MSIP_Label_3a2fed65-62e7-46ea-af74-187e0c17143a_Name">
    <vt:lpwstr>3a2fed65-62e7-46ea-af74-187e0c17143a</vt:lpwstr>
  </property>
  <property fmtid="{D5CDD505-2E9C-101B-9397-08002B2CF9AE}" pid="7" name="MSIP_Label_3a2fed65-62e7-46ea-af74-187e0c17143a_SiteId">
    <vt:lpwstr>d5fb7087-3777-42ad-966a-892ef47225d1</vt:lpwstr>
  </property>
  <property fmtid="{D5CDD505-2E9C-101B-9397-08002B2CF9AE}" pid="8" name="MSIP_Label_3a2fed65-62e7-46ea-af74-187e0c17143a_ActionId">
    <vt:lpwstr>b5084f37-9bb9-4f45-a6ee-4490fbb3920f</vt:lpwstr>
  </property>
  <property fmtid="{D5CDD505-2E9C-101B-9397-08002B2CF9AE}" pid="9" name="MSIP_Label_3a2fed65-62e7-46ea-af74-187e0c17143a_ContentBits">
    <vt:lpwstr>0</vt:lpwstr>
  </property>
</Properties>
</file>