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91"/>
  </p:notesMasterIdLst>
  <p:sldIdLst>
    <p:sldId id="256" r:id="rId5"/>
    <p:sldId id="257" r:id="rId6"/>
    <p:sldId id="315" r:id="rId7"/>
    <p:sldId id="316" r:id="rId8"/>
    <p:sldId id="320" r:id="rId9"/>
    <p:sldId id="317" r:id="rId10"/>
    <p:sldId id="318" r:id="rId11"/>
    <p:sldId id="319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3" r:id="rId20"/>
    <p:sldId id="328" r:id="rId21"/>
    <p:sldId id="329" r:id="rId22"/>
    <p:sldId id="330" r:id="rId23"/>
    <p:sldId id="334" r:id="rId24"/>
    <p:sldId id="331" r:id="rId25"/>
    <p:sldId id="332" r:id="rId26"/>
    <p:sldId id="335" r:id="rId27"/>
    <p:sldId id="336" r:id="rId28"/>
    <p:sldId id="337" r:id="rId29"/>
    <p:sldId id="338" r:id="rId30"/>
    <p:sldId id="355" r:id="rId31"/>
    <p:sldId id="339" r:id="rId32"/>
    <p:sldId id="340" r:id="rId33"/>
    <p:sldId id="341" r:id="rId34"/>
    <p:sldId id="342" r:id="rId35"/>
    <p:sldId id="343" r:id="rId36"/>
    <p:sldId id="344" r:id="rId37"/>
    <p:sldId id="345" r:id="rId38"/>
    <p:sldId id="357" r:id="rId39"/>
    <p:sldId id="358" r:id="rId40"/>
    <p:sldId id="346" r:id="rId41"/>
    <p:sldId id="359" r:id="rId42"/>
    <p:sldId id="360" r:id="rId43"/>
    <p:sldId id="361" r:id="rId44"/>
    <p:sldId id="362" r:id="rId45"/>
    <p:sldId id="347" r:id="rId46"/>
    <p:sldId id="348" r:id="rId47"/>
    <p:sldId id="349" r:id="rId48"/>
    <p:sldId id="350" r:id="rId49"/>
    <p:sldId id="351" r:id="rId50"/>
    <p:sldId id="352" r:id="rId51"/>
    <p:sldId id="353" r:id="rId52"/>
    <p:sldId id="356" r:id="rId53"/>
    <p:sldId id="354" r:id="rId54"/>
    <p:sldId id="363" r:id="rId55"/>
    <p:sldId id="364" r:id="rId56"/>
    <p:sldId id="365" r:id="rId57"/>
    <p:sldId id="366" r:id="rId58"/>
    <p:sldId id="367" r:id="rId59"/>
    <p:sldId id="368" r:id="rId60"/>
    <p:sldId id="369" r:id="rId61"/>
    <p:sldId id="370" r:id="rId62"/>
    <p:sldId id="371" r:id="rId63"/>
    <p:sldId id="390" r:id="rId64"/>
    <p:sldId id="372" r:id="rId65"/>
    <p:sldId id="373" r:id="rId66"/>
    <p:sldId id="374" r:id="rId67"/>
    <p:sldId id="375" r:id="rId68"/>
    <p:sldId id="376" r:id="rId69"/>
    <p:sldId id="377" r:id="rId70"/>
    <p:sldId id="378" r:id="rId71"/>
    <p:sldId id="379" r:id="rId72"/>
    <p:sldId id="380" r:id="rId73"/>
    <p:sldId id="381" r:id="rId74"/>
    <p:sldId id="383" r:id="rId75"/>
    <p:sldId id="382" r:id="rId76"/>
    <p:sldId id="384" r:id="rId77"/>
    <p:sldId id="385" r:id="rId78"/>
    <p:sldId id="386" r:id="rId79"/>
    <p:sldId id="387" r:id="rId80"/>
    <p:sldId id="388" r:id="rId81"/>
    <p:sldId id="389" r:id="rId82"/>
    <p:sldId id="391" r:id="rId83"/>
    <p:sldId id="392" r:id="rId84"/>
    <p:sldId id="393" r:id="rId85"/>
    <p:sldId id="394" r:id="rId86"/>
    <p:sldId id="395" r:id="rId87"/>
    <p:sldId id="396" r:id="rId88"/>
    <p:sldId id="397" r:id="rId89"/>
    <p:sldId id="398" r:id="rId9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77254" autoAdjust="0"/>
  </p:normalViewPr>
  <p:slideViewPr>
    <p:cSldViewPr snapToGrid="0">
      <p:cViewPr varScale="1">
        <p:scale>
          <a:sx n="57" d="100"/>
          <a:sy n="57" d="100"/>
        </p:scale>
        <p:origin x="2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DDBA350-BD71-426B-9BED-1A692566A434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D508AB-C6F7-4E58-8433-3930EAF9E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71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07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1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Several years ago, K could have ½ hours for full FTE (549). No longer applies.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Allows you to go from one to the other.</a:t>
            </a:r>
          </a:p>
          <a:p>
            <a:endParaRPr lang="en-US" dirty="0" smtClean="0"/>
          </a:p>
          <a:p>
            <a:r>
              <a:rPr lang="en-US" dirty="0" smtClean="0"/>
              <a:t>NOTE:</a:t>
            </a:r>
            <a:r>
              <a:rPr lang="en-US" baseline="0" dirty="0" smtClean="0"/>
              <a:t> R340.1754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2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42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 Bring kids in, hold in cafeteria while making decision, decide to cancel, send kids home,</a:t>
            </a:r>
            <a:r>
              <a:rPr lang="en-US" baseline="0" dirty="0" smtClean="0"/>
              <a:t> that is NOT a day.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66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Ask, anyone less than 175 this year?  If so, then read </a:t>
            </a:r>
            <a:r>
              <a:rPr lang="en-US" dirty="0" smtClean="0"/>
              <a:t>last</a:t>
            </a:r>
            <a:r>
              <a:rPr lang="en-US" baseline="0" dirty="0" smtClean="0"/>
              <a:t> line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Note:  If this agreement was re-opened after 6/24/2014, and the calendar was adjusted AT ALL, then it WASN’T in place by 6/24/14, and then 180 days.</a:t>
            </a:r>
          </a:p>
          <a:p>
            <a:endParaRPr lang="en-US" dirty="0" smtClean="0"/>
          </a:p>
          <a:p>
            <a:r>
              <a:rPr lang="en-US" dirty="0" smtClean="0"/>
              <a:t>Ask if anyone less than 180 this year?  New days already planned for next year?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85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Ask:</a:t>
            </a:r>
            <a:r>
              <a:rPr lang="en-US" baseline="0" dirty="0" smtClean="0"/>
              <a:t> those with schedule set for next year, less hours per day?  Extra hours can help with forgiven days &amp; hours.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43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61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12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 time K who don’t come in the afternoon due to cancellation, or don’t attend in the AM because of fog/delay.</a:t>
            </a:r>
          </a:p>
          <a:p>
            <a:r>
              <a:rPr lang="en-US" dirty="0" smtClean="0"/>
              <a:t>Grades not in school on given days (non-testing kids during ACT/11</a:t>
            </a:r>
            <a:r>
              <a:rPr lang="en-US" baseline="30000" dirty="0" smtClean="0"/>
              <a:t>th</a:t>
            </a:r>
            <a:r>
              <a:rPr lang="en-US" dirty="0" smtClean="0"/>
              <a:t> grade MEAP)</a:t>
            </a:r>
          </a:p>
          <a:p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 grade after graduation is an exception to this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82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35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60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024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Only in-district passing time.</a:t>
            </a:r>
            <a:r>
              <a:rPr lang="en-US" baseline="0" dirty="0" smtClean="0"/>
              <a:t> Out of district, travel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019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Does anyone do this</a:t>
            </a:r>
            <a:r>
              <a:rPr lang="en-US" baseline="0" dirty="0" smtClean="0"/>
              <a:t> anymore?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47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state Aid generated by the teacher will be deducted if not certified</a:t>
            </a:r>
          </a:p>
          <a:p>
            <a:endParaRPr lang="en-US" dirty="0" smtClean="0"/>
          </a:p>
          <a:p>
            <a:r>
              <a:rPr lang="en-US" dirty="0" smtClean="0"/>
              <a:t>Can’t just say the school day ends at the end of recess, or that a certain group can have recess without coming back to instruction.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393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Keep in mind, you CAN have more than 30 minutes of recess, but you can only COUNT the first 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46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Interdistrict</a:t>
            </a:r>
            <a:r>
              <a:rPr lang="en-US" dirty="0" smtClean="0"/>
              <a:t> travel is “Travel time”, different rules, amounts (later slide)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278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241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18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71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004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1755 and 1862 are different funding laws, but same set of rules apply.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127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waivers can be gotten for lass than 360 hours, if you apply</a:t>
            </a:r>
            <a:r>
              <a:rPr lang="en-US" baseline="0" dirty="0" smtClean="0"/>
              <a:t> PRIOR to the start of the year to MDE.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3379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waivers can be gotten for lass than 72hours, if you apply</a:t>
            </a:r>
            <a:r>
              <a:rPr lang="en-US" baseline="0" dirty="0" smtClean="0"/>
              <a:t> PRIOR to the start of the year to MDE.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48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275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waivers can be gotten for lass </a:t>
            </a:r>
            <a:r>
              <a:rPr lang="en-US" smtClean="0"/>
              <a:t>than 72hours</a:t>
            </a:r>
            <a:r>
              <a:rPr lang="en-US" dirty="0" smtClean="0"/>
              <a:t>, if you apply</a:t>
            </a:r>
            <a:r>
              <a:rPr lang="en-US" baseline="0" dirty="0" smtClean="0"/>
              <a:t> PRIOR to the start of the year to MDE.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659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don’t need to know the</a:t>
            </a:r>
            <a:r>
              <a:rPr lang="en-US" baseline="0" dirty="0" smtClean="0"/>
              <a:t> difference when reporting these students, and for days and hours purposes, virtually identical.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1689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Student’s best interest, travel time to remote program, sleep in after late night job, care for siblings,</a:t>
            </a:r>
            <a:r>
              <a:rPr lang="en-US" baseline="0" dirty="0" smtClean="0"/>
              <a:t> etc.</a:t>
            </a:r>
          </a:p>
          <a:p>
            <a:r>
              <a:rPr lang="en-US" baseline="0" dirty="0" smtClean="0"/>
              <a:t>Not just because student doesn’t need full schedule to graduate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9142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372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955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204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Notes: If IEP requires special </a:t>
            </a:r>
            <a:r>
              <a:rPr lang="en-US" dirty="0" err="1" smtClean="0"/>
              <a:t>ed</a:t>
            </a:r>
            <a:r>
              <a:rPr lang="en-US" dirty="0" smtClean="0"/>
              <a:t> teacher for rest</a:t>
            </a:r>
            <a:r>
              <a:rPr lang="en-US" baseline="0" dirty="0" smtClean="0"/>
              <a:t> of year, then special </a:t>
            </a:r>
            <a:r>
              <a:rPr lang="en-US" baseline="0" dirty="0" err="1" smtClean="0"/>
              <a:t>ed</a:t>
            </a:r>
            <a:r>
              <a:rPr lang="en-US" baseline="0" dirty="0" smtClean="0"/>
              <a:t> teacher is needed for homebound time.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Other requirements for reporting, just discussing here the time/FTE implications</a:t>
            </a:r>
          </a:p>
          <a:p>
            <a:r>
              <a:rPr lang="en-US" baseline="0" dirty="0" smtClean="0"/>
              <a:t>Must be physician or hospital. Psychologist, social worker,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156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73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451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718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304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192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717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167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are</a:t>
            </a:r>
            <a:r>
              <a:rPr lang="en-US" baseline="0" dirty="0" smtClean="0"/>
              <a:t> for teacher led classes for alternative </a:t>
            </a:r>
            <a:r>
              <a:rPr lang="en-US" baseline="0" dirty="0" err="1" smtClean="0"/>
              <a:t>ed</a:t>
            </a:r>
            <a:r>
              <a:rPr lang="en-US" baseline="0" dirty="0" smtClean="0"/>
              <a:t> students.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 that these minimums are not in law, but are the limit OS FAR. They will consider lower levels, all have been denied up to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741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 if anyone still doing this?  If so refer to PAM section 2,</a:t>
            </a:r>
            <a:r>
              <a:rPr lang="en-US" baseline="0" dirty="0" smtClean="0"/>
              <a:t> page 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822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084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020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561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81541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787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Waiver must show that the actual travel time exceeds 3 </a:t>
            </a:r>
            <a:r>
              <a:rPr lang="en-US" dirty="0" err="1" smtClean="0"/>
              <a:t>hrs</a:t>
            </a:r>
            <a:r>
              <a:rPr lang="en-US" dirty="0" smtClean="0"/>
              <a:t> per week. If the student won’t reach 1098 anyway (part time student), travel time NOT countable.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807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situations have people had?  Heard</a:t>
            </a:r>
            <a:r>
              <a:rPr lang="en-US" baseline="0" dirty="0" smtClean="0"/>
              <a:t> of any you thought pushed the envelop?  Sport venue opening in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976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5816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1724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866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877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6338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4415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6710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no. The existing partial day already counts as a day, and you make</a:t>
            </a:r>
            <a:r>
              <a:rPr lang="en-US" baseline="0" dirty="0" smtClean="0"/>
              <a:t> a partial day into a whole day, and count it as 2 days.</a:t>
            </a:r>
          </a:p>
          <a:p>
            <a:r>
              <a:rPr lang="en-US" baseline="0" dirty="0" smtClean="0"/>
              <a:t>2. Yes, this is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4160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2137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627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6064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8254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Penalty of less than $4,000. District MAY choose to not reschedule building for extra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54389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8862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breaks, end of year can vary by District,</a:t>
            </a:r>
            <a:r>
              <a:rPr lang="en-US" baseline="0" dirty="0" smtClean="0"/>
              <a:t> just winter holiday and spring breaks must match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161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5688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8530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717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9752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 have multiple</a:t>
            </a:r>
            <a:r>
              <a:rPr lang="en-US" baseline="0" dirty="0" smtClean="0"/>
              <a:t> buildings with the same schedule, but it’s not common due to bus scheduling</a:t>
            </a:r>
          </a:p>
          <a:p>
            <a:r>
              <a:rPr lang="en-US" baseline="0" dirty="0" smtClean="0"/>
              <a:t>To have on one schedule, EVERY time on the sheet must be identical for each building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4462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104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Fought with 80 principals A LOT! Seemed to be a perennial problem.</a:t>
            </a:r>
          </a:p>
          <a:p>
            <a:r>
              <a:rPr lang="en-US" dirty="0" smtClean="0"/>
              <a:t>Make sure they know they cannot change schedules</a:t>
            </a:r>
            <a:r>
              <a:rPr lang="en-US" baseline="0" dirty="0" smtClean="0"/>
              <a:t> without telling you.</a:t>
            </a:r>
          </a:p>
          <a:p>
            <a:r>
              <a:rPr lang="en-US" baseline="0" dirty="0" smtClean="0"/>
              <a:t>Make GOOD friends with whoever sets the bells in your schools, route planners</a:t>
            </a:r>
          </a:p>
          <a:p>
            <a:r>
              <a:rPr lang="en-US" baseline="0" dirty="0" smtClean="0"/>
              <a:t>If you can, BECOME the person who set the bells in your schools.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102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Mid year, need to keep old schedule and new to compute composite hours if # minutes per day aren’t identical</a:t>
            </a:r>
          </a:p>
          <a:p>
            <a:r>
              <a:rPr lang="en-US" baseline="0" dirty="0" smtClean="0"/>
              <a:t>Make GOOD friends with whoever sets the bells in your schools, route planners</a:t>
            </a:r>
          </a:p>
          <a:p>
            <a:r>
              <a:rPr lang="en-US" baseline="0" dirty="0" smtClean="0"/>
              <a:t>If you can, BECOME the person who set the bells in your schools.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7090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 not just deduct an hours worth of FTE. </a:t>
            </a:r>
          </a:p>
          <a:p>
            <a:r>
              <a:rPr lang="en-US" dirty="0" smtClean="0"/>
              <a:t>Re-calculate FTE for hours that do count.  </a:t>
            </a:r>
          </a:p>
          <a:p>
            <a:r>
              <a:rPr lang="en-US" dirty="0" smtClean="0"/>
              <a:t>Most schedules will result in more FTE that way,</a:t>
            </a:r>
            <a:r>
              <a:rPr lang="en-US" baseline="0" dirty="0" smtClean="0"/>
              <a:t> being higher than exactly 1,098 hours.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6249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950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9564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5968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Might NOT want to use this waiver – Alt programs usually small, and 75% is measured over</a:t>
            </a:r>
            <a:r>
              <a:rPr lang="en-US" baseline="0" dirty="0" smtClean="0"/>
              <a:t> the DISTRICT. So absences from alternatives WITHOUT waiver can be absorbed in larger District, but if on own, may see penalty if below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3356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9591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$500 applies to ALL</a:t>
            </a:r>
            <a:r>
              <a:rPr lang="en-US" baseline="0" dirty="0" smtClean="0"/>
              <a:t> Penalties, not just 75%</a:t>
            </a:r>
          </a:p>
          <a:p>
            <a:endParaRPr lang="en-US" baseline="0" dirty="0" smtClean="0"/>
          </a:p>
          <a:p>
            <a:r>
              <a:rPr lang="en-US" baseline="0" dirty="0" smtClean="0"/>
              <a:t>If small program doesn’t meet hours or days requirement, it MIGHT be small enough to not be assessed.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10953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have to add days to 1 school only, penalty</a:t>
            </a:r>
            <a:r>
              <a:rPr lang="en-US" baseline="0" dirty="0" smtClean="0"/>
              <a:t> for not making 60% MAY be greater than penalty for not rescheduling.</a:t>
            </a:r>
          </a:p>
          <a:p>
            <a:r>
              <a:rPr lang="en-US" baseline="0" dirty="0" smtClean="0"/>
              <a:t>Make sure you look at the costs of both, choose the cheaper alternative.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7888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</a:t>
            </a:r>
            <a:r>
              <a:rPr lang="en-US" baseline="0" dirty="0" smtClean="0"/>
              <a:t> can take 6 days forgiven to cover low att., snow, and funeral. Venue opening isn’t coverable. Need to add another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5262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</a:t>
            </a:r>
            <a:r>
              <a:rPr lang="en-US" baseline="0" dirty="0" smtClean="0"/>
              <a:t> can take 6 days forgiven, apply for waiver for 3 more. Do this as soon as you know.</a:t>
            </a:r>
          </a:p>
          <a:p>
            <a:r>
              <a:rPr lang="en-US" baseline="0" dirty="0" smtClean="0"/>
              <a:t>Has # days and hours covered, but still 1 day below 75%</a:t>
            </a:r>
          </a:p>
          <a:p>
            <a:r>
              <a:rPr lang="en-US" baseline="0" dirty="0" smtClean="0"/>
              <a:t>Could reschedule another day</a:t>
            </a:r>
          </a:p>
          <a:p>
            <a:r>
              <a:rPr lang="en-US" baseline="0" dirty="0" smtClean="0"/>
              <a:t>Could use last forgiven day for one % day, take penalty for day LEAST under 75%</a:t>
            </a:r>
          </a:p>
          <a:p>
            <a:endParaRPr lang="en-US" baseline="0" dirty="0" smtClean="0"/>
          </a:p>
          <a:p>
            <a:r>
              <a:rPr lang="en-US" baseline="0" dirty="0" smtClean="0"/>
              <a:t>Does anyone have any odd combinations to share?</a:t>
            </a:r>
          </a:p>
          <a:p>
            <a:r>
              <a:rPr lang="en-US" baseline="0" dirty="0" smtClean="0"/>
              <a:t>Experiences?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4279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Online application, part of EEM</a:t>
            </a:r>
          </a:p>
          <a:p>
            <a:r>
              <a:rPr lang="en-US" dirty="0" smtClean="0"/>
              <a:t>IMPORTANT – I wasn’t at CEPI when this was developed!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7925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70826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508AB-C6F7-4E58-8433-3930EAF9E049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97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doe.state.mi.us/MOECS/publiccredentialsearch.asp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.gov/sasf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mpaaa.org/downloads.php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paaa.org/restrictedDoc/Pupil_Auditing/days___clock_hour_forms___updated_9_1_2015.xls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mailto:ciloskib@michigan.gov" TargetMode="External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ob@mpaaa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Days and Hours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MSBO Certification course</a:t>
            </a:r>
          </a:p>
          <a:p>
            <a:r>
              <a:rPr lang="en-US" dirty="0" smtClean="0"/>
              <a:t>Rob Dickinson, MPAAA Executive Director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Days and Hours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38912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Session Agenda</a:t>
            </a:r>
          </a:p>
          <a:p>
            <a:pPr lvl="1"/>
            <a:r>
              <a:rPr lang="en-US" sz="2800" dirty="0" smtClean="0"/>
              <a:t>Defining a day/hour</a:t>
            </a:r>
          </a:p>
          <a:p>
            <a:pPr lvl="1"/>
            <a:r>
              <a:rPr lang="en-US" sz="2800" dirty="0" smtClean="0"/>
              <a:t>What does (and doesn’t) count</a:t>
            </a:r>
          </a:p>
          <a:p>
            <a:pPr lvl="1"/>
            <a:r>
              <a:rPr lang="en-US" sz="2800" dirty="0" smtClean="0"/>
              <a:t>Exceptions</a:t>
            </a:r>
          </a:p>
          <a:p>
            <a:pPr lvl="1"/>
            <a:r>
              <a:rPr lang="en-US" sz="2800" dirty="0" smtClean="0"/>
              <a:t>Calendars and Schedules</a:t>
            </a:r>
            <a:endParaRPr lang="en-US" sz="2600" dirty="0" smtClean="0"/>
          </a:p>
          <a:p>
            <a:pPr lvl="1"/>
            <a:r>
              <a:rPr lang="en-US" sz="2800" dirty="0" smtClean="0"/>
              <a:t>Calculating FTE</a:t>
            </a:r>
          </a:p>
          <a:p>
            <a:pPr lvl="1"/>
            <a:r>
              <a:rPr lang="en-US" sz="2800" dirty="0" smtClean="0"/>
              <a:t>75% attendance</a:t>
            </a:r>
          </a:p>
          <a:p>
            <a:pPr lvl="1"/>
            <a:r>
              <a:rPr lang="en-US" sz="2800" dirty="0" smtClean="0"/>
              <a:t>Reporting / Deductions</a:t>
            </a:r>
          </a:p>
          <a:p>
            <a:r>
              <a:rPr lang="en-US" sz="2800" dirty="0" smtClean="0"/>
              <a:t>Questions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960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Days and Hours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Defining Days/Hours</a:t>
            </a:r>
          </a:p>
          <a:p>
            <a:pPr lvl="1"/>
            <a:r>
              <a:rPr lang="en-US" sz="4000" dirty="0" smtClean="0"/>
              <a:t>1098 hours &amp; 175 days (15/16)</a:t>
            </a:r>
          </a:p>
          <a:p>
            <a:pPr lvl="1"/>
            <a:r>
              <a:rPr lang="en-US" sz="4000" dirty="0" smtClean="0"/>
              <a:t>1098 hours &amp; 180 days (16/17)</a:t>
            </a:r>
          </a:p>
          <a:p>
            <a:pPr lvl="1"/>
            <a:r>
              <a:rPr lang="en-US" sz="4000" dirty="0" smtClean="0"/>
              <a:t>Section 101 of School Aide Act</a:t>
            </a:r>
          </a:p>
          <a:p>
            <a:pPr lvl="2"/>
            <a:r>
              <a:rPr lang="en-US" sz="3800" dirty="0" smtClean="0"/>
              <a:t>MCL 388.1701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94637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Days and Hours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HELPFUL HINT</a:t>
            </a:r>
          </a:p>
          <a:p>
            <a:pPr lvl="1"/>
            <a:r>
              <a:rPr lang="en-US" sz="4000" dirty="0" smtClean="0"/>
              <a:t>To turn the MCL into the section #, and vice versa:</a:t>
            </a:r>
          </a:p>
          <a:p>
            <a:pPr lvl="1"/>
            <a:r>
              <a:rPr lang="en-US" sz="4000" dirty="0" smtClean="0"/>
              <a:t>388.1601 is section 1</a:t>
            </a:r>
          </a:p>
          <a:p>
            <a:pPr lvl="1"/>
            <a:r>
              <a:rPr lang="en-US" sz="4000" dirty="0" smtClean="0"/>
              <a:t>Section 25 is MCL 388.1625</a:t>
            </a:r>
          </a:p>
          <a:p>
            <a:pPr lvl="1"/>
            <a:r>
              <a:rPr lang="en-US" sz="4000" dirty="0" smtClean="0"/>
              <a:t>388.1724 is section 124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357702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Days and Hours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38912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HELPFUL HINT</a:t>
            </a:r>
          </a:p>
          <a:p>
            <a:pPr lvl="1"/>
            <a:r>
              <a:rPr lang="en-US" sz="4000" dirty="0" smtClean="0"/>
              <a:t>MARSE R340.1754</a:t>
            </a:r>
          </a:p>
          <a:p>
            <a:pPr lvl="1"/>
            <a:r>
              <a:rPr lang="en-US" sz="4000" dirty="0" smtClean="0"/>
              <a:t>R340.1755</a:t>
            </a:r>
          </a:p>
          <a:p>
            <a:pPr lvl="1"/>
            <a:r>
              <a:rPr lang="en-US" sz="4000" dirty="0" smtClean="0"/>
              <a:t>Michigan Administrative Rule for Special Education</a:t>
            </a:r>
          </a:p>
          <a:p>
            <a:pPr lvl="1"/>
            <a:r>
              <a:rPr lang="en-US" sz="4000" dirty="0" smtClean="0"/>
              <a:t>Not MI laws, reference is to IDEA (federal law, no easy conversion)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77058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Defining a Day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A ‘school day’ is anytime school is held for a scheduled population of students, REGARDLESS of the duration of time.</a:t>
            </a:r>
          </a:p>
          <a:p>
            <a:pPr lvl="1"/>
            <a:r>
              <a:rPr lang="en-US" sz="4000" dirty="0" smtClean="0"/>
              <a:t>Full days and half days are school days</a:t>
            </a:r>
          </a:p>
          <a:p>
            <a:pPr lvl="1"/>
            <a:r>
              <a:rPr lang="en-US" sz="4000" dirty="0" smtClean="0"/>
              <a:t>Days with late start or early dismissal are school days</a:t>
            </a:r>
          </a:p>
          <a:p>
            <a:pPr lvl="2"/>
            <a:r>
              <a:rPr lang="en-US" sz="3800" b="1" dirty="0" smtClean="0"/>
              <a:t>Note</a:t>
            </a:r>
            <a:r>
              <a:rPr lang="en-US" sz="3800" dirty="0" smtClean="0"/>
              <a:t>: ONLY if students receive instruction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3745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Defining a Day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175 minimum needed for 15/16, 180 for 16/17</a:t>
            </a:r>
          </a:p>
          <a:p>
            <a:pPr lvl="1"/>
            <a:r>
              <a:rPr lang="en-US" sz="4000" dirty="0" smtClean="0"/>
              <a:t>No anticipated changes to this as </a:t>
            </a:r>
            <a:r>
              <a:rPr lang="en-US" sz="4000" dirty="0" smtClean="0"/>
              <a:t>of April </a:t>
            </a:r>
            <a:r>
              <a:rPr lang="en-US" sz="4000" dirty="0" smtClean="0"/>
              <a:t>2016</a:t>
            </a:r>
          </a:p>
          <a:p>
            <a:pPr lvl="1"/>
            <a:r>
              <a:rPr lang="en-US" sz="4000" dirty="0" smtClean="0"/>
              <a:t>Exception: if collective bargaining agreement (WITH a complete calendar for 16/17) was in place by 6/24/2014.</a:t>
            </a:r>
          </a:p>
          <a:p>
            <a:pPr lvl="1"/>
            <a:r>
              <a:rPr lang="en-US" sz="4000" dirty="0" smtClean="0"/>
              <a:t>For 15/16, CBA signed by 7/1/13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9782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Defining an Hour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An instructional hour is 60 minutes spent in a classroom receiving instruction from a certified teacher.</a:t>
            </a:r>
          </a:p>
          <a:p>
            <a:pPr lvl="1"/>
            <a:r>
              <a:rPr lang="en-US" sz="4000" dirty="0" smtClean="0"/>
              <a:t>2015/16 – 1,098 instructional hours required</a:t>
            </a:r>
          </a:p>
          <a:p>
            <a:pPr lvl="1"/>
            <a:r>
              <a:rPr lang="en-US" sz="4000" dirty="0" smtClean="0"/>
              <a:t>All students K-12</a:t>
            </a:r>
          </a:p>
          <a:p>
            <a:pPr lvl="1"/>
            <a:r>
              <a:rPr lang="en-US" sz="4000" dirty="0" smtClean="0"/>
              <a:t>No change in hours for 16/17</a:t>
            </a:r>
          </a:p>
        </p:txBody>
      </p:sp>
    </p:spTree>
    <p:extLst>
      <p:ext uri="{BB962C8B-B14F-4D97-AF65-F5344CB8AC3E}">
        <p14:creationId xmlns:p14="http://schemas.microsoft.com/office/powerpoint/2010/main" val="402340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Defining an Hour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A “certified teacher”.</a:t>
            </a:r>
          </a:p>
          <a:p>
            <a:pPr lvl="1"/>
            <a:r>
              <a:rPr lang="en-US" sz="4000" dirty="0" smtClean="0"/>
              <a:t>Must have a current MI teacher’s certificate, valid for the grade level &amp; subject.</a:t>
            </a:r>
          </a:p>
          <a:p>
            <a:pPr lvl="1"/>
            <a:r>
              <a:rPr lang="en-US" sz="4000" dirty="0" err="1" smtClean="0"/>
              <a:t>Parapros</a:t>
            </a:r>
            <a:r>
              <a:rPr lang="en-US" sz="4000" dirty="0" smtClean="0"/>
              <a:t> are NOT teachers</a:t>
            </a:r>
          </a:p>
          <a:p>
            <a:pPr lvl="1"/>
            <a:r>
              <a:rPr lang="en-US" sz="4000" dirty="0" smtClean="0"/>
              <a:t>Licensed substitutes are teachers, during their assignment as a substitute.</a:t>
            </a:r>
          </a:p>
        </p:txBody>
      </p:sp>
    </p:spTree>
    <p:extLst>
      <p:ext uri="{BB962C8B-B14F-4D97-AF65-F5344CB8AC3E}">
        <p14:creationId xmlns:p14="http://schemas.microsoft.com/office/powerpoint/2010/main" val="423628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Defining an Hour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 “certified teacher”.</a:t>
            </a:r>
          </a:p>
          <a:p>
            <a:pPr lvl="1"/>
            <a:r>
              <a:rPr lang="en-US" sz="4000" dirty="0" smtClean="0"/>
              <a:t>Can be looked up online.</a:t>
            </a:r>
          </a:p>
          <a:p>
            <a:pPr lvl="1"/>
            <a:r>
              <a:rPr lang="en-US" sz="4000" dirty="0">
                <a:hlinkClick r:id="rId3"/>
              </a:rPr>
              <a:t>https</a:t>
            </a:r>
            <a:r>
              <a:rPr lang="en-US" sz="4000" dirty="0" smtClean="0">
                <a:hlinkClick r:id="rId3"/>
              </a:rPr>
              <a:t>://mdoe.state.mi.us/MOECS/publiccredentialsearch.aspx</a:t>
            </a:r>
            <a:endParaRPr lang="en-US" sz="4000" dirty="0" smtClean="0"/>
          </a:p>
          <a:p>
            <a:pPr lvl="1"/>
            <a:r>
              <a:rPr lang="en-US" sz="4000" dirty="0" smtClean="0"/>
              <a:t>Public records, anyone can search</a:t>
            </a:r>
          </a:p>
        </p:txBody>
      </p:sp>
    </p:spTree>
    <p:extLst>
      <p:ext uri="{BB962C8B-B14F-4D97-AF65-F5344CB8AC3E}">
        <p14:creationId xmlns:p14="http://schemas.microsoft.com/office/powerpoint/2010/main" val="312295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What counts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 day of instruction counts when:</a:t>
            </a:r>
          </a:p>
          <a:p>
            <a:pPr lvl="1"/>
            <a:r>
              <a:rPr lang="en-US" sz="4000" dirty="0" smtClean="0"/>
              <a:t>School was scheduled and held for a group of students.</a:t>
            </a:r>
          </a:p>
          <a:p>
            <a:pPr lvl="1"/>
            <a:r>
              <a:rPr lang="en-US" sz="4000" dirty="0" smtClean="0"/>
              <a:t>Students were in school long enough for instruction to take place.</a:t>
            </a:r>
          </a:p>
          <a:p>
            <a:pPr lvl="2"/>
            <a:r>
              <a:rPr lang="en-US" sz="3800" dirty="0" smtClean="0"/>
              <a:t>Groups who do NOT attend because of shortened hours, do NOT count a day.</a:t>
            </a:r>
          </a:p>
        </p:txBody>
      </p:sp>
    </p:spTree>
    <p:extLst>
      <p:ext uri="{BB962C8B-B14F-4D97-AF65-F5344CB8AC3E}">
        <p14:creationId xmlns:p14="http://schemas.microsoft.com/office/powerpoint/2010/main" val="425554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What doesn’t count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 day of instruction does NOT count when:</a:t>
            </a:r>
          </a:p>
          <a:p>
            <a:pPr lvl="1"/>
            <a:r>
              <a:rPr lang="en-US" sz="4000" dirty="0" smtClean="0"/>
              <a:t>Full day of school was cancelled (and not forgiven)</a:t>
            </a:r>
          </a:p>
          <a:p>
            <a:pPr lvl="1"/>
            <a:r>
              <a:rPr lang="en-US" sz="4000" dirty="0" smtClean="0"/>
              <a:t>Less than 75% attended, and District </a:t>
            </a:r>
            <a:r>
              <a:rPr lang="en-US" sz="4000" b="1" u="sng" dirty="0" smtClean="0"/>
              <a:t>chooses</a:t>
            </a:r>
            <a:r>
              <a:rPr lang="en-US" sz="4000" dirty="0" smtClean="0"/>
              <a:t> not to count the day</a:t>
            </a:r>
          </a:p>
          <a:p>
            <a:pPr lvl="1"/>
            <a:r>
              <a:rPr lang="en-US" sz="4000" dirty="0" smtClean="0"/>
              <a:t>Partial day for those students completely canceled</a:t>
            </a:r>
          </a:p>
        </p:txBody>
      </p:sp>
    </p:spTree>
    <p:extLst>
      <p:ext uri="{BB962C8B-B14F-4D97-AF65-F5344CB8AC3E}">
        <p14:creationId xmlns:p14="http://schemas.microsoft.com/office/powerpoint/2010/main" val="143382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What counts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An hour of instruction counts when:</a:t>
            </a:r>
          </a:p>
          <a:p>
            <a:pPr lvl="1"/>
            <a:r>
              <a:rPr lang="en-US" sz="4000" dirty="0" smtClean="0"/>
              <a:t>Scheduled instruction with a certified teacher</a:t>
            </a:r>
          </a:p>
          <a:p>
            <a:pPr lvl="1"/>
            <a:r>
              <a:rPr lang="en-US" sz="4000" dirty="0" smtClean="0"/>
              <a:t>Recess</a:t>
            </a:r>
          </a:p>
          <a:p>
            <a:pPr lvl="1"/>
            <a:r>
              <a:rPr lang="en-US" sz="4000" dirty="0" smtClean="0"/>
              <a:t>Passing time</a:t>
            </a:r>
          </a:p>
          <a:p>
            <a:pPr lvl="1"/>
            <a:r>
              <a:rPr lang="en-US" sz="4000" dirty="0" smtClean="0"/>
              <a:t>Study Hall</a:t>
            </a:r>
          </a:p>
        </p:txBody>
      </p:sp>
    </p:spTree>
    <p:extLst>
      <p:ext uri="{BB962C8B-B14F-4D97-AF65-F5344CB8AC3E}">
        <p14:creationId xmlns:p14="http://schemas.microsoft.com/office/powerpoint/2010/main" val="142215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What counts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Recess counts if:</a:t>
            </a:r>
          </a:p>
          <a:p>
            <a:pPr lvl="1"/>
            <a:r>
              <a:rPr lang="en-US" sz="4000" dirty="0" smtClean="0"/>
              <a:t>Max of 30 minutes per day</a:t>
            </a:r>
          </a:p>
          <a:p>
            <a:pPr lvl="1"/>
            <a:r>
              <a:rPr lang="en-US" sz="4000" dirty="0" smtClean="0"/>
              <a:t>Certified teacher must be with students the ENTIRE time</a:t>
            </a:r>
          </a:p>
          <a:p>
            <a:pPr lvl="1"/>
            <a:r>
              <a:rPr lang="en-US" sz="4000" dirty="0" smtClean="0"/>
              <a:t>May be adjacent to lunch</a:t>
            </a:r>
          </a:p>
          <a:p>
            <a:pPr lvl="1"/>
            <a:r>
              <a:rPr lang="en-US" sz="4000" dirty="0" smtClean="0"/>
              <a:t>Cannot be before/after school </a:t>
            </a:r>
            <a:r>
              <a:rPr lang="en-US" sz="4000" dirty="0" err="1" smtClean="0"/>
              <a:t>statrt</a:t>
            </a:r>
            <a:r>
              <a:rPr lang="en-US" sz="4000" dirty="0" smtClean="0"/>
              <a:t>/ends</a:t>
            </a:r>
          </a:p>
        </p:txBody>
      </p:sp>
    </p:spTree>
    <p:extLst>
      <p:ext uri="{BB962C8B-B14F-4D97-AF65-F5344CB8AC3E}">
        <p14:creationId xmlns:p14="http://schemas.microsoft.com/office/powerpoint/2010/main" val="181576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What counts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Passing time counts if:</a:t>
            </a:r>
          </a:p>
          <a:p>
            <a:pPr lvl="1"/>
            <a:r>
              <a:rPr lang="en-US" sz="4000" dirty="0" smtClean="0"/>
              <a:t>Max of 30 minutes per day</a:t>
            </a:r>
          </a:p>
          <a:p>
            <a:pPr lvl="2"/>
            <a:r>
              <a:rPr lang="en-US" sz="3800" dirty="0" smtClean="0"/>
              <a:t>May request more if needed due to actual distance traveled</a:t>
            </a:r>
          </a:p>
          <a:p>
            <a:pPr lvl="2"/>
            <a:r>
              <a:rPr lang="en-US" sz="3800" dirty="0" smtClean="0"/>
              <a:t>Request from ISD auditors when submitting calendars/schedules in the fall</a:t>
            </a:r>
          </a:p>
          <a:p>
            <a:pPr lvl="1"/>
            <a:r>
              <a:rPr lang="en-US" sz="4000" dirty="0" smtClean="0"/>
              <a:t>Cannot be before 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 or after last period</a:t>
            </a:r>
          </a:p>
          <a:p>
            <a:pPr lvl="1"/>
            <a:r>
              <a:rPr lang="en-US" sz="4000" dirty="0" smtClean="0"/>
              <a:t>Only before OR after lunch, not both</a:t>
            </a:r>
          </a:p>
        </p:txBody>
      </p:sp>
    </p:spTree>
    <p:extLst>
      <p:ext uri="{BB962C8B-B14F-4D97-AF65-F5344CB8AC3E}">
        <p14:creationId xmlns:p14="http://schemas.microsoft.com/office/powerpoint/2010/main" val="426145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What counts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Study hall counts if:</a:t>
            </a:r>
          </a:p>
          <a:p>
            <a:pPr lvl="1"/>
            <a:r>
              <a:rPr lang="en-US" sz="4000" dirty="0" smtClean="0"/>
              <a:t>No more the 2 per day</a:t>
            </a:r>
          </a:p>
          <a:p>
            <a:pPr lvl="1"/>
            <a:r>
              <a:rPr lang="en-US" sz="4000" dirty="0" smtClean="0"/>
              <a:t>Must be supervised by a </a:t>
            </a:r>
            <a:r>
              <a:rPr lang="en-US" sz="4000" dirty="0" err="1" smtClean="0"/>
              <a:t>cettified</a:t>
            </a:r>
            <a:r>
              <a:rPr lang="en-US" sz="4000" dirty="0" smtClean="0"/>
              <a:t> teacher</a:t>
            </a:r>
          </a:p>
          <a:p>
            <a:pPr lvl="1"/>
            <a:r>
              <a:rPr lang="en-US" sz="4000" dirty="0" smtClean="0"/>
              <a:t>District provides at least 90 additional hours of instruction (1,188)</a:t>
            </a:r>
          </a:p>
        </p:txBody>
      </p:sp>
    </p:spTree>
    <p:extLst>
      <p:ext uri="{BB962C8B-B14F-4D97-AF65-F5344CB8AC3E}">
        <p14:creationId xmlns:p14="http://schemas.microsoft.com/office/powerpoint/2010/main" val="38334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What doesn’t count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An hour of instruction does NOT count when:</a:t>
            </a:r>
          </a:p>
          <a:p>
            <a:pPr lvl="1"/>
            <a:r>
              <a:rPr lang="en-US" sz="4000" dirty="0" smtClean="0"/>
              <a:t>Teacher is not certified</a:t>
            </a:r>
          </a:p>
          <a:p>
            <a:pPr lvl="1"/>
            <a:r>
              <a:rPr lang="en-US" sz="4000" dirty="0" smtClean="0"/>
              <a:t>Recess before school starts or after it ends (instruction must occur)</a:t>
            </a:r>
          </a:p>
          <a:p>
            <a:pPr lvl="1"/>
            <a:r>
              <a:rPr lang="en-US" sz="4000" dirty="0" smtClean="0"/>
              <a:t>Recess without a certified teacher on the playground</a:t>
            </a:r>
          </a:p>
        </p:txBody>
      </p:sp>
    </p:spTree>
    <p:extLst>
      <p:ext uri="{BB962C8B-B14F-4D97-AF65-F5344CB8AC3E}">
        <p14:creationId xmlns:p14="http://schemas.microsoft.com/office/powerpoint/2010/main" val="119058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What doesn’t count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An hour of instruction does NOT count when:</a:t>
            </a:r>
          </a:p>
          <a:p>
            <a:pPr lvl="1"/>
            <a:r>
              <a:rPr lang="en-US" sz="4000" dirty="0" smtClean="0"/>
              <a:t>Recess in excess of 30 minutes per day</a:t>
            </a:r>
          </a:p>
          <a:p>
            <a:pPr lvl="1"/>
            <a:r>
              <a:rPr lang="en-US" sz="4000" dirty="0" smtClean="0"/>
              <a:t>Recess for </a:t>
            </a:r>
            <a:r>
              <a:rPr lang="en-US" sz="4000" dirty="0"/>
              <a:t>s</a:t>
            </a:r>
            <a:r>
              <a:rPr lang="en-US" sz="4000" dirty="0" smtClean="0"/>
              <a:t>hared </a:t>
            </a:r>
            <a:r>
              <a:rPr lang="en-US" sz="4000" dirty="0"/>
              <a:t>t</a:t>
            </a:r>
            <a:r>
              <a:rPr lang="en-US" sz="4000" dirty="0" smtClean="0"/>
              <a:t>ime (nonpublic) students</a:t>
            </a:r>
          </a:p>
          <a:p>
            <a:pPr lvl="1"/>
            <a:r>
              <a:rPr lang="en-US" sz="4000" dirty="0" smtClean="0"/>
              <a:t>Passing before 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 hour, or after last hour</a:t>
            </a:r>
          </a:p>
          <a:p>
            <a:pPr lvl="1"/>
            <a:r>
              <a:rPr lang="en-US" sz="4000" dirty="0" smtClean="0"/>
              <a:t>Passing before and after lunch (only count one)</a:t>
            </a:r>
          </a:p>
        </p:txBody>
      </p:sp>
    </p:spTree>
    <p:extLst>
      <p:ext uri="{BB962C8B-B14F-4D97-AF65-F5344CB8AC3E}">
        <p14:creationId xmlns:p14="http://schemas.microsoft.com/office/powerpoint/2010/main" val="11515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What doesn’t count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An hour of instruction does NOT count when:</a:t>
            </a:r>
          </a:p>
          <a:p>
            <a:pPr lvl="1"/>
            <a:r>
              <a:rPr lang="en-US" sz="4000" dirty="0" smtClean="0"/>
              <a:t>Passing time beyond 30 minutes per day without ISD approval</a:t>
            </a:r>
          </a:p>
          <a:p>
            <a:pPr lvl="1"/>
            <a:r>
              <a:rPr lang="en-US" sz="4000" dirty="0" smtClean="0"/>
              <a:t>Passing time to another District</a:t>
            </a:r>
          </a:p>
          <a:p>
            <a:pPr lvl="1"/>
            <a:r>
              <a:rPr lang="en-US" sz="4000" dirty="0" smtClean="0"/>
              <a:t>Study halls not supervised by a certified teacher</a:t>
            </a:r>
          </a:p>
        </p:txBody>
      </p:sp>
    </p:spTree>
    <p:extLst>
      <p:ext uri="{BB962C8B-B14F-4D97-AF65-F5344CB8AC3E}">
        <p14:creationId xmlns:p14="http://schemas.microsoft.com/office/powerpoint/2010/main" val="197814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What doesn’t count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An hour of instruction does NOT count when:</a:t>
            </a:r>
          </a:p>
          <a:p>
            <a:pPr lvl="1"/>
            <a:r>
              <a:rPr lang="en-US" sz="4000" dirty="0" smtClean="0"/>
              <a:t>Study halls when District provides less than 1,188 hours per year of instruction</a:t>
            </a:r>
          </a:p>
          <a:p>
            <a:pPr lvl="1"/>
            <a:r>
              <a:rPr lang="en-US" sz="4000" dirty="0" smtClean="0"/>
              <a:t>Time spent eating breakfast or lunch</a:t>
            </a:r>
          </a:p>
          <a:p>
            <a:pPr lvl="2"/>
            <a:r>
              <a:rPr lang="en-US" sz="3800" dirty="0" smtClean="0"/>
              <a:t>Cannot call lunch a recess to count</a:t>
            </a:r>
          </a:p>
        </p:txBody>
      </p:sp>
    </p:spTree>
    <p:extLst>
      <p:ext uri="{BB962C8B-B14F-4D97-AF65-F5344CB8AC3E}">
        <p14:creationId xmlns:p14="http://schemas.microsoft.com/office/powerpoint/2010/main" val="170517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Exceptions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The rules just explained apply ALWAYS, except</a:t>
            </a:r>
          </a:p>
          <a:p>
            <a:pPr lvl="1"/>
            <a:r>
              <a:rPr lang="en-US" sz="4000" dirty="0" smtClean="0"/>
              <a:t>Pre-K special education</a:t>
            </a:r>
          </a:p>
          <a:p>
            <a:pPr lvl="1"/>
            <a:r>
              <a:rPr lang="en-US" sz="4000" dirty="0" smtClean="0"/>
              <a:t>Reduced schedule</a:t>
            </a:r>
          </a:p>
          <a:p>
            <a:pPr lvl="1"/>
            <a:r>
              <a:rPr lang="en-US" sz="4000" dirty="0" smtClean="0"/>
              <a:t>Seat time waivers</a:t>
            </a:r>
          </a:p>
          <a:p>
            <a:pPr lvl="1"/>
            <a:r>
              <a:rPr lang="en-US" sz="4000" dirty="0" smtClean="0"/>
              <a:t>Blended seat time waivers</a:t>
            </a:r>
          </a:p>
          <a:p>
            <a:pPr lvl="1"/>
            <a:r>
              <a:rPr lang="en-US" sz="4000" dirty="0" smtClean="0"/>
              <a:t>Homebound/Homebased</a:t>
            </a:r>
          </a:p>
        </p:txBody>
      </p:sp>
    </p:spTree>
    <p:extLst>
      <p:ext uri="{BB962C8B-B14F-4D97-AF65-F5344CB8AC3E}">
        <p14:creationId xmlns:p14="http://schemas.microsoft.com/office/powerpoint/2010/main" val="344895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Exceptions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More exceptions</a:t>
            </a:r>
          </a:p>
          <a:p>
            <a:pPr lvl="1"/>
            <a:r>
              <a:rPr lang="en-US" sz="4000" dirty="0" smtClean="0"/>
              <a:t>Dual enrollment</a:t>
            </a:r>
          </a:p>
          <a:p>
            <a:pPr lvl="1"/>
            <a:r>
              <a:rPr lang="en-US" sz="4000" dirty="0" smtClean="0"/>
              <a:t>Alternative </a:t>
            </a:r>
            <a:r>
              <a:rPr lang="en-US" sz="4000" dirty="0" err="1" smtClean="0"/>
              <a:t>ed</a:t>
            </a:r>
            <a:r>
              <a:rPr lang="en-US" sz="4000" dirty="0" smtClean="0"/>
              <a:t> waivers</a:t>
            </a:r>
          </a:p>
          <a:p>
            <a:pPr lvl="1"/>
            <a:r>
              <a:rPr lang="en-US" sz="4000" dirty="0" smtClean="0"/>
              <a:t>Professional development time</a:t>
            </a:r>
          </a:p>
          <a:p>
            <a:pPr lvl="1"/>
            <a:r>
              <a:rPr lang="en-US" sz="4000" dirty="0" smtClean="0"/>
              <a:t>IEP reduced schedules</a:t>
            </a:r>
          </a:p>
          <a:p>
            <a:pPr lvl="1"/>
            <a:r>
              <a:rPr lang="en-US" sz="4000" dirty="0" smtClean="0"/>
              <a:t>JROTC classes</a:t>
            </a:r>
          </a:p>
        </p:txBody>
      </p:sp>
    </p:spTree>
    <p:extLst>
      <p:ext uri="{BB962C8B-B14F-4D97-AF65-F5344CB8AC3E}">
        <p14:creationId xmlns:p14="http://schemas.microsoft.com/office/powerpoint/2010/main" val="87562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Exceptions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Still more exceptions</a:t>
            </a:r>
          </a:p>
          <a:p>
            <a:pPr lvl="1"/>
            <a:r>
              <a:rPr lang="en-US" sz="4000" dirty="0" smtClean="0"/>
              <a:t>Homeroom</a:t>
            </a:r>
          </a:p>
          <a:p>
            <a:pPr lvl="1"/>
            <a:r>
              <a:rPr lang="en-US" sz="4000" dirty="0" smtClean="0"/>
              <a:t>Breakfast (w/instruction)</a:t>
            </a:r>
          </a:p>
          <a:p>
            <a:pPr lvl="1"/>
            <a:r>
              <a:rPr lang="en-US" sz="4000" dirty="0" smtClean="0"/>
              <a:t>Seminar</a:t>
            </a:r>
          </a:p>
          <a:p>
            <a:pPr lvl="1"/>
            <a:r>
              <a:rPr lang="en-US" sz="4000" dirty="0" smtClean="0"/>
              <a:t>Travel time</a:t>
            </a:r>
          </a:p>
          <a:p>
            <a:pPr lvl="1"/>
            <a:r>
              <a:rPr lang="en-US" sz="4000" dirty="0" smtClean="0"/>
              <a:t>Forgiven time/days</a:t>
            </a:r>
          </a:p>
        </p:txBody>
      </p:sp>
    </p:spTree>
    <p:extLst>
      <p:ext uri="{BB962C8B-B14F-4D97-AF65-F5344CB8AC3E}">
        <p14:creationId xmlns:p14="http://schemas.microsoft.com/office/powerpoint/2010/main" val="420899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Pre-K special education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Two different measurements: </a:t>
            </a:r>
          </a:p>
          <a:p>
            <a:pPr lvl="1"/>
            <a:r>
              <a:rPr lang="en-US" sz="4000" dirty="0" smtClean="0"/>
              <a:t>Program 191</a:t>
            </a:r>
          </a:p>
          <a:p>
            <a:pPr lvl="2"/>
            <a:r>
              <a:rPr lang="en-US" sz="3800" dirty="0" smtClean="0"/>
              <a:t>R340.1754</a:t>
            </a:r>
          </a:p>
          <a:p>
            <a:pPr lvl="1"/>
            <a:r>
              <a:rPr lang="en-US" sz="4000" dirty="0" smtClean="0"/>
              <a:t>Program 270</a:t>
            </a:r>
          </a:p>
          <a:p>
            <a:pPr lvl="2"/>
            <a:r>
              <a:rPr lang="en-US" sz="3800" dirty="0" smtClean="0"/>
              <a:t>R340.1755 &amp; 1862</a:t>
            </a:r>
          </a:p>
        </p:txBody>
      </p:sp>
    </p:spTree>
    <p:extLst>
      <p:ext uri="{BB962C8B-B14F-4D97-AF65-F5344CB8AC3E}">
        <p14:creationId xmlns:p14="http://schemas.microsoft.com/office/powerpoint/2010/main" val="303527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Pre-K special education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Program 191 (rule 1754)</a:t>
            </a:r>
          </a:p>
          <a:p>
            <a:pPr lvl="1"/>
            <a:r>
              <a:rPr lang="en-US" sz="4000" dirty="0" smtClean="0"/>
              <a:t>Students must receive a minimum of 360 hours and 144 days per year.</a:t>
            </a:r>
          </a:p>
          <a:p>
            <a:pPr lvl="1"/>
            <a:r>
              <a:rPr lang="en-US" sz="4000" dirty="0" smtClean="0"/>
              <a:t>FTE is calculated by # of hours scheduled and provided divided by 450</a:t>
            </a:r>
          </a:p>
          <a:p>
            <a:pPr lvl="1"/>
            <a:r>
              <a:rPr lang="en-US" sz="4000" dirty="0" smtClean="0"/>
              <a:t>So MINIMUM FTE should be 0.80 (360/450)</a:t>
            </a:r>
          </a:p>
          <a:p>
            <a:pPr lvl="1"/>
            <a:r>
              <a:rPr lang="en-US" sz="4000" dirty="0" smtClean="0"/>
              <a:t>So programs with &gt;=450 hours per year can generate 1.00 FTE per student</a:t>
            </a: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214833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Pre-K special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 smtClean="0"/>
              <a:t>Program 270 (rule 1755 and 1862)</a:t>
            </a:r>
          </a:p>
          <a:p>
            <a:pPr lvl="1"/>
            <a:r>
              <a:rPr lang="en-US" sz="4000" dirty="0" smtClean="0"/>
              <a:t>Students must receive a minimum of 2 hours per week, not less than 72 hours per year</a:t>
            </a:r>
          </a:p>
          <a:p>
            <a:pPr lvl="1"/>
            <a:r>
              <a:rPr lang="en-US" sz="4000" dirty="0" smtClean="0"/>
              <a:t>No explicit day requirement</a:t>
            </a:r>
          </a:p>
          <a:p>
            <a:pPr lvl="1"/>
            <a:r>
              <a:rPr lang="en-US" sz="4000" dirty="0" smtClean="0"/>
              <a:t>FTE is calculated by # of hours scheduled and provided divided by 180</a:t>
            </a:r>
          </a:p>
          <a:p>
            <a:pPr lvl="1"/>
            <a:r>
              <a:rPr lang="en-US" sz="4000" dirty="0" smtClean="0"/>
              <a:t>So MINIMUM FTE should be 0.40 (72/180)</a:t>
            </a:r>
          </a:p>
          <a:p>
            <a:pPr lvl="1"/>
            <a:r>
              <a:rPr lang="en-US" sz="4000" dirty="0" smtClean="0"/>
              <a:t>So programs with &gt;=180 hours per year can generate 1.00 FTE per student</a:t>
            </a: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3201515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Pre-K special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Hours limitation</a:t>
            </a:r>
          </a:p>
          <a:p>
            <a:pPr lvl="1"/>
            <a:r>
              <a:rPr lang="en-US" sz="4000" dirty="0" smtClean="0"/>
              <a:t>All hours must be for instructional services</a:t>
            </a:r>
          </a:p>
          <a:p>
            <a:pPr lvl="1"/>
            <a:r>
              <a:rPr lang="en-US" sz="4000" dirty="0" smtClean="0"/>
              <a:t>Support services may not be counted towards FTE hours</a:t>
            </a:r>
          </a:p>
          <a:p>
            <a:pPr lvl="2"/>
            <a:r>
              <a:rPr lang="en-US" sz="3800" dirty="0" smtClean="0"/>
              <a:t>(speech, occ. therapy, physical therapy, social work, </a:t>
            </a:r>
            <a:r>
              <a:rPr lang="en-US" sz="3800" dirty="0" err="1" smtClean="0"/>
              <a:t>etc</a:t>
            </a:r>
            <a:r>
              <a:rPr lang="en-US" sz="3800" dirty="0" smtClean="0"/>
              <a:t>)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998945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Pre-K special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601200" cy="438912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Rule 1755 vs 1862</a:t>
            </a:r>
          </a:p>
          <a:p>
            <a:pPr lvl="1"/>
            <a:r>
              <a:rPr lang="en-US" sz="4000" dirty="0" smtClean="0"/>
              <a:t>All these students are reported as program 270</a:t>
            </a:r>
          </a:p>
          <a:p>
            <a:pPr lvl="1"/>
            <a:r>
              <a:rPr lang="en-US" sz="4000" dirty="0" smtClean="0"/>
              <a:t>1755</a:t>
            </a:r>
          </a:p>
          <a:p>
            <a:pPr lvl="2"/>
            <a:r>
              <a:rPr lang="en-US" sz="3800" dirty="0" smtClean="0"/>
              <a:t>Students 1-3 </a:t>
            </a:r>
            <a:r>
              <a:rPr lang="en-US" sz="3800" dirty="0" err="1" smtClean="0"/>
              <a:t>yrs</a:t>
            </a:r>
            <a:r>
              <a:rPr lang="en-US" sz="3800" dirty="0" smtClean="0"/>
              <a:t> old with IFSP</a:t>
            </a:r>
          </a:p>
          <a:p>
            <a:pPr lvl="1"/>
            <a:r>
              <a:rPr lang="en-US" sz="4000" dirty="0" smtClean="0"/>
              <a:t>1862</a:t>
            </a:r>
          </a:p>
          <a:p>
            <a:pPr lvl="2"/>
            <a:r>
              <a:rPr lang="en-US" sz="3800" dirty="0" smtClean="0"/>
              <a:t>Students 2.5 – 5 </a:t>
            </a:r>
            <a:r>
              <a:rPr lang="en-US" sz="3800" dirty="0" err="1" smtClean="0"/>
              <a:t>yrs</a:t>
            </a:r>
            <a:r>
              <a:rPr lang="en-US" sz="3600" dirty="0" smtClean="0"/>
              <a:t> old with IEP</a:t>
            </a:r>
          </a:p>
        </p:txBody>
      </p:sp>
    </p:spTree>
    <p:extLst>
      <p:ext uri="{BB962C8B-B14F-4D97-AF65-F5344CB8AC3E}">
        <p14:creationId xmlns:p14="http://schemas.microsoft.com/office/powerpoint/2010/main" val="3110002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Pre-K special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Rule 1755 vs 1862</a:t>
            </a:r>
          </a:p>
          <a:p>
            <a:pPr lvl="1"/>
            <a:r>
              <a:rPr lang="en-US" sz="4000" dirty="0" smtClean="0"/>
              <a:t>R1755 students are classed as program 271 by CEPI for reporting to MDE</a:t>
            </a:r>
          </a:p>
          <a:p>
            <a:pPr lvl="1"/>
            <a:r>
              <a:rPr lang="en-US" sz="4000" dirty="0" smtClean="0"/>
              <a:t>R1862 students are classed as 272</a:t>
            </a:r>
          </a:p>
          <a:p>
            <a:pPr lvl="1"/>
            <a:r>
              <a:rPr lang="en-US" sz="4000" dirty="0" smtClean="0"/>
              <a:t>CEPI reports in MSDS showing breakdown</a:t>
            </a:r>
          </a:p>
          <a:p>
            <a:pPr lvl="2"/>
            <a:r>
              <a:rPr lang="en-US" sz="3800" dirty="0" smtClean="0"/>
              <a:t>Staging and certified</a:t>
            </a:r>
            <a:endParaRPr lang="en-US" sz="3400" dirty="0" smtClean="0"/>
          </a:p>
        </p:txBody>
      </p:sp>
    </p:spTree>
    <p:extLst>
      <p:ext uri="{BB962C8B-B14F-4D97-AF65-F5344CB8AC3E}">
        <p14:creationId xmlns:p14="http://schemas.microsoft.com/office/powerpoint/2010/main" val="1339924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Reduced schedules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Grades 9 to 12 only</a:t>
            </a:r>
          </a:p>
          <a:p>
            <a:r>
              <a:rPr lang="en-US" sz="4000" dirty="0" smtClean="0"/>
              <a:t>Requested by parent or guardian</a:t>
            </a:r>
          </a:p>
          <a:p>
            <a:r>
              <a:rPr lang="en-US" sz="4000" dirty="0" smtClean="0"/>
              <a:t>Must be in student’s best educational interest</a:t>
            </a:r>
          </a:p>
          <a:p>
            <a:pPr lvl="1"/>
            <a:r>
              <a:rPr lang="en-US" sz="4000" dirty="0" smtClean="0"/>
              <a:t>School/parent decides</a:t>
            </a:r>
          </a:p>
          <a:p>
            <a:r>
              <a:rPr lang="en-US" sz="4000" dirty="0" smtClean="0"/>
              <a:t>Must be done by student, not by groups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448863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Reduced schedules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Standard schedule</a:t>
            </a:r>
          </a:p>
          <a:p>
            <a:pPr lvl="1"/>
            <a:r>
              <a:rPr lang="en-US" sz="4000" dirty="0" smtClean="0"/>
              <a:t>More than 4 classes per day</a:t>
            </a:r>
          </a:p>
          <a:p>
            <a:pPr lvl="1"/>
            <a:r>
              <a:rPr lang="en-US" sz="4000" dirty="0" smtClean="0"/>
              <a:t>Must be scheduled at least 80% to count </a:t>
            </a:r>
          </a:p>
          <a:p>
            <a:pPr lvl="1"/>
            <a:r>
              <a:rPr lang="en-US" sz="4000" dirty="0" smtClean="0"/>
              <a:t>878.4 hours minimum</a:t>
            </a:r>
          </a:p>
          <a:p>
            <a:r>
              <a:rPr lang="en-US" sz="4000" dirty="0" smtClean="0"/>
              <a:t>4 block schedule</a:t>
            </a:r>
          </a:p>
          <a:p>
            <a:pPr lvl="1"/>
            <a:r>
              <a:rPr lang="en-US" sz="4000" dirty="0" smtClean="0"/>
              <a:t>Must be scheduled at least 75% to count</a:t>
            </a:r>
          </a:p>
          <a:p>
            <a:pPr lvl="1"/>
            <a:r>
              <a:rPr lang="en-US" sz="4000" dirty="0" smtClean="0"/>
              <a:t>823.5 hours minimum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3213294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Seat time waivers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Students in grades 6-12</a:t>
            </a:r>
          </a:p>
          <a:p>
            <a:pPr lvl="1"/>
            <a:r>
              <a:rPr lang="en-US" sz="4000" dirty="0" smtClean="0"/>
              <a:t>Can apply for pilot K-5 waiver</a:t>
            </a:r>
          </a:p>
          <a:p>
            <a:r>
              <a:rPr lang="en-US" sz="4000" dirty="0" smtClean="0"/>
              <a:t>Removes days &amp; Hours requirement</a:t>
            </a:r>
          </a:p>
          <a:p>
            <a:r>
              <a:rPr lang="en-US" sz="4000" dirty="0" smtClean="0"/>
              <a:t>May be 100% online program</a:t>
            </a:r>
          </a:p>
          <a:p>
            <a:pPr lvl="1"/>
            <a:r>
              <a:rPr lang="en-US" sz="4000" dirty="0" smtClean="0"/>
              <a:t>May have seat time requirement if desired</a:t>
            </a:r>
          </a:p>
          <a:p>
            <a:r>
              <a:rPr lang="en-US" sz="4000" dirty="0" smtClean="0"/>
              <a:t>Limited to 25% of student population</a:t>
            </a:r>
          </a:p>
        </p:txBody>
      </p:sp>
    </p:spTree>
    <p:extLst>
      <p:ext uri="{BB962C8B-B14F-4D97-AF65-F5344CB8AC3E}">
        <p14:creationId xmlns:p14="http://schemas.microsoft.com/office/powerpoint/2010/main" val="3174557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Blended seat time waivers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Must have 50% or more of instructional time scheduled face-to-face with certified teacher</a:t>
            </a:r>
          </a:p>
          <a:p>
            <a:pPr lvl="1"/>
            <a:r>
              <a:rPr lang="en-US" sz="4000" dirty="0" smtClean="0"/>
              <a:t>May not use drop-in labs to satisfy this</a:t>
            </a:r>
          </a:p>
          <a:p>
            <a:r>
              <a:rPr lang="en-US" sz="4000" dirty="0" smtClean="0"/>
              <a:t>Can be used for up to 100% of District population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9418190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Homebound/Homebased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Homebound students</a:t>
            </a:r>
          </a:p>
          <a:p>
            <a:pPr lvl="1"/>
            <a:r>
              <a:rPr lang="en-US" sz="4000" dirty="0" smtClean="0"/>
              <a:t>Not able to attend due to health reasons</a:t>
            </a:r>
          </a:p>
          <a:p>
            <a:pPr lvl="1"/>
            <a:r>
              <a:rPr lang="en-US" sz="4000" dirty="0" smtClean="0"/>
              <a:t>Should be counted as 1.00 FTE</a:t>
            </a:r>
          </a:p>
          <a:p>
            <a:pPr lvl="1"/>
            <a:r>
              <a:rPr lang="en-US" sz="4000" dirty="0" smtClean="0"/>
              <a:t>Need physician/hospital explanation that student out for more than 5 days</a:t>
            </a:r>
          </a:p>
          <a:p>
            <a:pPr lvl="1"/>
            <a:r>
              <a:rPr lang="en-US" sz="4000" dirty="0" smtClean="0"/>
              <a:t>Regular </a:t>
            </a:r>
            <a:r>
              <a:rPr lang="en-US" sz="4000" dirty="0" err="1" smtClean="0"/>
              <a:t>ed</a:t>
            </a:r>
            <a:r>
              <a:rPr lang="en-US" sz="4000" dirty="0" smtClean="0"/>
              <a:t>, 2 45-minute sessions with teacher per week</a:t>
            </a:r>
          </a:p>
          <a:p>
            <a:pPr lvl="1"/>
            <a:r>
              <a:rPr lang="en-US" sz="4000" dirty="0" smtClean="0"/>
              <a:t>Special </a:t>
            </a:r>
            <a:r>
              <a:rPr lang="en-US" sz="4000" dirty="0" err="1" smtClean="0"/>
              <a:t>ed</a:t>
            </a:r>
            <a:r>
              <a:rPr lang="en-US" sz="4000" dirty="0" smtClean="0"/>
              <a:t>, 2 non-contiguous 60-minute sessions with teacher per week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6659796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Homebound/Homebased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Homebased students</a:t>
            </a:r>
          </a:p>
          <a:p>
            <a:pPr lvl="1"/>
            <a:r>
              <a:rPr lang="en-US" sz="4000" dirty="0" smtClean="0"/>
              <a:t>Not able to attend due to suspension or expulsion</a:t>
            </a:r>
          </a:p>
          <a:p>
            <a:pPr lvl="1"/>
            <a:r>
              <a:rPr lang="en-US" sz="4000" dirty="0" smtClean="0"/>
              <a:t>Must be provided instruction separate from general student population</a:t>
            </a:r>
          </a:p>
          <a:p>
            <a:pPr lvl="1"/>
            <a:r>
              <a:rPr lang="en-US" sz="4000" dirty="0" smtClean="0"/>
              <a:t>2 non-contiguous 60-minute session per week with certified teacher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737079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Homebound/Homebased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Homebased students</a:t>
            </a:r>
          </a:p>
          <a:p>
            <a:pPr lvl="1"/>
            <a:r>
              <a:rPr lang="en-US" sz="4000" dirty="0" smtClean="0"/>
              <a:t>State mandated vs District policy</a:t>
            </a:r>
          </a:p>
          <a:p>
            <a:pPr lvl="1"/>
            <a:r>
              <a:rPr lang="en-US" sz="4000" dirty="0" smtClean="0"/>
              <a:t>State mandated – may count as full FTE, if instruction is 1:1</a:t>
            </a:r>
          </a:p>
          <a:p>
            <a:pPr lvl="2"/>
            <a:r>
              <a:rPr lang="en-US" sz="3800" dirty="0" smtClean="0"/>
              <a:t>Group instruction, count actual hours/1098</a:t>
            </a:r>
          </a:p>
          <a:p>
            <a:pPr lvl="1"/>
            <a:r>
              <a:rPr lang="en-US" sz="4000" dirty="0" smtClean="0"/>
              <a:t>District policy</a:t>
            </a:r>
          </a:p>
          <a:p>
            <a:pPr lvl="2"/>
            <a:r>
              <a:rPr lang="en-US" sz="3800" dirty="0" smtClean="0"/>
              <a:t>Count actual hours/1098</a:t>
            </a:r>
          </a:p>
        </p:txBody>
      </p:sp>
    </p:spTree>
    <p:extLst>
      <p:ext uri="{BB962C8B-B14F-4D97-AF65-F5344CB8AC3E}">
        <p14:creationId xmlns:p14="http://schemas.microsoft.com/office/powerpoint/2010/main" val="24590477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Dual enrollment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Students taking college courses</a:t>
            </a:r>
          </a:p>
          <a:p>
            <a:pPr lvl="1"/>
            <a:r>
              <a:rPr lang="en-US" sz="4000" dirty="0" smtClean="0"/>
              <a:t>Course paid for by district</a:t>
            </a:r>
          </a:p>
          <a:p>
            <a:pPr lvl="1"/>
            <a:r>
              <a:rPr lang="en-US" sz="4000" dirty="0" smtClean="0"/>
              <a:t>Travel time can be used, but may not be needed</a:t>
            </a:r>
          </a:p>
          <a:p>
            <a:pPr lvl="1"/>
            <a:r>
              <a:rPr lang="en-US" sz="4000" dirty="0" smtClean="0"/>
              <a:t>Implied reduced schedule – only 80% time needed (75% for block scheduling)</a:t>
            </a:r>
          </a:p>
          <a:p>
            <a:endParaRPr lang="en-US" sz="40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0971379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Dual enrollment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3 ways to calculate FTE</a:t>
            </a:r>
          </a:p>
          <a:p>
            <a:pPr lvl="1"/>
            <a:r>
              <a:rPr lang="en-US" sz="4000" dirty="0" smtClean="0"/>
              <a:t>Count of all classes when college course meets daily</a:t>
            </a:r>
          </a:p>
          <a:p>
            <a:pPr lvl="2"/>
            <a:r>
              <a:rPr lang="en-US" sz="3800" dirty="0"/>
              <a:t>5</a:t>
            </a:r>
            <a:r>
              <a:rPr lang="en-US" sz="3800" dirty="0" smtClean="0"/>
              <a:t> high school courses+1 daily college course=6 hours=1.00 FTE (if 6 hour HS)</a:t>
            </a:r>
          </a:p>
          <a:p>
            <a:pPr lvl="2"/>
            <a:r>
              <a:rPr lang="en-US" sz="3800" dirty="0" smtClean="0"/>
              <a:t>4 high school courses+1 daily college course=5 hours/6&gt;80%=1.00 FTE</a:t>
            </a:r>
          </a:p>
          <a:p>
            <a:endParaRPr lang="en-US" sz="40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103216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Dual enrollment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3 ways to calculate FTE</a:t>
            </a:r>
          </a:p>
          <a:p>
            <a:pPr lvl="1"/>
            <a:r>
              <a:rPr lang="en-US" sz="4000" dirty="0" smtClean="0"/>
              <a:t>College course not meeting daily</a:t>
            </a:r>
          </a:p>
          <a:p>
            <a:pPr lvl="2"/>
            <a:r>
              <a:rPr lang="en-US" sz="3800" dirty="0" smtClean="0"/>
              <a:t>Percent of full time with college course as % of college full time</a:t>
            </a:r>
          </a:p>
          <a:p>
            <a:pPr lvl="2"/>
            <a:r>
              <a:rPr lang="en-US" sz="3800" dirty="0"/>
              <a:t>4</a:t>
            </a:r>
            <a:r>
              <a:rPr lang="en-US" sz="3800" dirty="0" smtClean="0"/>
              <a:t> high school courses out of 6 hour day = 66%</a:t>
            </a:r>
          </a:p>
          <a:p>
            <a:pPr lvl="2"/>
            <a:r>
              <a:rPr lang="en-US" sz="3800" dirty="0" smtClean="0"/>
              <a:t>1 3-credit college course (college is 12 credits = full time) 3/12=25%</a:t>
            </a:r>
          </a:p>
          <a:p>
            <a:pPr lvl="2"/>
            <a:r>
              <a:rPr lang="en-US" sz="3800" dirty="0" smtClean="0"/>
              <a:t>66%+25%&gt;80%=1.00 FTE</a:t>
            </a:r>
          </a:p>
          <a:p>
            <a:pPr lvl="1"/>
            <a:endParaRPr lang="en-US" sz="40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9911085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Dual enrollment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3 ways to calculate FTE</a:t>
            </a:r>
          </a:p>
          <a:p>
            <a:pPr lvl="1"/>
            <a:r>
              <a:rPr lang="en-US" sz="4000" dirty="0" smtClean="0"/>
              <a:t>Compute FTE using travel time</a:t>
            </a:r>
          </a:p>
          <a:p>
            <a:pPr lvl="2"/>
            <a:r>
              <a:rPr lang="en-US" sz="3800" dirty="0" smtClean="0"/>
              <a:t>2 55-minute classes at HS each day w/5 </a:t>
            </a:r>
            <a:r>
              <a:rPr lang="en-US" sz="3800" dirty="0"/>
              <a:t>m</a:t>
            </a:r>
            <a:r>
              <a:rPr lang="en-US" sz="3800" dirty="0" smtClean="0"/>
              <a:t>inutes passing and 50 minutes travel time</a:t>
            </a:r>
          </a:p>
          <a:p>
            <a:pPr lvl="2"/>
            <a:r>
              <a:rPr lang="en-US" sz="3800" dirty="0" smtClean="0"/>
              <a:t>3 college courses:</a:t>
            </a:r>
          </a:p>
          <a:p>
            <a:pPr lvl="3"/>
            <a:r>
              <a:rPr lang="en-US" sz="3800" dirty="0" smtClean="0"/>
              <a:t>1 90 minute course MWF</a:t>
            </a:r>
          </a:p>
          <a:p>
            <a:pPr lvl="3"/>
            <a:r>
              <a:rPr lang="en-US" sz="3800" dirty="0" smtClean="0"/>
              <a:t>2 120 minute courses TR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5665648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Dual enrollment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3 ways to calculate FTE</a:t>
            </a:r>
          </a:p>
          <a:p>
            <a:pPr lvl="1"/>
            <a:r>
              <a:rPr lang="en-US" sz="4000" dirty="0" smtClean="0"/>
              <a:t>Compute FTE using travel time</a:t>
            </a:r>
          </a:p>
          <a:p>
            <a:pPr lvl="2"/>
            <a:r>
              <a:rPr lang="en-US" sz="3800" dirty="0" smtClean="0"/>
              <a:t>HS time: 55+55+5+50=165 minutes per day * 180 days = 496 hours/year</a:t>
            </a:r>
          </a:p>
          <a:p>
            <a:pPr lvl="2"/>
            <a:r>
              <a:rPr lang="en-US" sz="3800" dirty="0" smtClean="0"/>
              <a:t>College time: (90*3) + (120*2*2)=750 min/week/5=150min/day*180=450 hours/year</a:t>
            </a:r>
          </a:p>
          <a:p>
            <a:pPr lvl="2"/>
            <a:r>
              <a:rPr lang="en-US" sz="3800" dirty="0" smtClean="0"/>
              <a:t>496+450=946/1098&gt;80%= 1.00 FTE 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3822331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Alternative ed. waivers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Waiver for classroom based alternative </a:t>
            </a:r>
            <a:r>
              <a:rPr lang="en-US" sz="4000" dirty="0" err="1" smtClean="0"/>
              <a:t>ed</a:t>
            </a:r>
            <a:r>
              <a:rPr lang="en-US" sz="4000" dirty="0" smtClean="0"/>
              <a:t> courses</a:t>
            </a:r>
          </a:p>
          <a:p>
            <a:pPr lvl="1"/>
            <a:r>
              <a:rPr lang="en-US" sz="4000" dirty="0" smtClean="0"/>
              <a:t>Can waive day requirement (145 day min)</a:t>
            </a:r>
          </a:p>
          <a:p>
            <a:pPr lvl="1"/>
            <a:r>
              <a:rPr lang="en-US" sz="4000" dirty="0" smtClean="0"/>
              <a:t>Can waive hours (878 hour min)</a:t>
            </a:r>
          </a:p>
          <a:p>
            <a:pPr lvl="1"/>
            <a:r>
              <a:rPr lang="en-US" sz="4000" dirty="0" smtClean="0"/>
              <a:t>Can waive 75% attendance (50% min)</a:t>
            </a:r>
          </a:p>
          <a:p>
            <a:r>
              <a:rPr lang="en-US" sz="4000" dirty="0" smtClean="0"/>
              <a:t>If online courses, use non-alternative seat time waiver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3390392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Professional development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Can count up to 38 hours of professional development as instructional time.</a:t>
            </a:r>
          </a:p>
          <a:p>
            <a:r>
              <a:rPr lang="en-US" sz="4000" dirty="0" smtClean="0"/>
              <a:t>Collective bargaining agreement in place by 7/1/2013</a:t>
            </a:r>
          </a:p>
          <a:p>
            <a:r>
              <a:rPr lang="en-US" sz="4000" dirty="0" smtClean="0"/>
              <a:t>Hours in that still current contract (up to 38)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5242035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IEP reduced schedules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Special </a:t>
            </a:r>
            <a:r>
              <a:rPr lang="en-US" sz="4000" dirty="0" err="1" smtClean="0"/>
              <a:t>ed</a:t>
            </a:r>
            <a:r>
              <a:rPr lang="en-US" sz="4000" dirty="0" smtClean="0"/>
              <a:t> students medically or emotionally unable to accept full time instruction</a:t>
            </a:r>
          </a:p>
          <a:p>
            <a:r>
              <a:rPr lang="en-US" sz="4000" dirty="0" smtClean="0"/>
              <a:t>May be counted for 1.00 FTE</a:t>
            </a:r>
          </a:p>
          <a:p>
            <a:r>
              <a:rPr lang="en-US" sz="4000" dirty="0" smtClean="0"/>
              <a:t>Reduced schedule must be detailed in the IEP</a:t>
            </a:r>
          </a:p>
          <a:p>
            <a:r>
              <a:rPr lang="en-US" sz="4000" dirty="0" smtClean="0"/>
              <a:t>Need must be documented by a doctor or psychiatrist (not social worker, psychologist)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8865988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JROTC Classes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Junior Reserve Officer Training Course</a:t>
            </a:r>
          </a:p>
          <a:p>
            <a:r>
              <a:rPr lang="en-US" sz="4000" dirty="0" smtClean="0"/>
              <a:t>Exception to certified teacher rule</a:t>
            </a:r>
          </a:p>
          <a:p>
            <a:r>
              <a:rPr lang="en-US" sz="4000" dirty="0" smtClean="0"/>
              <a:t>JROTC instructors are certified by the military, not MDE</a:t>
            </a:r>
          </a:p>
          <a:p>
            <a:r>
              <a:rPr lang="en-US" sz="4000" dirty="0" smtClean="0"/>
              <a:t>Count as you would any other course.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465298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Homeroom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May be counted as instructional time, even if no academic credit is given</a:t>
            </a:r>
          </a:p>
          <a:p>
            <a:r>
              <a:rPr lang="en-US" sz="4000" dirty="0" smtClean="0"/>
              <a:t>Is not a study hall</a:t>
            </a:r>
          </a:p>
          <a:p>
            <a:r>
              <a:rPr lang="en-US" sz="4000" dirty="0" smtClean="0"/>
              <a:t>Maximum of 15 minutes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7188327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Breakfast (w/instruction)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Can be counted as instruction</a:t>
            </a:r>
          </a:p>
          <a:p>
            <a:r>
              <a:rPr lang="en-US" sz="4000" dirty="0" smtClean="0"/>
              <a:t>Must be with certified teacher</a:t>
            </a:r>
          </a:p>
          <a:p>
            <a:r>
              <a:rPr lang="en-US" sz="4000" dirty="0" smtClean="0"/>
              <a:t>Instruction must be actively being provided while students eat.</a:t>
            </a:r>
          </a:p>
          <a:p>
            <a:r>
              <a:rPr lang="en-US" sz="4000" dirty="0" smtClean="0"/>
              <a:t>Breakfast may NOT be counted as recess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027419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Seminar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Also called Achievement hour, or Focused instructional time</a:t>
            </a:r>
          </a:p>
          <a:p>
            <a:r>
              <a:rPr lang="en-US" sz="4000" dirty="0" smtClean="0"/>
              <a:t>Academic in nature (not a study hall)</a:t>
            </a:r>
          </a:p>
          <a:p>
            <a:r>
              <a:rPr lang="en-US" sz="4000" dirty="0" smtClean="0"/>
              <a:t>Tutoring, mentoring, or advising</a:t>
            </a:r>
          </a:p>
          <a:p>
            <a:r>
              <a:rPr lang="en-US" sz="4000" dirty="0" smtClean="0"/>
              <a:t>Certified teacher must be actively leading class</a:t>
            </a:r>
          </a:p>
          <a:p>
            <a:r>
              <a:rPr lang="en-US" sz="4000" dirty="0" err="1" smtClean="0"/>
              <a:t>Pupil:teacher</a:t>
            </a:r>
            <a:r>
              <a:rPr lang="en-US" sz="4000" dirty="0" smtClean="0"/>
              <a:t> cannot exceed 35:1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3089990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Travel time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Students in grades 9-12</a:t>
            </a:r>
          </a:p>
          <a:p>
            <a:r>
              <a:rPr lang="en-US" sz="4000" dirty="0" smtClean="0"/>
              <a:t>Traveling out of district (otherwise it’s passing time)</a:t>
            </a:r>
          </a:p>
          <a:p>
            <a:r>
              <a:rPr lang="en-US" sz="4000" dirty="0" smtClean="0"/>
              <a:t>Cooperative </a:t>
            </a:r>
            <a:r>
              <a:rPr lang="en-US" sz="4000" dirty="0" err="1" smtClean="0"/>
              <a:t>ed</a:t>
            </a:r>
            <a:r>
              <a:rPr lang="en-US" sz="4000" dirty="0" smtClean="0"/>
              <a:t>, Dual enrollment, special </a:t>
            </a:r>
            <a:r>
              <a:rPr lang="en-US" sz="4000" dirty="0" err="1" smtClean="0"/>
              <a:t>ed</a:t>
            </a:r>
            <a:r>
              <a:rPr lang="en-US" sz="4000" dirty="0" smtClean="0"/>
              <a:t>, etc.</a:t>
            </a:r>
          </a:p>
          <a:p>
            <a:r>
              <a:rPr lang="en-US" sz="4000" dirty="0" smtClean="0"/>
              <a:t>3 hours/week, more with MDE waiver</a:t>
            </a:r>
          </a:p>
          <a:p>
            <a:r>
              <a:rPr lang="en-US" sz="4000" dirty="0" smtClean="0"/>
              <a:t>Must be ONLY reason student won’t reach 1,098 </a:t>
            </a:r>
            <a:r>
              <a:rPr lang="en-US" sz="4000" dirty="0" err="1" smtClean="0"/>
              <a:t>hrs</a:t>
            </a:r>
            <a:endParaRPr lang="en-US" sz="40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42338629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Allow closing of school for unforeseen situations (snow days, etc.)</a:t>
            </a:r>
          </a:p>
          <a:p>
            <a:r>
              <a:rPr lang="en-US" sz="4000" dirty="0" smtClean="0"/>
              <a:t>Conditions not under school control</a:t>
            </a:r>
          </a:p>
          <a:p>
            <a:pPr lvl="1"/>
            <a:r>
              <a:rPr lang="en-US" sz="4000" dirty="0" smtClean="0"/>
              <a:t>Storms, fire, power outage, mechanical failures, unsafe health conditions, funerals, bomb threats</a:t>
            </a:r>
          </a:p>
          <a:p>
            <a:r>
              <a:rPr lang="en-US" sz="4000" dirty="0" smtClean="0"/>
              <a:t>District determines if their situation fits the requirements.</a:t>
            </a:r>
          </a:p>
          <a:p>
            <a:endParaRPr lang="en-US" sz="40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42369031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Up to 6 days (and 6 days worth of hours at that building) per year</a:t>
            </a:r>
          </a:p>
          <a:p>
            <a:r>
              <a:rPr lang="en-US" sz="4000" dirty="0" smtClean="0"/>
              <a:t>Can apply to MDE Superintendent for up to 3 more days (and their hours)</a:t>
            </a:r>
          </a:p>
          <a:p>
            <a:pPr lvl="1"/>
            <a:r>
              <a:rPr lang="en-US" sz="4000" dirty="0" smtClean="0"/>
              <a:t>Old standard of AFTER April 1, no longer applies</a:t>
            </a:r>
          </a:p>
          <a:p>
            <a:endParaRPr lang="en-US" sz="40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5985938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Up to 6 days (and 6 days worth of hours at that building) per year</a:t>
            </a:r>
          </a:p>
          <a:p>
            <a:r>
              <a:rPr lang="en-US" sz="4000" dirty="0" smtClean="0"/>
              <a:t>Can apply to MDE Superintendent for up to 3 more days (and their hours)</a:t>
            </a:r>
          </a:p>
          <a:p>
            <a:pPr lvl="1"/>
            <a:r>
              <a:rPr lang="en-US" sz="4000" dirty="0" smtClean="0"/>
              <a:t>Old standard of AFTER April 1, no longer applies</a:t>
            </a:r>
          </a:p>
          <a:p>
            <a:endParaRPr lang="en-US" sz="40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8600625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Scenario:</a:t>
            </a:r>
          </a:p>
          <a:p>
            <a:r>
              <a:rPr lang="en-US" sz="4000" dirty="0" smtClean="0"/>
              <a:t>District scheduled for 175 days, 1,098 hours</a:t>
            </a:r>
          </a:p>
          <a:p>
            <a:r>
              <a:rPr lang="en-US" sz="4000" dirty="0" smtClean="0"/>
              <a:t>Has 4 snow days, 1 early release (2 </a:t>
            </a:r>
            <a:r>
              <a:rPr lang="en-US" sz="4000" dirty="0" err="1" smtClean="0"/>
              <a:t>hrs</a:t>
            </a:r>
            <a:r>
              <a:rPr lang="en-US" sz="4000" dirty="0" smtClean="0"/>
              <a:t> early)</a:t>
            </a:r>
          </a:p>
          <a:p>
            <a:r>
              <a:rPr lang="en-US" sz="4000" dirty="0" smtClean="0"/>
              <a:t>4 missed days, less then 5 days of hours missed, no correction or penalty needed.</a:t>
            </a:r>
          </a:p>
          <a:p>
            <a:endParaRPr lang="en-US" sz="4000" dirty="0" smtClean="0"/>
          </a:p>
          <a:p>
            <a:endParaRPr lang="en-US" sz="40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9962754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000" dirty="0" smtClean="0"/>
              <a:t>Scenario #1:</a:t>
            </a:r>
          </a:p>
          <a:p>
            <a:r>
              <a:rPr lang="en-US" sz="4000" dirty="0" smtClean="0"/>
              <a:t>District scheduled for 175 days, 1,105 hours</a:t>
            </a:r>
          </a:p>
          <a:p>
            <a:r>
              <a:rPr lang="en-US" sz="4000" dirty="0" smtClean="0"/>
              <a:t>Has 6 snow days, 1 early release (4 </a:t>
            </a:r>
            <a:r>
              <a:rPr lang="en-US" sz="4000" dirty="0" err="1" smtClean="0"/>
              <a:t>hrs</a:t>
            </a:r>
            <a:r>
              <a:rPr lang="en-US" sz="4000" dirty="0" smtClean="0"/>
              <a:t> early)</a:t>
            </a:r>
          </a:p>
          <a:p>
            <a:r>
              <a:rPr lang="en-US" sz="4000" dirty="0"/>
              <a:t>6</a:t>
            </a:r>
            <a:r>
              <a:rPr lang="en-US" sz="4000" dirty="0" smtClean="0"/>
              <a:t> missed days, 6 days of hours missed + 4, 1,105 - 4 = 1,101 &gt; 1,098 no correction or penalty needed.</a:t>
            </a:r>
          </a:p>
          <a:p>
            <a:endParaRPr lang="en-US" sz="4000" dirty="0" smtClean="0"/>
          </a:p>
          <a:p>
            <a:endParaRPr lang="en-US" sz="40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1466757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Scenario #2:</a:t>
            </a:r>
          </a:p>
          <a:p>
            <a:r>
              <a:rPr lang="en-US" sz="4000" dirty="0" smtClean="0"/>
              <a:t>District scheduled for 175 days, 1,105 hours</a:t>
            </a:r>
          </a:p>
          <a:p>
            <a:r>
              <a:rPr lang="en-US" sz="4000" dirty="0" smtClean="0"/>
              <a:t>Has 7 snow days, 1 early release (4 </a:t>
            </a:r>
            <a:r>
              <a:rPr lang="en-US" sz="4000" dirty="0" err="1" smtClean="0"/>
              <a:t>hrs</a:t>
            </a:r>
            <a:r>
              <a:rPr lang="en-US" sz="4000" dirty="0" smtClean="0"/>
              <a:t> early)</a:t>
            </a:r>
          </a:p>
          <a:p>
            <a:r>
              <a:rPr lang="en-US" sz="4000" dirty="0" smtClean="0"/>
              <a:t>7 missed days, 7 days of hours missed + 4</a:t>
            </a:r>
          </a:p>
          <a:p>
            <a:pPr lvl="1"/>
            <a:r>
              <a:rPr lang="en-US" sz="4000" dirty="0" smtClean="0"/>
              <a:t>Can reschedule 1 full day (4 </a:t>
            </a:r>
            <a:r>
              <a:rPr lang="en-US" sz="4000" dirty="0" err="1" smtClean="0"/>
              <a:t>hrs</a:t>
            </a:r>
            <a:r>
              <a:rPr lang="en-US" sz="4000" dirty="0" smtClean="0"/>
              <a:t> in ‘extra’ above 1,098)</a:t>
            </a:r>
          </a:p>
          <a:p>
            <a:pPr lvl="1"/>
            <a:r>
              <a:rPr lang="en-US" sz="4000" dirty="0" smtClean="0"/>
              <a:t>OR, can apply for extra forgiven day</a:t>
            </a:r>
          </a:p>
          <a:p>
            <a:endParaRPr lang="en-US" sz="40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7119935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000" dirty="0" smtClean="0"/>
              <a:t>Scenario #3:</a:t>
            </a:r>
          </a:p>
          <a:p>
            <a:r>
              <a:rPr lang="en-US" sz="4000" dirty="0" smtClean="0"/>
              <a:t>District scheduled for 175 days, 1,105 hours, day is 6.1 hours long</a:t>
            </a:r>
          </a:p>
          <a:p>
            <a:r>
              <a:rPr lang="en-US" sz="4000" dirty="0" smtClean="0"/>
              <a:t>Has 10 snow days</a:t>
            </a:r>
          </a:p>
          <a:p>
            <a:r>
              <a:rPr lang="en-US" sz="4000" dirty="0" smtClean="0"/>
              <a:t>Applied for, and got, waiver for 3 extra days and hours</a:t>
            </a:r>
          </a:p>
          <a:p>
            <a:r>
              <a:rPr lang="en-US" sz="4000" dirty="0" smtClean="0"/>
              <a:t>So at 175 (scheduled)-10 (lost)+9 (forgiven)=174 days</a:t>
            </a:r>
          </a:p>
          <a:p>
            <a:r>
              <a:rPr lang="en-US" sz="4000" dirty="0" smtClean="0"/>
              <a:t>1,105 hours (scheduled) – 61 (lost) + 54.9 (forgiven) = 1,098.9 hours</a:t>
            </a:r>
          </a:p>
          <a:p>
            <a:r>
              <a:rPr lang="en-US" sz="4000" dirty="0" smtClean="0"/>
              <a:t>Are they covered?</a:t>
            </a:r>
          </a:p>
          <a:p>
            <a:endParaRPr lang="en-US" sz="40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4172095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000" dirty="0" smtClean="0"/>
              <a:t>Scenario #3:</a:t>
            </a:r>
          </a:p>
          <a:p>
            <a:r>
              <a:rPr lang="en-US" sz="4000" dirty="0" smtClean="0"/>
              <a:t>No</a:t>
            </a:r>
          </a:p>
          <a:p>
            <a:pPr lvl="1"/>
            <a:r>
              <a:rPr lang="en-US" sz="4000" dirty="0"/>
              <a:t>H</a:t>
            </a:r>
            <a:r>
              <a:rPr lang="en-US" sz="4000" dirty="0" smtClean="0"/>
              <a:t>ours are met, days are not</a:t>
            </a:r>
          </a:p>
          <a:p>
            <a:pPr lvl="2"/>
            <a:r>
              <a:rPr lang="en-US" sz="3800" dirty="0" smtClean="0"/>
              <a:t>Must meet BOTH</a:t>
            </a:r>
          </a:p>
          <a:p>
            <a:pPr lvl="1"/>
            <a:r>
              <a:rPr lang="en-US" sz="4000" dirty="0" smtClean="0"/>
              <a:t>A day must be rescheduled to avoid penalty</a:t>
            </a:r>
          </a:p>
          <a:p>
            <a:pPr lvl="2"/>
            <a:r>
              <a:rPr lang="en-US" sz="3800" dirty="0" smtClean="0"/>
              <a:t>Can be partial or full</a:t>
            </a:r>
          </a:p>
          <a:p>
            <a:pPr lvl="1"/>
            <a:r>
              <a:rPr lang="en-US" sz="4000" dirty="0" smtClean="0"/>
              <a:t>District CAN choose to accept penalty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0707743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Scenario #3:</a:t>
            </a:r>
          </a:p>
          <a:p>
            <a:r>
              <a:rPr lang="en-US" sz="4000" dirty="0" smtClean="0"/>
              <a:t>Quiz</a:t>
            </a:r>
          </a:p>
          <a:p>
            <a:pPr lvl="1"/>
            <a:r>
              <a:rPr lang="en-US" sz="4000" dirty="0" smtClean="0"/>
              <a:t>Since district only needs to schedule a partial day, can they just add a few hours to an existing partial day?</a:t>
            </a:r>
          </a:p>
          <a:p>
            <a:pPr lvl="1"/>
            <a:r>
              <a:rPr lang="en-US" sz="4000" dirty="0" smtClean="0"/>
              <a:t>If the scenario was reversed, and they had enough days, but were short 2 hours, could they add to an existing partial day?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3232927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Penalty for falling short and not rescheduling (whole district)</a:t>
            </a:r>
          </a:p>
          <a:p>
            <a:r>
              <a:rPr lang="en-US" sz="4000" dirty="0" smtClean="0"/>
              <a:t>Days deduction = Annual State Aid/175 days * # of days short = deduction</a:t>
            </a:r>
          </a:p>
          <a:p>
            <a:r>
              <a:rPr lang="en-US" sz="4000" dirty="0" smtClean="0"/>
              <a:t>Hours deduction = Annual State Aid/1,098 hours * hours short </a:t>
            </a:r>
            <a:r>
              <a:rPr lang="en-US" sz="4000" dirty="0"/>
              <a:t>=</a:t>
            </a:r>
            <a:r>
              <a:rPr lang="en-US" sz="4000" dirty="0" smtClean="0"/>
              <a:t> deduction</a:t>
            </a:r>
          </a:p>
          <a:p>
            <a:r>
              <a:rPr lang="en-US" sz="4000" dirty="0" smtClean="0"/>
              <a:t>District gets GREATER of the two when both apply</a:t>
            </a:r>
            <a:endParaRPr lang="en-US" sz="38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4549252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All penalties use adjusted state </a:t>
            </a:r>
            <a:r>
              <a:rPr lang="en-US" sz="4000" dirty="0"/>
              <a:t>a</a:t>
            </a:r>
            <a:r>
              <a:rPr lang="en-US" sz="4000" dirty="0" smtClean="0"/>
              <a:t>id</a:t>
            </a:r>
          </a:p>
          <a:p>
            <a:pPr lvl="1"/>
            <a:r>
              <a:rPr lang="en-US" sz="4000" dirty="0" smtClean="0"/>
              <a:t>Total – (Adult Ed + Durant)</a:t>
            </a:r>
          </a:p>
          <a:p>
            <a:pPr lvl="1"/>
            <a:r>
              <a:rPr lang="en-US" sz="4000" dirty="0" smtClean="0"/>
              <a:t>Current State Aid Status report</a:t>
            </a:r>
          </a:p>
          <a:p>
            <a:pPr lvl="1"/>
            <a:r>
              <a:rPr lang="en-US" sz="4000" dirty="0" smtClean="0">
                <a:hlinkClick r:id="rId3"/>
              </a:rPr>
              <a:t>www.mi.gov/sasf</a:t>
            </a:r>
            <a:endParaRPr lang="en-US" sz="4000" dirty="0" smtClean="0"/>
          </a:p>
          <a:p>
            <a:pPr lvl="1"/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6185946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Example penalty for District with 174 days, 1,092 hours, district wide (assume $10 million adjusted state aid funding per year)</a:t>
            </a:r>
          </a:p>
          <a:p>
            <a:r>
              <a:rPr lang="en-US" sz="4000" dirty="0" smtClean="0"/>
              <a:t>Days deduction = $10,000,000/175 days * 1 day short = $57,142</a:t>
            </a:r>
          </a:p>
          <a:p>
            <a:r>
              <a:rPr lang="en-US" sz="4000" dirty="0" smtClean="0"/>
              <a:t>Hours deduction = $10,000,000/1,098 hours * 6 hours short (1,098-1,092) </a:t>
            </a:r>
            <a:r>
              <a:rPr lang="en-US" sz="4000" dirty="0"/>
              <a:t>=</a:t>
            </a:r>
            <a:r>
              <a:rPr lang="en-US" sz="4000" dirty="0" smtClean="0"/>
              <a:t> $54,645</a:t>
            </a:r>
          </a:p>
          <a:p>
            <a:r>
              <a:rPr lang="en-US" sz="4000" dirty="0" smtClean="0"/>
              <a:t>Days deduction is greater, it applies</a:t>
            </a:r>
            <a:endParaRPr lang="en-US" sz="38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5967014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Building level penalty</a:t>
            </a:r>
          </a:p>
          <a:p>
            <a:r>
              <a:rPr lang="en-US" sz="4000" dirty="0" smtClean="0"/>
              <a:t>If a building fails to meet the standards in a district that DID meet them everywhere else, penalty is adjusted by building’s proportion of the district population.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8871764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Forgiven time/days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 smtClean="0"/>
              <a:t>Example penalty for </a:t>
            </a:r>
            <a:r>
              <a:rPr lang="en-US" sz="4000" b="1" dirty="0" smtClean="0">
                <a:solidFill>
                  <a:srgbClr val="002060"/>
                </a:solidFill>
              </a:rPr>
              <a:t>building</a:t>
            </a:r>
            <a:r>
              <a:rPr lang="en-US" sz="4000" dirty="0" smtClean="0"/>
              <a:t> with 174 days, 1,092 hours, district wide (assume $10 million state aid funding) District of 6,000 students, 400 in building</a:t>
            </a:r>
          </a:p>
          <a:p>
            <a:r>
              <a:rPr lang="en-US" sz="4000" dirty="0" smtClean="0"/>
              <a:t>Days deduction = $10,000,000/175 days * 1 day short = $57,142 * (400/6,000) = $3,809</a:t>
            </a:r>
          </a:p>
          <a:p>
            <a:r>
              <a:rPr lang="en-US" sz="4000" dirty="0" smtClean="0"/>
              <a:t>Hours deduction = $10,000,000/1,098 hours * 6 hours short (1,098-1,092) </a:t>
            </a:r>
            <a:r>
              <a:rPr lang="en-US" sz="4000" dirty="0"/>
              <a:t>=</a:t>
            </a:r>
            <a:r>
              <a:rPr lang="en-US" sz="4000" dirty="0" smtClean="0"/>
              <a:t> $54,645 * (400/6,000) = $3,643</a:t>
            </a:r>
          </a:p>
          <a:p>
            <a:r>
              <a:rPr lang="en-US" sz="4000" dirty="0" smtClean="0"/>
              <a:t>Days deduction is greater, it applies</a:t>
            </a:r>
          </a:p>
          <a:p>
            <a:r>
              <a:rPr lang="en-US" sz="4000" dirty="0" smtClean="0"/>
              <a:t>MDE will not collect deductions &lt; $500</a:t>
            </a:r>
            <a:endParaRPr lang="en-US" sz="3800" dirty="0" smtClean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3954889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Calendars and Schedules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Calendar</a:t>
            </a:r>
          </a:p>
          <a:p>
            <a:pPr marL="530352" lvl="1" indent="0">
              <a:buNone/>
            </a:pPr>
            <a:r>
              <a:rPr lang="en-US" sz="4000" dirty="0" smtClean="0"/>
              <a:t>List of all your school days for the year, full, partial, and the hours each meets for</a:t>
            </a:r>
          </a:p>
          <a:p>
            <a:pPr marL="0" indent="0">
              <a:buNone/>
            </a:pPr>
            <a:r>
              <a:rPr lang="en-US" sz="4000" dirty="0" smtClean="0"/>
              <a:t>Schedule</a:t>
            </a:r>
          </a:p>
          <a:p>
            <a:pPr marL="530352" lvl="1" indent="0">
              <a:buNone/>
            </a:pPr>
            <a:r>
              <a:rPr lang="en-US" sz="4000" dirty="0" smtClean="0"/>
              <a:t>How each day is broken down into periods, passing time, recess, lunch, etc.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6781716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Calendars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Reported to your ISD auditor at the beginning of the school year</a:t>
            </a:r>
          </a:p>
          <a:p>
            <a:pPr marL="0" indent="0">
              <a:buNone/>
            </a:pPr>
            <a:r>
              <a:rPr lang="en-US" sz="4000" dirty="0" smtClean="0"/>
              <a:t>Common calendar – District must have the same winter holiday and </a:t>
            </a:r>
            <a:r>
              <a:rPr lang="en-US" sz="4000" dirty="0"/>
              <a:t>s</a:t>
            </a:r>
            <a:r>
              <a:rPr lang="en-US" sz="4000" dirty="0" smtClean="0"/>
              <a:t>pring break as all other Districts in the ISD unless granted a waiver by MDE.</a:t>
            </a:r>
          </a:p>
          <a:p>
            <a:pPr marL="0" indent="0">
              <a:buNone/>
            </a:pPr>
            <a:r>
              <a:rPr lang="en-US" sz="4000" dirty="0" smtClean="0"/>
              <a:t>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 day of school must be after Labor Day unless waived for year-round program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7054939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Building Calendars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 smtClean="0"/>
              <a:t>Within a District, you can report 1 calendar if every building has the same full and partial days during year</a:t>
            </a:r>
          </a:p>
          <a:p>
            <a:pPr lvl="1"/>
            <a:r>
              <a:rPr lang="en-US" sz="4000" dirty="0" smtClean="0"/>
              <a:t>Hours can vary, but days may not</a:t>
            </a:r>
          </a:p>
          <a:p>
            <a:pPr lvl="1"/>
            <a:r>
              <a:rPr lang="en-US" sz="4000" dirty="0" smtClean="0"/>
              <a:t>Partial days must be the same dates, not just the same count</a:t>
            </a:r>
          </a:p>
          <a:p>
            <a:r>
              <a:rPr lang="en-US" sz="4000" dirty="0" smtClean="0"/>
              <a:t>If a building has a different day off than rest (or closes for forgiven day), then it is on it’s own calendar, and must be tracked &amp; reported separately.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5151554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Building Calendars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24493"/>
            <a:ext cx="9973340" cy="4389120"/>
          </a:xfrm>
        </p:spPr>
        <p:txBody>
          <a:bodyPr>
            <a:normAutofit/>
          </a:bodyPr>
          <a:lstStyle/>
          <a:p>
            <a:r>
              <a:rPr lang="en-US" sz="4000" dirty="0">
                <a:hlinkClick r:id="rId3"/>
              </a:rPr>
              <a:t>http://</a:t>
            </a:r>
            <a:r>
              <a:rPr lang="en-US" sz="4000" dirty="0" smtClean="0">
                <a:hlinkClick r:id="rId3"/>
              </a:rPr>
              <a:t>mpaaa.org/downloads.php</a:t>
            </a:r>
            <a:endParaRPr lang="en-US" sz="4000" dirty="0" smtClean="0"/>
          </a:p>
          <a:p>
            <a:r>
              <a:rPr lang="en-US" sz="4000" dirty="0" smtClean="0"/>
              <a:t>Calendar form for your use</a:t>
            </a:r>
          </a:p>
          <a:p>
            <a:pPr lvl="1"/>
            <a:r>
              <a:rPr lang="en-US" sz="4000" dirty="0">
                <a:hlinkClick r:id="rId4"/>
              </a:rPr>
              <a:t>http://mpaaa.org/restrictedDoc/Pupil_Auditing/days___clock_hour_forms___</a:t>
            </a:r>
            <a:r>
              <a:rPr lang="en-US" sz="4000" dirty="0" smtClean="0">
                <a:hlinkClick r:id="rId4"/>
              </a:rPr>
              <a:t>updated_9_1_2015.xls</a:t>
            </a:r>
            <a:endParaRPr lang="en-US" sz="4000" dirty="0" smtClean="0"/>
          </a:p>
          <a:p>
            <a:pPr lvl="1"/>
            <a:r>
              <a:rPr lang="en-US" sz="4000" dirty="0" smtClean="0"/>
              <a:t>Have to be member to have access</a:t>
            </a:r>
          </a:p>
        </p:txBody>
      </p:sp>
    </p:spTree>
    <p:extLst>
      <p:ext uri="{BB962C8B-B14F-4D97-AF65-F5344CB8AC3E}">
        <p14:creationId xmlns:p14="http://schemas.microsoft.com/office/powerpoint/2010/main" val="4144606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Building Calendars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0132" y="3522133"/>
            <a:ext cx="8584807" cy="2791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(Jump to XLS Spreadsheet)</a:t>
            </a:r>
          </a:p>
          <a:p>
            <a:endParaRPr lang="en-US" sz="4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428" y="-13857"/>
            <a:ext cx="9657143" cy="688571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574800" y="4876800"/>
            <a:ext cx="1540933" cy="50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7571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Building Calendars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0132" y="3522133"/>
            <a:ext cx="8584807" cy="2791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(Jump to XLS Spreadsheet)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4328984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Building Schedules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78000"/>
            <a:ext cx="9973339" cy="453561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Schedule of full &amp; partial days</a:t>
            </a:r>
          </a:p>
          <a:p>
            <a:r>
              <a:rPr lang="en-US" sz="4000" dirty="0" smtClean="0"/>
              <a:t>Showing when each class starts, ends</a:t>
            </a:r>
          </a:p>
          <a:p>
            <a:r>
              <a:rPr lang="en-US" sz="4000" dirty="0" smtClean="0"/>
              <a:t>Passing time, recess, lunch</a:t>
            </a:r>
          </a:p>
          <a:p>
            <a:r>
              <a:rPr lang="en-US" sz="4000" dirty="0" smtClean="0"/>
              <a:t>If all partial days are not identical, list each out</a:t>
            </a:r>
          </a:p>
          <a:p>
            <a:r>
              <a:rPr lang="en-US" sz="4000" dirty="0" smtClean="0"/>
              <a:t>Typically done for every building</a:t>
            </a:r>
          </a:p>
        </p:txBody>
      </p:sp>
    </p:spTree>
    <p:extLst>
      <p:ext uri="{BB962C8B-B14F-4D97-AF65-F5344CB8AC3E}">
        <p14:creationId xmlns:p14="http://schemas.microsoft.com/office/powerpoint/2010/main" val="23457455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Building Calendars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0132" y="3522133"/>
            <a:ext cx="8584807" cy="2791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(Jump to XLS Spreadsheet)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1281355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Calendars and Schedules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78000"/>
            <a:ext cx="9973339" cy="4535613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Hints</a:t>
            </a:r>
          </a:p>
          <a:p>
            <a:pPr lvl="1"/>
            <a:r>
              <a:rPr lang="en-US" sz="4000" dirty="0" smtClean="0"/>
              <a:t>Set lunch passing the same for every school</a:t>
            </a:r>
          </a:p>
          <a:p>
            <a:pPr lvl="1"/>
            <a:r>
              <a:rPr lang="en-US" sz="4000" dirty="0" smtClean="0"/>
              <a:t>DO NOT accept building generated schedules – Put them in YOUR form to see what they did wrong</a:t>
            </a:r>
          </a:p>
          <a:p>
            <a:pPr lvl="1"/>
            <a:r>
              <a:rPr lang="en-US" sz="4000" dirty="0" smtClean="0"/>
              <a:t>Cannot start working with schools too early</a:t>
            </a:r>
          </a:p>
          <a:p>
            <a:pPr lvl="1"/>
            <a:r>
              <a:rPr lang="en-US" sz="4000" dirty="0" smtClean="0"/>
              <a:t>Send again prior to Feb. count</a:t>
            </a:r>
          </a:p>
        </p:txBody>
      </p:sp>
    </p:spTree>
    <p:extLst>
      <p:ext uri="{BB962C8B-B14F-4D97-AF65-F5344CB8AC3E}">
        <p14:creationId xmlns:p14="http://schemas.microsoft.com/office/powerpoint/2010/main" val="7434530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Calendars and Schedules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78000"/>
            <a:ext cx="9973339" cy="453561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Pitfalls</a:t>
            </a:r>
          </a:p>
          <a:p>
            <a:pPr lvl="1"/>
            <a:r>
              <a:rPr lang="en-US" sz="4000" dirty="0" smtClean="0"/>
              <a:t>Mid-year schedule change</a:t>
            </a:r>
          </a:p>
          <a:p>
            <a:pPr lvl="1"/>
            <a:r>
              <a:rPr lang="en-US" sz="4000" dirty="0" smtClean="0"/>
              <a:t>“But that’s how it was last year!”</a:t>
            </a:r>
          </a:p>
          <a:p>
            <a:pPr lvl="1"/>
            <a:r>
              <a:rPr lang="en-US" sz="4000" dirty="0" smtClean="0"/>
              <a:t>Special </a:t>
            </a:r>
            <a:r>
              <a:rPr lang="en-US" sz="4000" dirty="0" err="1" smtClean="0"/>
              <a:t>ed</a:t>
            </a:r>
            <a:r>
              <a:rPr lang="en-US" sz="4000" dirty="0" smtClean="0"/>
              <a:t> students dismissed before/after regular ed.</a:t>
            </a:r>
          </a:p>
          <a:p>
            <a:pPr lvl="1"/>
            <a:r>
              <a:rPr lang="en-US" sz="4000" dirty="0" smtClean="0"/>
              <a:t>Schedules returned too fast </a:t>
            </a:r>
          </a:p>
        </p:txBody>
      </p:sp>
    </p:spTree>
    <p:extLst>
      <p:ext uri="{BB962C8B-B14F-4D97-AF65-F5344CB8AC3E}">
        <p14:creationId xmlns:p14="http://schemas.microsoft.com/office/powerpoint/2010/main" val="3720913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Schedules and FTE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78000"/>
            <a:ext cx="9973339" cy="4535613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FTE calculators</a:t>
            </a:r>
          </a:p>
          <a:p>
            <a:pPr lvl="1"/>
            <a:r>
              <a:rPr lang="en-US" sz="4000" dirty="0" smtClean="0"/>
              <a:t>Fall &amp; Spring count</a:t>
            </a:r>
          </a:p>
          <a:p>
            <a:pPr lvl="2"/>
            <a:r>
              <a:rPr lang="en-US" sz="3800" dirty="0" smtClean="0"/>
              <a:t>Part time students</a:t>
            </a:r>
          </a:p>
          <a:p>
            <a:pPr lvl="2"/>
            <a:r>
              <a:rPr lang="en-US" sz="3800" dirty="0" smtClean="0"/>
              <a:t>10/30 day rule</a:t>
            </a:r>
          </a:p>
          <a:p>
            <a:pPr lvl="2"/>
            <a:r>
              <a:rPr lang="en-US" sz="3800" dirty="0" smtClean="0"/>
              <a:t>Special </a:t>
            </a:r>
            <a:r>
              <a:rPr lang="en-US" sz="3800" dirty="0" err="1" smtClean="0"/>
              <a:t>ed</a:t>
            </a:r>
            <a:r>
              <a:rPr lang="en-US" sz="3800" dirty="0" smtClean="0"/>
              <a:t> FTE</a:t>
            </a:r>
          </a:p>
          <a:p>
            <a:pPr lvl="2"/>
            <a:r>
              <a:rPr lang="en-US" sz="3800" dirty="0" smtClean="0"/>
              <a:t>Audit deductions</a:t>
            </a:r>
          </a:p>
          <a:p>
            <a:pPr lvl="1"/>
            <a:r>
              <a:rPr lang="en-US" sz="4000" dirty="0" smtClean="0"/>
              <a:t>Need to turn a partial schedule into FTE</a:t>
            </a:r>
          </a:p>
          <a:p>
            <a:pPr lvl="1"/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1639418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Schedules and FTE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78000"/>
            <a:ext cx="9973339" cy="453561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FTE calculators</a:t>
            </a:r>
          </a:p>
          <a:p>
            <a:pPr lvl="1"/>
            <a:r>
              <a:rPr lang="en-US" sz="4000" dirty="0" smtClean="0"/>
              <a:t>MPAAA Website</a:t>
            </a:r>
          </a:p>
          <a:p>
            <a:pPr lvl="1"/>
            <a:r>
              <a:rPr lang="en-US" sz="4000" dirty="0" smtClean="0"/>
              <a:t>Traditional and black FTE calculators</a:t>
            </a:r>
          </a:p>
          <a:p>
            <a:pPr lvl="1"/>
            <a:r>
              <a:rPr lang="en-US" sz="4000" dirty="0" smtClean="0"/>
              <a:t>Can function as report of building schedule &amp; compute partial FTE</a:t>
            </a:r>
          </a:p>
          <a:p>
            <a:pPr lvl="1"/>
            <a:r>
              <a:rPr lang="en-US" sz="4000" dirty="0" smtClean="0"/>
              <a:t>MPAAA members only</a:t>
            </a:r>
          </a:p>
          <a:p>
            <a:pPr lvl="1"/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1141719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Building Calendars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2132" y="3403599"/>
            <a:ext cx="8584807" cy="2791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(Jump to XLS </a:t>
            </a:r>
            <a:r>
              <a:rPr lang="en-US" sz="4000" dirty="0" smtClean="0"/>
              <a:t>calculator Spreadsheets</a:t>
            </a:r>
            <a:r>
              <a:rPr lang="en-US" sz="4000" dirty="0" smtClean="0"/>
              <a:t>)</a:t>
            </a:r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3595858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75% Attendance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811867"/>
            <a:ext cx="9617739" cy="4501746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Section 101(3)</a:t>
            </a:r>
          </a:p>
          <a:p>
            <a:pPr lvl="1"/>
            <a:r>
              <a:rPr lang="en-US" sz="4000" dirty="0" smtClean="0"/>
              <a:t>For any day of school:</a:t>
            </a:r>
          </a:p>
          <a:p>
            <a:pPr lvl="1"/>
            <a:r>
              <a:rPr lang="en-US" sz="4000" dirty="0" smtClean="0"/>
              <a:t>75% of scheduled students must attend</a:t>
            </a:r>
          </a:p>
          <a:p>
            <a:pPr lvl="2"/>
            <a:r>
              <a:rPr lang="en-US" sz="3800" dirty="0" smtClean="0"/>
              <a:t>Scheduled – Buildings/grades that are not holding class that day do NOT count</a:t>
            </a:r>
          </a:p>
          <a:p>
            <a:pPr lvl="2"/>
            <a:r>
              <a:rPr lang="en-US" sz="3800" dirty="0" smtClean="0"/>
              <a:t>Forgiven day for 1 building, grades not attending during exams</a:t>
            </a:r>
          </a:p>
        </p:txBody>
      </p:sp>
    </p:spTree>
    <p:extLst>
      <p:ext uri="{BB962C8B-B14F-4D97-AF65-F5344CB8AC3E}">
        <p14:creationId xmlns:p14="http://schemas.microsoft.com/office/powerpoint/2010/main" val="25416951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75% Attendance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811867"/>
            <a:ext cx="9617739" cy="450174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Exceptions (of course!)</a:t>
            </a:r>
          </a:p>
          <a:p>
            <a:pPr lvl="1"/>
            <a:r>
              <a:rPr lang="en-US" sz="4000" dirty="0" smtClean="0"/>
              <a:t>For days ADDED after scheduled end of year – must be 60% or greater</a:t>
            </a:r>
          </a:p>
          <a:p>
            <a:pPr lvl="2"/>
            <a:r>
              <a:rPr lang="en-US" sz="3800" dirty="0" smtClean="0"/>
              <a:t>Rescheduled days due to exceeding forgiven allowance</a:t>
            </a:r>
          </a:p>
          <a:p>
            <a:pPr lvl="1"/>
            <a:r>
              <a:rPr lang="en-US" sz="4000" dirty="0" smtClean="0"/>
              <a:t>Alternative </a:t>
            </a:r>
            <a:r>
              <a:rPr lang="en-US" sz="4000" dirty="0" err="1" smtClean="0"/>
              <a:t>ed</a:t>
            </a:r>
            <a:r>
              <a:rPr lang="en-US" sz="4000" dirty="0" smtClean="0"/>
              <a:t> programs – can apply for waiver, down to 50%</a:t>
            </a: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35945849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75% Attendance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811867"/>
            <a:ext cx="9617739" cy="4501746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Penalty</a:t>
            </a:r>
          </a:p>
          <a:p>
            <a:pPr lvl="1"/>
            <a:r>
              <a:rPr lang="en-US" sz="4000" dirty="0" smtClean="0"/>
              <a:t>Adjusted state aid divided by 180 </a:t>
            </a:r>
            <a:r>
              <a:rPr lang="en-US" sz="4000" dirty="0" smtClean="0"/>
              <a:t>multiplied by percent </a:t>
            </a:r>
            <a:r>
              <a:rPr lang="en-US" sz="4000" dirty="0" smtClean="0"/>
              <a:t>below target (usually 75%)</a:t>
            </a:r>
          </a:p>
          <a:p>
            <a:pPr lvl="1"/>
            <a:r>
              <a:rPr lang="en-US" sz="4000" dirty="0" smtClean="0"/>
              <a:t>If day is at 70%, then penalty is 5% (75-70) of 1 day’s adjusted state aid</a:t>
            </a:r>
          </a:p>
          <a:p>
            <a:pPr lvl="1"/>
            <a:r>
              <a:rPr lang="en-US" sz="4000" dirty="0" smtClean="0"/>
              <a:t>Same for 60% days, or 50% alternative </a:t>
            </a:r>
            <a:r>
              <a:rPr lang="en-US" sz="4000" dirty="0" err="1" smtClean="0"/>
              <a:t>ed</a:t>
            </a:r>
            <a:r>
              <a:rPr lang="en-US" sz="4000" dirty="0" smtClean="0"/>
              <a:t> programs</a:t>
            </a: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28968218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75% Attendance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811867"/>
            <a:ext cx="9617739" cy="4501746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Penalty example</a:t>
            </a:r>
          </a:p>
          <a:p>
            <a:pPr lvl="1"/>
            <a:r>
              <a:rPr lang="en-US" sz="4000" dirty="0" smtClean="0"/>
              <a:t>Adjusted state aid = $10 million,  has 1 day with District attendance at 68%</a:t>
            </a:r>
          </a:p>
          <a:p>
            <a:pPr lvl="1"/>
            <a:r>
              <a:rPr lang="en-US" sz="4000" dirty="0" smtClean="0"/>
              <a:t>$10,000,000 / 180 = $55,556 per day</a:t>
            </a:r>
          </a:p>
          <a:p>
            <a:pPr lvl="1"/>
            <a:r>
              <a:rPr lang="en-US" sz="4000" dirty="0" smtClean="0"/>
              <a:t>$55,556 * .07 (.75 - .68) = $3,888</a:t>
            </a:r>
          </a:p>
          <a:p>
            <a:r>
              <a:rPr lang="en-US" sz="4000" dirty="0" smtClean="0"/>
              <a:t>NOTE: MDE does not assess penalties below $500</a:t>
            </a: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9228827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75% Attendance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811867"/>
            <a:ext cx="9617739" cy="4501746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BE AWARE!</a:t>
            </a:r>
          </a:p>
          <a:p>
            <a:pPr lvl="1"/>
            <a:r>
              <a:rPr lang="en-US" sz="4000" dirty="0" smtClean="0"/>
              <a:t>Penalty for attendance does NOT account for how many students were supposed to be in attendance.</a:t>
            </a:r>
          </a:p>
          <a:p>
            <a:pPr lvl="1"/>
            <a:r>
              <a:rPr lang="en-US" sz="4000" dirty="0" smtClean="0"/>
              <a:t>If 1 small school only one in session that day, ENTIRE district state aid still at risk.</a:t>
            </a:r>
          </a:p>
          <a:p>
            <a:pPr lvl="1"/>
            <a:r>
              <a:rPr lang="en-US" sz="4000" dirty="0" smtClean="0"/>
              <a:t>Avoid days when only 1 school is in session</a:t>
            </a: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29147920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06400"/>
            <a:ext cx="9601200" cy="176530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Example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405467"/>
            <a:ext cx="9617739" cy="4908146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 smtClean="0"/>
              <a:t>#1</a:t>
            </a:r>
          </a:p>
          <a:p>
            <a:pPr lvl="1"/>
            <a:r>
              <a:rPr lang="en-US" sz="4000" dirty="0" smtClean="0"/>
              <a:t>District originally scheduled for 175 days, 1098.25 hours</a:t>
            </a:r>
          </a:p>
          <a:p>
            <a:pPr lvl="2"/>
            <a:r>
              <a:rPr lang="en-US" sz="3800" dirty="0" smtClean="0"/>
              <a:t>District canceled 3 days for snow</a:t>
            </a:r>
          </a:p>
          <a:p>
            <a:pPr lvl="2"/>
            <a:r>
              <a:rPr lang="en-US" sz="3800" dirty="0" smtClean="0"/>
              <a:t>District canceled 1 day for funeral of a student</a:t>
            </a:r>
          </a:p>
          <a:p>
            <a:pPr lvl="2"/>
            <a:r>
              <a:rPr lang="en-US" sz="3800" dirty="0" smtClean="0"/>
              <a:t>District canceled 1 day for grand opening of local sports venue</a:t>
            </a:r>
          </a:p>
          <a:p>
            <a:pPr lvl="2"/>
            <a:r>
              <a:rPr lang="en-US" sz="3800" dirty="0" smtClean="0"/>
              <a:t>District has 2 days with attendance below 75%</a:t>
            </a:r>
          </a:p>
          <a:p>
            <a:pPr lvl="1"/>
            <a:r>
              <a:rPr lang="en-US" sz="4000" dirty="0" smtClean="0"/>
              <a:t>Does district need to make any adjustments to make minimums?</a:t>
            </a:r>
          </a:p>
          <a:p>
            <a:pPr lvl="1"/>
            <a:r>
              <a:rPr lang="en-US" sz="4000" dirty="0" smtClean="0"/>
              <a:t>What options do they have?</a:t>
            </a: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415816044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06400"/>
            <a:ext cx="9601200" cy="176530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Example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405467"/>
            <a:ext cx="9617739" cy="4908146"/>
          </a:xfrm>
        </p:spPr>
        <p:txBody>
          <a:bodyPr>
            <a:normAutofit fontScale="85000" lnSpcReduction="10000"/>
          </a:bodyPr>
          <a:lstStyle/>
          <a:p>
            <a:r>
              <a:rPr lang="en-US" sz="4000" dirty="0" smtClean="0"/>
              <a:t>#2</a:t>
            </a:r>
          </a:p>
          <a:p>
            <a:pPr lvl="1"/>
            <a:r>
              <a:rPr lang="en-US" sz="4000" dirty="0" smtClean="0"/>
              <a:t>District originally scheduled for 175 days, 1098.25 hours</a:t>
            </a:r>
          </a:p>
          <a:p>
            <a:pPr lvl="2"/>
            <a:r>
              <a:rPr lang="en-US" sz="3800" dirty="0" smtClean="0"/>
              <a:t>District canceled 7 days for snow</a:t>
            </a:r>
          </a:p>
          <a:p>
            <a:pPr lvl="2"/>
            <a:r>
              <a:rPr lang="en-US" sz="3800" dirty="0" smtClean="0"/>
              <a:t>District canceled 1 day for funeral of a student</a:t>
            </a:r>
          </a:p>
          <a:p>
            <a:pPr lvl="2"/>
            <a:r>
              <a:rPr lang="en-US" sz="3800" dirty="0" smtClean="0"/>
              <a:t>District has 2 days with attendance below 75%</a:t>
            </a:r>
          </a:p>
          <a:p>
            <a:pPr lvl="1"/>
            <a:r>
              <a:rPr lang="en-US" sz="4000" dirty="0" smtClean="0"/>
              <a:t>Does district need to make any adjustments to make minimums?</a:t>
            </a:r>
          </a:p>
          <a:p>
            <a:pPr lvl="1"/>
            <a:r>
              <a:rPr lang="en-US" sz="4000" dirty="0" smtClean="0"/>
              <a:t>What options do they have?</a:t>
            </a: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18550354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06400"/>
            <a:ext cx="9601200" cy="176530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Reporting to MDE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405467"/>
            <a:ext cx="9617739" cy="4908146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DS-4168</a:t>
            </a:r>
          </a:p>
          <a:p>
            <a:pPr lvl="1"/>
            <a:r>
              <a:rPr lang="en-US" sz="4000" dirty="0" smtClean="0"/>
              <a:t>Certified by 7/15 at the end of each year</a:t>
            </a:r>
          </a:p>
          <a:p>
            <a:pPr lvl="1"/>
            <a:r>
              <a:rPr lang="en-US" sz="4000" dirty="0" smtClean="0"/>
              <a:t>Reports hours, days, forgiven days, days below 75%, PD time</a:t>
            </a:r>
          </a:p>
          <a:p>
            <a:pPr lvl="1"/>
            <a:r>
              <a:rPr lang="en-US" sz="4000" dirty="0" smtClean="0"/>
              <a:t>District certifies by 7/15, ISD certifies by 8/1</a:t>
            </a:r>
          </a:p>
          <a:p>
            <a:pPr lvl="1"/>
            <a:r>
              <a:rPr lang="en-US" sz="4000" dirty="0" smtClean="0"/>
              <a:t>Be sure to let your ISD know when you have certified</a:t>
            </a: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184108505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06400"/>
            <a:ext cx="9601200" cy="176530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Reporting to MDE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405467"/>
            <a:ext cx="9617739" cy="4908146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Expected change</a:t>
            </a:r>
          </a:p>
          <a:p>
            <a:pPr lvl="1"/>
            <a:r>
              <a:rPr lang="en-US" sz="4000" dirty="0" smtClean="0"/>
              <a:t>For 16/17, POSSIBLY for 15/16</a:t>
            </a:r>
          </a:p>
          <a:p>
            <a:pPr lvl="1"/>
            <a:r>
              <a:rPr lang="en-US" sz="4000" dirty="0" smtClean="0"/>
              <a:t>Exception based reporting</a:t>
            </a:r>
          </a:p>
          <a:p>
            <a:pPr lvl="1"/>
            <a:r>
              <a:rPr lang="en-US" sz="4000" dirty="0" smtClean="0"/>
              <a:t>Report what didn’t make 1098, 175, 75%</a:t>
            </a:r>
          </a:p>
          <a:p>
            <a:pPr lvl="1"/>
            <a:r>
              <a:rPr lang="en-US" sz="4000" dirty="0" smtClean="0"/>
              <a:t>Certify that everything else did</a:t>
            </a:r>
          </a:p>
          <a:p>
            <a:pPr lvl="1"/>
            <a:r>
              <a:rPr lang="en-US" sz="4000" dirty="0" smtClean="0"/>
              <a:t>MUCH faster, easier reporting</a:t>
            </a:r>
          </a:p>
          <a:p>
            <a:r>
              <a:rPr lang="en-US" sz="4000" dirty="0" smtClean="0"/>
              <a:t>MDE only used data for penalties, so no need to report what did make the minimums.</a:t>
            </a: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31198830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06400"/>
            <a:ext cx="9601200" cy="176530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Questions?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777999"/>
            <a:ext cx="9617739" cy="4535613"/>
          </a:xfrm>
        </p:spPr>
        <p:txBody>
          <a:bodyPr>
            <a:normAutofit fontScale="92500" lnSpcReduction="20000"/>
          </a:bodyPr>
          <a:lstStyle/>
          <a:p>
            <a:endParaRPr lang="en-US" sz="4000" dirty="0" smtClean="0"/>
          </a:p>
          <a:p>
            <a:r>
              <a:rPr lang="en-US" sz="4000" dirty="0" smtClean="0"/>
              <a:t>Brian Ciloski</a:t>
            </a:r>
          </a:p>
          <a:p>
            <a:pPr lvl="1"/>
            <a:r>
              <a:rPr lang="en-US" sz="4000" dirty="0" smtClean="0">
                <a:hlinkClick r:id="rId3"/>
              </a:rPr>
              <a:t>ciloskib@michigan.gov</a:t>
            </a:r>
            <a:endParaRPr lang="en-US" sz="4000" dirty="0" smtClean="0"/>
          </a:p>
          <a:p>
            <a:pPr lvl="1"/>
            <a:r>
              <a:rPr lang="en-US" sz="4000" dirty="0" smtClean="0"/>
              <a:t>(517) 373-3352</a:t>
            </a:r>
          </a:p>
          <a:p>
            <a:endParaRPr lang="en-US" sz="4000" dirty="0"/>
          </a:p>
          <a:p>
            <a:r>
              <a:rPr lang="en-US" sz="4000" dirty="0" smtClean="0"/>
              <a:t>Rob Dickinson</a:t>
            </a:r>
          </a:p>
          <a:p>
            <a:pPr lvl="1"/>
            <a:r>
              <a:rPr lang="en-US" sz="4000" dirty="0" smtClean="0">
                <a:hlinkClick r:id="rId4"/>
              </a:rPr>
              <a:t>rob@mpaaa.org</a:t>
            </a:r>
            <a:endParaRPr lang="en-US" sz="4000" dirty="0" smtClean="0"/>
          </a:p>
          <a:p>
            <a:pPr lvl="1"/>
            <a:r>
              <a:rPr lang="en-US" sz="4000" dirty="0" smtClean="0"/>
              <a:t>(517) 853-1413</a:t>
            </a: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294062501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35BAB8EBD47144AC4CA1CCD4B7891F" ma:contentTypeVersion="2" ma:contentTypeDescription="Create a new document." ma:contentTypeScope="" ma:versionID="a0d75ea4b4aa8b9f20cd48747badc3f5">
  <xsd:schema xmlns:xsd="http://www.w3.org/2001/XMLSchema" xmlns:xs="http://www.w3.org/2001/XMLSchema" xmlns:p="http://schemas.microsoft.com/office/2006/metadata/properties" xmlns:ns2="3de362c3-8850-4b28-bd81-95b655133dff" targetNamespace="http://schemas.microsoft.com/office/2006/metadata/properties" ma:root="true" ma:fieldsID="d90dbbfc1dc0f9498bcaf438509c2a66" ns2:_="">
    <xsd:import namespace="3de362c3-8850-4b28-bd81-95b655133df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e362c3-8850-4b28-bd81-95b655133df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CC134F-784B-4EEC-B24C-B76EE3B35C24}">
  <ds:schemaRefs>
    <ds:schemaRef ds:uri="http://purl.org/dc/terms/"/>
    <ds:schemaRef ds:uri="http://schemas.microsoft.com/office/2006/documentManagement/types"/>
    <ds:schemaRef ds:uri="http://purl.org/dc/elements/1.1/"/>
    <ds:schemaRef ds:uri="3de362c3-8850-4b28-bd81-95b655133dff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17908FB-6128-4165-8E2D-1612702744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CEEC3F-A73B-4449-A4C3-EC500FA3FD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e362c3-8850-4b28-bd81-95b655133d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24378</TotalTime>
  <Words>4522</Words>
  <Application>Microsoft Office PowerPoint</Application>
  <PresentationFormat>Widescreen</PresentationFormat>
  <Paragraphs>645</Paragraphs>
  <Slides>86</Slides>
  <Notes>86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9" baseType="lpstr">
      <vt:lpstr>Calibri</vt:lpstr>
      <vt:lpstr>Franklin Gothic Book</vt:lpstr>
      <vt:lpstr>Crop</vt:lpstr>
      <vt:lpstr>Days and Hours</vt:lpstr>
      <vt:lpstr>Days and Hours</vt:lpstr>
      <vt:lpstr>Days and Hours</vt:lpstr>
      <vt:lpstr>Days and Hours</vt:lpstr>
      <vt:lpstr>Days and Hours</vt:lpstr>
      <vt:lpstr>Defining a Day</vt:lpstr>
      <vt:lpstr>Defining a Day</vt:lpstr>
      <vt:lpstr>Defining an Hour</vt:lpstr>
      <vt:lpstr>Defining an Hour</vt:lpstr>
      <vt:lpstr>Defining an Hour</vt:lpstr>
      <vt:lpstr>What counts</vt:lpstr>
      <vt:lpstr>What doesn’t count</vt:lpstr>
      <vt:lpstr>What counts</vt:lpstr>
      <vt:lpstr>What counts</vt:lpstr>
      <vt:lpstr>What counts</vt:lpstr>
      <vt:lpstr>What counts</vt:lpstr>
      <vt:lpstr>What doesn’t count</vt:lpstr>
      <vt:lpstr>What doesn’t count</vt:lpstr>
      <vt:lpstr>What doesn’t count</vt:lpstr>
      <vt:lpstr>What doesn’t count</vt:lpstr>
      <vt:lpstr>Exceptions</vt:lpstr>
      <vt:lpstr>Exceptions</vt:lpstr>
      <vt:lpstr>Exceptions</vt:lpstr>
      <vt:lpstr>Pre-K special education</vt:lpstr>
      <vt:lpstr>Pre-K special education</vt:lpstr>
      <vt:lpstr>Pre-K special education</vt:lpstr>
      <vt:lpstr>Pre-K special education</vt:lpstr>
      <vt:lpstr>Pre-K special education</vt:lpstr>
      <vt:lpstr>Pre-K special education</vt:lpstr>
      <vt:lpstr>Reduced schedules</vt:lpstr>
      <vt:lpstr>Reduced schedules</vt:lpstr>
      <vt:lpstr>Seat time waivers</vt:lpstr>
      <vt:lpstr>Blended seat time waivers</vt:lpstr>
      <vt:lpstr>Homebound/Homebased</vt:lpstr>
      <vt:lpstr>Homebound/Homebased</vt:lpstr>
      <vt:lpstr>Homebound/Homebased</vt:lpstr>
      <vt:lpstr>Dual enrollment</vt:lpstr>
      <vt:lpstr>Dual enrollment</vt:lpstr>
      <vt:lpstr>Dual enrollment</vt:lpstr>
      <vt:lpstr>Dual enrollment</vt:lpstr>
      <vt:lpstr>Dual enrollment</vt:lpstr>
      <vt:lpstr>Alternative ed. waivers</vt:lpstr>
      <vt:lpstr>Professional development </vt:lpstr>
      <vt:lpstr>IEP reduced schedules</vt:lpstr>
      <vt:lpstr>JROTC Classes</vt:lpstr>
      <vt:lpstr>Homeroom</vt:lpstr>
      <vt:lpstr>Breakfast (w/instruction)</vt:lpstr>
      <vt:lpstr>Seminar</vt:lpstr>
      <vt:lpstr>Travel time</vt:lpstr>
      <vt:lpstr>Forgiven time/days</vt:lpstr>
      <vt:lpstr>Forgiven time/days</vt:lpstr>
      <vt:lpstr>Forgiven time/days</vt:lpstr>
      <vt:lpstr>Forgiven time/days</vt:lpstr>
      <vt:lpstr>Forgiven time/days</vt:lpstr>
      <vt:lpstr>Forgiven time/days</vt:lpstr>
      <vt:lpstr>Forgiven time/days</vt:lpstr>
      <vt:lpstr>Forgiven time/days</vt:lpstr>
      <vt:lpstr>Forgiven time/days</vt:lpstr>
      <vt:lpstr>Forgiven time/days</vt:lpstr>
      <vt:lpstr>Forgiven time/days</vt:lpstr>
      <vt:lpstr>Forgiven time/days</vt:lpstr>
      <vt:lpstr>Forgiven time/days</vt:lpstr>
      <vt:lpstr>Forgiven time/days</vt:lpstr>
      <vt:lpstr>Calendars and Schedules</vt:lpstr>
      <vt:lpstr>Calendars </vt:lpstr>
      <vt:lpstr>Building Calendars </vt:lpstr>
      <vt:lpstr>Building Calendars </vt:lpstr>
      <vt:lpstr>Building Calendars </vt:lpstr>
      <vt:lpstr>Building Calendars </vt:lpstr>
      <vt:lpstr>Building Schedules </vt:lpstr>
      <vt:lpstr>Building Calendars </vt:lpstr>
      <vt:lpstr>Calendars and Schedules</vt:lpstr>
      <vt:lpstr>Calendars and Schedules</vt:lpstr>
      <vt:lpstr>Schedules and FTE</vt:lpstr>
      <vt:lpstr>Schedules and FTE</vt:lpstr>
      <vt:lpstr>Building Calendars </vt:lpstr>
      <vt:lpstr>75% Attendance </vt:lpstr>
      <vt:lpstr>75% Attendance </vt:lpstr>
      <vt:lpstr>75% Attendance </vt:lpstr>
      <vt:lpstr>75% Attendance </vt:lpstr>
      <vt:lpstr>75% Attendance </vt:lpstr>
      <vt:lpstr>Example</vt:lpstr>
      <vt:lpstr>Example</vt:lpstr>
      <vt:lpstr>Reporting to MDE</vt:lpstr>
      <vt:lpstr>Reporting to MDE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Quality 1</dc:title>
  <dc:creator>Robert Dickinson</dc:creator>
  <cp:lastModifiedBy>Robert Dickinson</cp:lastModifiedBy>
  <cp:revision>181</cp:revision>
  <cp:lastPrinted>2016-03-09T21:20:02Z</cp:lastPrinted>
  <dcterms:created xsi:type="dcterms:W3CDTF">2016-02-04T15:01:42Z</dcterms:created>
  <dcterms:modified xsi:type="dcterms:W3CDTF">2016-04-10T19:16:00Z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0x0101003C35BAB8EBD47144AC4CA1CCD4B7891F</vt:lpwstr>
  </property>
</Properties>
</file>